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30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312" r:id="rId15"/>
    <p:sldId id="313" r:id="rId16"/>
    <p:sldId id="314" r:id="rId17"/>
    <p:sldId id="315" r:id="rId18"/>
    <p:sldId id="316" r:id="rId19"/>
    <p:sldId id="317" r:id="rId20"/>
    <p:sldId id="283" r:id="rId21"/>
    <p:sldId id="286" r:id="rId22"/>
    <p:sldId id="318" r:id="rId23"/>
    <p:sldId id="291" r:id="rId24"/>
    <p:sldId id="319" r:id="rId25"/>
    <p:sldId id="320" r:id="rId26"/>
    <p:sldId id="321" r:id="rId27"/>
    <p:sldId id="322" r:id="rId28"/>
    <p:sldId id="323" r:id="rId29"/>
    <p:sldId id="299" r:id="rId30"/>
    <p:sldId id="324" r:id="rId31"/>
    <p:sldId id="325" r:id="rId32"/>
    <p:sldId id="311" r:id="rId33"/>
    <p:sldId id="326" r:id="rId3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95486"/>
            <a:ext cx="8784977" cy="475252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0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506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952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>
          <a:xfrm>
            <a:off x="188833" y="4978578"/>
            <a:ext cx="868632" cy="267665"/>
          </a:xfrm>
          <a:prstGeom prst="rect">
            <a:avLst/>
          </a:prstGeom>
        </p:spPr>
        <p:txBody>
          <a:bodyPr lIns="45738" tIns="22869" rIns="45738" bIns="22869"/>
          <a:lstStyle/>
          <a:p>
            <a:fld id="{C16525B2-4347-4F72-BAF7-76B19438D329}" type="datetimeFigureOut">
              <a:rPr lang="en-US" smtClean="0"/>
              <a:pPr/>
              <a:t>12/27/2024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>
          <a:xfrm>
            <a:off x="1284065" y="4978578"/>
            <a:ext cx="1208532" cy="267665"/>
          </a:xfrm>
          <a:prstGeom prst="rect">
            <a:avLst/>
          </a:prstGeom>
        </p:spPr>
        <p:txBody>
          <a:bodyPr lIns="45738" tIns="22869" rIns="45738" bIns="22869"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>
          <a:xfrm>
            <a:off x="2719197" y="4978578"/>
            <a:ext cx="868632" cy="267665"/>
          </a:xfrm>
          <a:prstGeom prst="rect">
            <a:avLst/>
          </a:prstGeom>
        </p:spPr>
        <p:txBody>
          <a:bodyPr lIns="45738" tIns="22869" rIns="45738" bIns="22869"/>
          <a:lstStyle/>
          <a:p>
            <a:fld id="{80F073CC-40D5-4B23-8DF0-9BD0A0C12F2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727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927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713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060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051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206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680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0A1B418-46CC-4172-BEDC-4FB9AEBA6944}" type="datetimeFigureOut">
              <a:rPr lang="ru-RU" smtClean="0"/>
              <a:pPr/>
              <a:t>27.12.2024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88C629A-1C74-4E75-A13E-9EF6B7B89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100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18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594" y="843557"/>
            <a:ext cx="5014716" cy="39964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630777"/>
            <a:ext cx="1692300" cy="12092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5143500"/>
          </a:xfrm>
          <a:prstGeom prst="frame">
            <a:avLst>
              <a:gd name="adj1" fmla="val 3611"/>
            </a:avLst>
          </a:prstGeom>
          <a:blipFill dpi="0"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61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214428"/>
            <a:ext cx="6500858" cy="2286016"/>
          </a:xfrm>
        </p:spPr>
        <p:txBody>
          <a:bodyPr>
            <a:prstTxWarp prst="textPlain">
              <a:avLst>
                <a:gd name="adj" fmla="val 49643"/>
              </a:avLst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«Приемы и методы формирования функциональной грамотности на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уроках труд и ИЗО» 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357568"/>
            <a:ext cx="4648600" cy="1428760"/>
          </a:xfrm>
        </p:spPr>
        <p:txBody>
          <a:bodyPr>
            <a:normAutofit fontScale="32500" lnSpcReduction="20000"/>
          </a:bodyPr>
          <a:lstStyle/>
          <a:p>
            <a:pPr lvl="0"/>
            <a:endParaRPr lang="ru-RU" sz="20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62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Мехрякова</a:t>
            </a:r>
            <a:r>
              <a:rPr lang="ru-RU" sz="62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Наталия Владимировна </a:t>
            </a:r>
            <a:endParaRPr lang="ru-RU" sz="62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45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технологии, ИЗО </a:t>
            </a:r>
            <a:endParaRPr lang="ru-RU" sz="45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 «Школа с кадетскими классами СОШ 1 корпус 1»</a:t>
            </a:r>
            <a:endParaRPr lang="ru-RU" sz="45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4500" b="1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45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Кунгур</a:t>
            </a:r>
            <a:endParaRPr lang="ru-RU" sz="45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6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8081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9553" y="172941"/>
            <a:ext cx="6458447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</a:rPr>
              <a:t>6. ФИНАНСОВАЯ ГРАМОТНОСТЬ. </a:t>
            </a:r>
            <a:r>
              <a:rPr lang="ru-RU" sz="2400" b="1" dirty="0"/>
              <a:t>Финансовая грамотность — сочетание осведомленности, знаний, навыков, установок и поведения, связанных с финансами и необходимых для принятия разумных финансовых решений, а также достижения личного финансового благополучия; набор компетенций человека, которые образуют основу для разумного принятия финансовых решений</a:t>
            </a:r>
          </a:p>
        </p:txBody>
      </p:sp>
    </p:spTree>
    <p:extLst>
      <p:ext uri="{BB962C8B-B14F-4D97-AF65-F5344CB8AC3E}">
        <p14:creationId xmlns:p14="http://schemas.microsoft.com/office/powerpoint/2010/main" val="14555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172942"/>
            <a:ext cx="2890896" cy="21325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Работа в </a:t>
            </a: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группах.</a:t>
            </a:r>
            <a:endParaRPr lang="ru-RU" sz="2400" b="1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Проблемное обучение – создание специальных ситуаций интеллектуального затруднения и их разрешение</a:t>
            </a: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lvl="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Метод проектов.</a:t>
            </a:r>
          </a:p>
          <a:p>
            <a:pPr lvl="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Активные методы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обучения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8001" y="506896"/>
            <a:ext cx="2890896" cy="2993548"/>
          </a:xfrm>
        </p:spPr>
        <p:txBody>
          <a:bodyPr>
            <a:normAutofit fontScale="70000" lnSpcReduction="20000"/>
          </a:bodyPr>
          <a:lstStyle/>
          <a:p>
            <a:pPr indent="337185" algn="ctr">
              <a:lnSpc>
                <a:spcPct val="150000"/>
              </a:lnSpc>
            </a:pPr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Формы  </a:t>
            </a:r>
            <a:r>
              <a:rPr lang="ru-RU" sz="3400" b="1" dirty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</a:t>
            </a:r>
            <a:r>
              <a:rPr lang="ru-RU" sz="3400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методы, используемые для формирования функциональной грамотности</a:t>
            </a:r>
            <a:endParaRPr lang="ru-RU" sz="3400" b="1" dirty="0">
              <a:solidFill>
                <a:srgbClr val="FF0000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113110"/>
            <a:ext cx="2236927" cy="17067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64" y="3143254"/>
            <a:ext cx="2236927" cy="170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88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3" y="280283"/>
            <a:ext cx="8643998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ВОПРОСЫ И ЗАДАНИЯ, РАЗВИВАЮЩИЕ ФУНКЦИОНАЛЬНУЮ ГРАМОТНОСТЬ НА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УРОКАХ 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ТРУД (ТЕХНОЛОГИЯ)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ИЗО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645" y="1633844"/>
            <a:ext cx="5934469" cy="3324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0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1" y="214296"/>
            <a:ext cx="8715437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ЗАДАНИЯ ДЛЯ ФОРМИРОВАНИЯ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ЧИТАТЕЛЬСКОЙ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ГРАМОТНОСТИ: </a:t>
            </a:r>
          </a:p>
          <a:p>
            <a:pPr algn="ctr"/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определите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правильность / неправильность утверждений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-  продолжите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предложение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 выделите все,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что характеризует …;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найдите ответ на вопрос…;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составьте маршрут экскурсии для…;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 составьте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афишу спектакля…;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найдите, укажите и исправьте ошибки</a:t>
            </a:r>
          </a:p>
        </p:txBody>
      </p:sp>
    </p:spTree>
    <p:extLst>
      <p:ext uri="{BB962C8B-B14F-4D97-AF65-F5344CB8AC3E}">
        <p14:creationId xmlns:p14="http://schemas.microsoft.com/office/powerpoint/2010/main" val="259619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909832"/>
              </p:ext>
            </p:extLst>
          </p:nvPr>
        </p:nvGraphicFramePr>
        <p:xfrm>
          <a:off x="214281" y="699542"/>
          <a:ext cx="8643998" cy="41840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800"/>
                <a:gridCol w="1728800"/>
                <a:gridCol w="1347218"/>
                <a:gridCol w="1484165"/>
                <a:gridCol w="2355015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 глиняной игрушки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Месторождение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Орнамент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Образы, персонажи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</a:tr>
              <a:tr h="3048999">
                <a:tc>
                  <a:txBody>
                    <a:bodyPr/>
                    <a:lstStyle/>
                    <a:p>
                      <a:pPr>
                        <a:lnSpc>
                          <a:spcPts val="132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Каргопольская русская народная игрушка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  Каргополь, Архангельской губернии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Волнистые  линии, геометрические фигуры и  цветы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Красный, зеленый, желтый и синий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Люди, работающие в поле, пахари и сеятели женщины, которые стирают белью и нянчат детишек, вымышленные звери (полуконь-получеловек, которого изображают в военной форме с орденами; двухголовый конь, птица Сирин, медведи, лоси, бараны, лошади, кошки, собаки, птицы.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14282" y="214296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Прочтите текст и заполните таблицу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296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3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ОПИСАНИЮ КАРТИНЫ ВСПОМНИТЕ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НАЗВАНИЕ И АВТОРА </a:t>
            </a:r>
            <a:r>
              <a:rPr lang="ru-RU" sz="27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ХУДОЖЕСТВЕННОГО </a:t>
            </a: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ПОЛОТНА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1617"/>
            <a:ext cx="8229600" cy="302300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 картине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изображены могучие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храбрые люди, защитники отечества. Они зорко смотрят вдаль, так как стерегут границы Руси. И эти три могучих человека готовы вступить в битву с врагами Руси в любую минуту. Они исполняют свой богатырский долг и уверены в правоте своего дела. Выражение их лиц серьёзное, хладнокровное, взгляд грозный.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Их зовут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Добрыня Никитич, Илья Муромец и Алёша Попович. </a:t>
            </a:r>
          </a:p>
        </p:txBody>
      </p:sp>
    </p:spTree>
    <p:extLst>
      <p:ext uri="{BB962C8B-B14F-4D97-AF65-F5344CB8AC3E}">
        <p14:creationId xmlns:p14="http://schemas.microsoft.com/office/powerpoint/2010/main" val="4105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59635"/>
            <a:ext cx="8312471" cy="8050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В.М. Васнецов «Богатыри»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680" y="915566"/>
            <a:ext cx="5640312" cy="367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9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ОПИСАНИЮ КАРТИНЫ ВСПОМНИТЕ НАЗВАНИЕ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АВТОРА ХУДОЖЕСТВЕННОГО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ПОЛОТНА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 fontAlgn="base">
              <a:spcAft>
                <a:spcPts val="844"/>
              </a:spcAft>
              <a:buClr>
                <a:srgbClr val="5FCBEF"/>
              </a:buClr>
              <a:buNone/>
            </a:pP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опушке темного леса, на большом камне прямо над водой лесного озерца сидит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девушка. </a:t>
            </a: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Голодная и утомленная босая девчушка, устало и обреченно опустила головушку на колени.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Она </a:t>
            </a: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ищет в лесу своего потерявшегося младшего брата Ивана. Звала, искала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девушка </a:t>
            </a: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брата в густом лесу, притомилась и присела к воде на опушке передохнуть.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Сейчас </a:t>
            </a:r>
            <a:r>
              <a:rPr lang="ru-RU" sz="2000" b="1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она немного передохнет и снова отправится на поиски брата по густому темному лесу.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22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107343"/>
            <a:ext cx="6775990" cy="816997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В.М.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Васнецов  «Аленушка»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08104" y="227212"/>
            <a:ext cx="3466973" cy="464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24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31197"/>
            <a:ext cx="7763344" cy="2117035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ВСТАВЬТЕ ПРОПУЩЕННОЕ СЛОВО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202122"/>
                </a:solidFill>
                <a:latin typeface="Arial" panose="020B0604020202020204" pitchFamily="34" charset="0"/>
              </a:rPr>
              <a:t>__________-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жанр изобразительного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искусства, в котором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изображаются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предметы неодушевлённой природы, соединённые художником в отдельную группу и представляющие собой целостную композицию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285998"/>
            <a:ext cx="3862461" cy="26735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85998"/>
            <a:ext cx="3677666" cy="259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0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1513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ТАКОЕ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«ФУНКЦИОНАЛЬНАЯ ГРАМОТНОСТЬ»?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71617"/>
            <a:ext cx="6686568" cy="3023005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это способность человека использовать приобретаемые в течение жизни знания для решения широкого диапазона жизненных задач в различных сферах человеческой деятельности, общения и социальных отношений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7883" y="2579336"/>
            <a:ext cx="2132185" cy="24839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1815" y="2659590"/>
            <a:ext cx="2132185" cy="24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68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838" y="1274004"/>
            <a:ext cx="5824647" cy="32804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4313" y="626082"/>
            <a:ext cx="8644172" cy="988750"/>
          </a:xfrm>
          <a:prstGeom prst="rect">
            <a:avLst/>
          </a:prstGeom>
        </p:spPr>
        <p:txBody>
          <a:bodyPr wrap="square" lIns="45738" tIns="22869" rIns="45738" bIns="22869">
            <a:spAutoFit/>
          </a:bodyPr>
          <a:lstStyle/>
          <a:p>
            <a:pPr algn="ctr">
              <a:lnSpc>
                <a:spcPts val="2367"/>
              </a:lnSpc>
            </a:pPr>
            <a:r>
              <a:rPr lang="ru-RU" sz="3200" b="1" spc="9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</a:t>
            </a:r>
            <a:r>
              <a:rPr lang="ru-RU" sz="3200" b="1" spc="7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8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отличник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200" b="1" spc="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7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стоя</a:t>
            </a:r>
            <a:r>
              <a:rPr lang="ru-RU" sz="3200" b="1" spc="9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200" b="1" spc="16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8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доски</a:t>
            </a:r>
            <a:r>
              <a:rPr lang="ru-RU" sz="3200" b="1" spc="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8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смог</a:t>
            </a:r>
            <a:r>
              <a:rPr lang="ru-RU" sz="3200" b="1" spc="6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9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решить</a:t>
            </a:r>
            <a:r>
              <a:rPr lang="ru-RU" sz="3200" b="1" spc="8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8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несложную</a:t>
            </a:r>
            <a:r>
              <a:rPr lang="ru-RU" sz="3200" b="1" spc="1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spc="8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задачу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>
              <a:lnSpc>
                <a:spcPts val="2367"/>
              </a:lnSpc>
            </a:pP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12" y="1201907"/>
            <a:ext cx="2991543" cy="3047006"/>
          </a:xfrm>
          <a:prstGeom prst="rect">
            <a:avLst/>
          </a:prstGeom>
        </p:spPr>
        <p:txBody>
          <a:bodyPr wrap="square" lIns="45738" tIns="22869" rIns="45738" bIns="22869">
            <a:spAutoFit/>
          </a:bodyPr>
          <a:lstStyle/>
          <a:p>
            <a:pPr marL="36403">
              <a:lnSpc>
                <a:spcPts val="2367"/>
              </a:lnSpc>
            </a:pPr>
            <a:endParaRPr lang="ru-RU" sz="2000" spc="6" dirty="0" smtClean="0">
              <a:latin typeface="Times New Roman" pitchFamily="18" charset="0"/>
              <a:cs typeface="Times New Roman" pitchFamily="18" charset="0"/>
            </a:endParaRPr>
          </a:p>
          <a:p>
            <a:pPr marL="36403">
              <a:lnSpc>
                <a:spcPts val="2367"/>
              </a:lnSpc>
            </a:pPr>
            <a:endParaRPr lang="ru-RU" sz="2000" spc="6" dirty="0">
              <a:latin typeface="Times New Roman" pitchFamily="18" charset="0"/>
              <a:cs typeface="Times New Roman" pitchFamily="18" charset="0"/>
            </a:endParaRPr>
          </a:p>
          <a:p>
            <a:pPr marL="36403">
              <a:lnSpc>
                <a:spcPts val="2367"/>
              </a:lnSpc>
            </a:pPr>
            <a:r>
              <a:rPr lang="ru-RU" sz="2000" spc="6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spc="19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10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000" b="1" spc="1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9" dirty="0"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2000" b="1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9" dirty="0">
                <a:latin typeface="Times New Roman" pitchFamily="18" charset="0"/>
                <a:cs typeface="Times New Roman" pitchFamily="18" charset="0"/>
              </a:rPr>
              <a:t>домашнее</a:t>
            </a:r>
          </a:p>
          <a:p>
            <a:pPr marL="194001">
              <a:lnSpc>
                <a:spcPts val="2251"/>
              </a:lnSpc>
            </a:pP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задание</a:t>
            </a:r>
          </a:p>
          <a:p>
            <a:pPr>
              <a:lnSpc>
                <a:spcPts val="2251"/>
              </a:lnSpc>
            </a:pPr>
            <a:r>
              <a:rPr lang="ru-RU" sz="2000" spc="8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spc="18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Засмущался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spc="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ru-RU" sz="2000" b="1" spc="2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000" b="1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смог</a:t>
            </a:r>
          </a:p>
          <a:p>
            <a:pPr marL="194001">
              <a:lnSpc>
                <a:spcPts val="2251"/>
              </a:lnSpc>
            </a:pPr>
            <a:r>
              <a:rPr lang="ru-RU" sz="2000" b="1" spc="9" dirty="0">
                <a:latin typeface="Times New Roman" pitchFamily="18" charset="0"/>
                <a:cs typeface="Times New Roman" pitchFamily="18" charset="0"/>
              </a:rPr>
              <a:t>вымолвить</a:t>
            </a:r>
            <a:r>
              <a:rPr lang="ru-RU" sz="2000" b="1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ни</a:t>
            </a:r>
            <a:r>
              <a:rPr lang="ru-RU" sz="2000" b="1" spc="2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слова</a:t>
            </a:r>
          </a:p>
          <a:p>
            <a:pPr marL="1266">
              <a:lnSpc>
                <a:spcPts val="2251"/>
              </a:lnSpc>
            </a:pPr>
            <a:r>
              <a:rPr lang="ru-RU" sz="2000" spc="9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spc="18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10" dirty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lang="ru-RU" sz="2000" b="1" spc="1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вовсе</a:t>
            </a:r>
            <a:r>
              <a:rPr lang="ru-RU" sz="2000" b="1" spc="2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ru-RU" sz="2000" b="1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9" dirty="0">
                <a:latin typeface="Times New Roman" pitchFamily="18" charset="0"/>
                <a:cs typeface="Times New Roman" pitchFamily="18" charset="0"/>
              </a:rPr>
              <a:t>был</a:t>
            </a:r>
            <a:r>
              <a:rPr lang="ru-RU" sz="2000" b="1" spc="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pc="8" dirty="0">
                <a:latin typeface="Times New Roman" pitchFamily="18" charset="0"/>
                <a:cs typeface="Times New Roman" pitchFamily="18" charset="0"/>
              </a:rPr>
              <a:t>отличником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871700" y="547466"/>
            <a:ext cx="5076564" cy="4488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542"/>
              </a:lnSpc>
            </a:pPr>
            <a:r>
              <a:rPr lang="ru-RU" sz="2600" b="1" dirty="0" smtClean="0">
                <a:solidFill>
                  <a:srgbClr val="5F7783"/>
                </a:solidFill>
                <a:latin typeface="DBQDBL+Noto Sans Bold"/>
                <a:cs typeface="DBQDBL+Noto Sans Bold"/>
              </a:rPr>
              <a:t>          </a:t>
            </a:r>
            <a:r>
              <a:rPr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ОПРЕДЕЛИТЕ</a:t>
            </a:r>
            <a:r>
              <a:rPr sz="3200" b="1" spc="32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ЦВЕТ</a:t>
            </a:r>
            <a:endParaRPr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1742634"/>
            <a:ext cx="5029200" cy="28324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60" y="1496778"/>
            <a:ext cx="3445431" cy="344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13643"/>
          </a:xfrm>
        </p:spPr>
        <p:txBody>
          <a:bodyPr>
            <a:normAutofit/>
          </a:bodyPr>
          <a:lstStyle/>
          <a:p>
            <a:pPr marL="285715" lvl="0">
              <a:lnSpc>
                <a:spcPts val="2164"/>
              </a:lnSpc>
              <a:spcBef>
                <a:spcPts val="0"/>
              </a:spcBef>
            </a:pPr>
            <a:r>
              <a:rPr lang="ru-RU" sz="2800" b="1" spc="-8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Ученицам</a:t>
            </a:r>
            <a:r>
              <a:rPr lang="ru-RU" sz="2800" b="1" spc="1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8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нужно</a:t>
            </a:r>
            <a:r>
              <a:rPr lang="ru-RU" sz="2800" b="1" spc="14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7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купить</a:t>
            </a:r>
            <a:r>
              <a:rPr lang="ru-RU" sz="2800" b="1" spc="13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8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необходимые</a:t>
            </a:r>
            <a:r>
              <a:rPr lang="ru-RU" sz="2800" b="1" spc="14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7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продукты</a:t>
            </a:r>
            <a:r>
              <a:rPr lang="ru-RU" sz="2800" b="1" spc="1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8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для выпечки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b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800" spc="-6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8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Каждая</a:t>
            </a:r>
            <a:r>
              <a:rPr lang="ru-RU" sz="2800" b="1" spc="14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8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девочка</a:t>
            </a:r>
            <a:r>
              <a:rPr lang="ru-RU" sz="2800" b="1" spc="14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7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испечет</a:t>
            </a:r>
            <a:r>
              <a:rPr lang="ru-RU" sz="2800" b="1" spc="14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7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свой</a:t>
            </a:r>
            <a:r>
              <a:rPr lang="ru-RU" sz="2800" b="1" spc="12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b="1" spc="-7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кекс</a:t>
            </a: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ru-RU" sz="2800" spc="-6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br>
              <a:rPr lang="ru-RU" sz="2800" spc="-6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этого им нужно определить стоимость одного кекса.</a:t>
            </a:r>
          </a:p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Для выпечки 6 порций кексов нужно:</a:t>
            </a:r>
          </a:p>
          <a:p>
            <a:pPr marL="0" indent="0" algn="ctr">
              <a:buNone/>
            </a:pPr>
            <a:r>
              <a:rPr lang="ru-RU" dirty="0"/>
              <a:t>РЕЦЕПТ</a:t>
            </a:r>
          </a:p>
          <a:p>
            <a:pPr marL="0" lvl="0" indent="0">
              <a:lnSpc>
                <a:spcPts val="2164"/>
              </a:lnSpc>
              <a:spcBef>
                <a:spcPts val="0"/>
              </a:spcBef>
              <a:buNone/>
            </a:pPr>
            <a:r>
              <a:rPr lang="ru-RU" sz="1600" b="1" spc="-7" dirty="0">
                <a:latin typeface="Times New Roman" pitchFamily="18" charset="0"/>
                <a:cs typeface="Times New Roman" pitchFamily="18" charset="0"/>
              </a:rPr>
              <a:t>Сахар</a:t>
            </a:r>
            <a:r>
              <a:rPr lang="ru-RU" sz="1600" b="1" spc="1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8" dirty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1600" b="1" spc="-6" dirty="0">
                <a:latin typeface="Times New Roman" pitchFamily="18" charset="0"/>
                <a:cs typeface="Times New Roman" pitchFamily="18" charset="0"/>
              </a:rPr>
              <a:t>гр  ( 1кг – </a:t>
            </a:r>
            <a:r>
              <a:rPr lang="ru-RU" sz="1600" b="1" spc="-6" dirty="0" smtClean="0">
                <a:latin typeface="Times New Roman" pitchFamily="18" charset="0"/>
                <a:cs typeface="Times New Roman" pitchFamily="18" charset="0"/>
              </a:rPr>
              <a:t>80р)</a:t>
            </a:r>
          </a:p>
          <a:p>
            <a:pPr marL="0" lvl="0" indent="0">
              <a:lnSpc>
                <a:spcPts val="2164"/>
              </a:lnSpc>
              <a:spcBef>
                <a:spcPts val="0"/>
              </a:spcBef>
              <a:buNone/>
            </a:pPr>
            <a:r>
              <a:rPr lang="ru-RU" sz="1600" b="1" spc="-8" dirty="0" smtClean="0">
                <a:latin typeface="Times New Roman" pitchFamily="18" charset="0"/>
                <a:cs typeface="Times New Roman" pitchFamily="18" charset="0"/>
              </a:rPr>
              <a:t>Яйцо</a:t>
            </a:r>
            <a:r>
              <a:rPr lang="ru-RU" sz="1600" b="1" spc="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spc="-1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pc="-11" dirty="0" err="1">
                <a:latin typeface="Times New Roman" pitchFamily="18" charset="0"/>
                <a:cs typeface="Times New Roman" pitchFamily="18" charset="0"/>
              </a:rPr>
              <a:t>шт</a:t>
            </a:r>
            <a:r>
              <a:rPr lang="ru-RU" sz="1600" b="1" spc="-11" dirty="0">
                <a:latin typeface="Times New Roman" pitchFamily="18" charset="0"/>
                <a:cs typeface="Times New Roman" pitchFamily="18" charset="0"/>
              </a:rPr>
              <a:t>    (1 </a:t>
            </a:r>
            <a:r>
              <a:rPr lang="ru-RU" sz="1600" b="1" spc="-11" dirty="0" err="1">
                <a:latin typeface="Times New Roman" pitchFamily="18" charset="0"/>
                <a:cs typeface="Times New Roman" pitchFamily="18" charset="0"/>
              </a:rPr>
              <a:t>дес</a:t>
            </a:r>
            <a:r>
              <a:rPr lang="ru-RU" sz="1600" b="1" spc="-11" dirty="0">
                <a:latin typeface="Times New Roman" pitchFamily="18" charset="0"/>
                <a:cs typeface="Times New Roman" pitchFamily="18" charset="0"/>
              </a:rPr>
              <a:t> -120р)</a:t>
            </a:r>
          </a:p>
          <a:p>
            <a:pPr marL="14516" lvl="0" indent="0">
              <a:lnSpc>
                <a:spcPts val="2063"/>
              </a:lnSpc>
              <a:spcBef>
                <a:spcPts val="0"/>
              </a:spcBef>
              <a:buNone/>
            </a:pPr>
            <a:r>
              <a:rPr lang="ru-RU" sz="1600" b="1" spc="-8" dirty="0">
                <a:latin typeface="Times New Roman" pitchFamily="18" charset="0"/>
                <a:cs typeface="Times New Roman" pitchFamily="18" charset="0"/>
              </a:rPr>
              <a:t>Мука</a:t>
            </a:r>
            <a:r>
              <a:rPr lang="ru-RU" sz="1600" b="1" spc="1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pc="-9" dirty="0">
                <a:latin typeface="Times New Roman" pitchFamily="18" charset="0"/>
                <a:cs typeface="Times New Roman" pitchFamily="18" charset="0"/>
              </a:rPr>
              <a:t> 200</a:t>
            </a:r>
            <a:r>
              <a:rPr lang="ru-RU" sz="1600" b="1" spc="-6" dirty="0">
                <a:latin typeface="Times New Roman" pitchFamily="18" charset="0"/>
                <a:cs typeface="Times New Roman" pitchFamily="18" charset="0"/>
              </a:rPr>
              <a:t>гр   (1кг – </a:t>
            </a:r>
            <a:r>
              <a:rPr lang="ru-RU" sz="1600" b="1" spc="-6" dirty="0" smtClean="0">
                <a:latin typeface="Times New Roman" pitchFamily="18" charset="0"/>
                <a:cs typeface="Times New Roman" pitchFamily="18" charset="0"/>
              </a:rPr>
              <a:t>120р)</a:t>
            </a:r>
          </a:p>
          <a:p>
            <a:pPr marL="14516" lvl="0" indent="0">
              <a:lnSpc>
                <a:spcPts val="2063"/>
              </a:lnSpc>
              <a:spcBef>
                <a:spcPts val="0"/>
              </a:spcBef>
              <a:buNone/>
            </a:pPr>
            <a:r>
              <a:rPr lang="ru-RU" sz="1600" b="1" spc="-8" dirty="0" smtClean="0">
                <a:latin typeface="Times New Roman" pitchFamily="18" charset="0"/>
                <a:cs typeface="Times New Roman" pitchFamily="18" charset="0"/>
              </a:rPr>
              <a:t>Масло</a:t>
            </a:r>
            <a:r>
              <a:rPr lang="ru-RU" sz="1600" b="1" spc="14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spc="-8" dirty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1600" b="1" spc="-6" dirty="0">
                <a:latin typeface="Times New Roman" pitchFamily="18" charset="0"/>
                <a:cs typeface="Times New Roman" pitchFamily="18" charset="0"/>
              </a:rPr>
              <a:t>гр  (1 пачка 200гр – 180р)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6134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171" y="851741"/>
            <a:ext cx="3026569" cy="299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ject 3"/>
          <p:cNvSpPr txBox="1"/>
          <p:nvPr/>
        </p:nvSpPr>
        <p:spPr>
          <a:xfrm>
            <a:off x="179512" y="538913"/>
            <a:ext cx="508708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070"/>
              </a:lnSpc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Приведите</a:t>
            </a:r>
            <a:r>
              <a:rPr sz="2000" b="1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два</a:t>
            </a:r>
            <a:r>
              <a:rPr sz="2000" b="1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аргумента</a:t>
            </a:r>
            <a:r>
              <a:rPr sz="2000" b="1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sz="2000" b="1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текста, чтобы</a:t>
            </a:r>
          </a:p>
          <a:p>
            <a:pPr algn="ctr">
              <a:lnSpc>
                <a:spcPts val="2070"/>
              </a:lnSpc>
              <a:spcBef>
                <a:spcPts val="31"/>
              </a:spcBef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проиллюстрировать</a:t>
            </a:r>
            <a:r>
              <a:rPr sz="2000" b="1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положительный,</a:t>
            </a:r>
            <a:endParaRPr sz="2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2070"/>
              </a:lnSpc>
              <a:spcBef>
                <a:spcPts val="31"/>
              </a:spcBef>
            </a:pPr>
            <a:r>
              <a:rPr sz="2000" b="1" dirty="0">
                <a:latin typeface="Times New Roman" pitchFamily="18" charset="0"/>
                <a:cs typeface="Times New Roman" pitchFamily="18" charset="0"/>
              </a:rPr>
              <a:t>отрицательный</a:t>
            </a:r>
            <a:r>
              <a:rPr sz="2000" b="1" spc="-2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отзыв</a:t>
            </a:r>
            <a:r>
              <a:rPr sz="2000" b="1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2000" b="1" spc="-2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картине. Какой</a:t>
            </a:r>
            <a:r>
              <a:rPr sz="2000" b="1" spc="-2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вам</a:t>
            </a:r>
            <a:r>
              <a:rPr sz="2000" b="1" spc="-2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2000" b="1" dirty="0">
                <a:latin typeface="Times New Roman" pitchFamily="18" charset="0"/>
                <a:cs typeface="Times New Roman" pitchFamily="18" charset="0"/>
              </a:rPr>
              <a:t>ближе.</a:t>
            </a:r>
          </a:p>
        </p:txBody>
      </p:sp>
      <p:sp>
        <p:nvSpPr>
          <p:cNvPr id="7" name="object 4"/>
          <p:cNvSpPr txBox="1"/>
          <p:nvPr/>
        </p:nvSpPr>
        <p:spPr>
          <a:xfrm>
            <a:off x="421018" y="1604622"/>
            <a:ext cx="4511021" cy="166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69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Картина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Малевича</a:t>
            </a:r>
            <a:r>
              <a:rPr sz="1400" dirty="0">
                <a:latin typeface="PQDDHC+Telegraf Regular"/>
                <a:cs typeface="PQDDHC+Telegraf Regular"/>
              </a:rPr>
              <a:t>.</a:t>
            </a:r>
          </a:p>
        </p:txBody>
      </p:sp>
      <p:sp>
        <p:nvSpPr>
          <p:cNvPr id="8" name="object 5"/>
          <p:cNvSpPr txBox="1"/>
          <p:nvPr/>
        </p:nvSpPr>
        <p:spPr>
          <a:xfrm>
            <a:off x="421019" y="1831716"/>
            <a:ext cx="4845578" cy="782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69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Он</a:t>
            </a:r>
            <a:r>
              <a:rPr sz="1400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использовал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-1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этом</a:t>
            </a:r>
            <a:r>
              <a:rPr sz="1400" spc="-2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квадрате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90 оттенков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черного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цвета!</a:t>
            </a:r>
          </a:p>
          <a:p>
            <a:pPr>
              <a:lnSpc>
                <a:spcPts val="1269"/>
              </a:lnSpc>
              <a:spcBef>
                <a:spcPts val="1132"/>
              </a:spcBef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Вообще, эта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картина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впечатляет</a:t>
            </a:r>
            <a:r>
              <a:rPr sz="1400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своей</a:t>
            </a:r>
            <a:r>
              <a:rPr sz="1400" spc="-2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философией.</a:t>
            </a:r>
          </a:p>
          <a:p>
            <a:pPr>
              <a:lnSpc>
                <a:spcPts val="1269"/>
              </a:lnSpc>
              <a:spcBef>
                <a:spcPts val="1132"/>
              </a:spcBef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буду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уважать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классику.</a:t>
            </a:r>
          </a:p>
        </p:txBody>
      </p:sp>
      <p:sp>
        <p:nvSpPr>
          <p:cNvPr id="9" name="object 6"/>
          <p:cNvSpPr txBox="1"/>
          <p:nvPr/>
        </p:nvSpPr>
        <p:spPr>
          <a:xfrm>
            <a:off x="421019" y="2747246"/>
            <a:ext cx="4926058" cy="6412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69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Интересная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картина?</a:t>
            </a:r>
            <a:r>
              <a:rPr sz="1400" spc="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Ужас! Я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понимаю, что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-1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ней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шедеврального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?!</a:t>
            </a:r>
          </a:p>
          <a:p>
            <a:pPr>
              <a:lnSpc>
                <a:spcPts val="1200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Нарисовать</a:t>
            </a:r>
            <a:r>
              <a:rPr sz="1400" spc="43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черный</a:t>
            </a:r>
            <a:r>
              <a:rPr sz="1400" spc="43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квадрат,</a:t>
            </a:r>
            <a:r>
              <a:rPr sz="1400" spc="45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конечно,</a:t>
            </a:r>
            <a:r>
              <a:rPr sz="1400" spc="45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каждый</a:t>
            </a:r>
            <a:r>
              <a:rPr sz="1400" spc="43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может,</a:t>
            </a:r>
            <a:r>
              <a:rPr sz="1400" spc="45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43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ты</a:t>
            </a:r>
            <a:r>
              <a:rPr sz="1400" spc="43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попробуй</a:t>
            </a:r>
            <a:r>
              <a:rPr sz="1400" spc="43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 err="1" smtClean="0">
                <a:latin typeface="Times New Roman" pitchFamily="18" charset="0"/>
                <a:cs typeface="Times New Roman" pitchFamily="18" charset="0"/>
              </a:rPr>
              <a:t>такое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 err="1" smtClean="0">
                <a:latin typeface="Times New Roman" pitchFamily="18" charset="0"/>
                <a:cs typeface="Times New Roman" pitchFamily="18" charset="0"/>
              </a:rPr>
              <a:t>придумать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10" name="object 7"/>
          <p:cNvSpPr txBox="1"/>
          <p:nvPr/>
        </p:nvSpPr>
        <p:spPr>
          <a:xfrm>
            <a:off x="421019" y="3357600"/>
            <a:ext cx="4926041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69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Оригинальная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идея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- выразить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все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сразу...</a:t>
            </a:r>
          </a:p>
          <a:p>
            <a:pPr>
              <a:lnSpc>
                <a:spcPts val="1200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Год</a:t>
            </a:r>
            <a:r>
              <a:rPr sz="1400" spc="16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написания</a:t>
            </a:r>
            <a:r>
              <a:rPr sz="1400" spc="16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картины:</a:t>
            </a:r>
            <a:r>
              <a:rPr sz="1400" spc="18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1914</a:t>
            </a:r>
            <a:r>
              <a:rPr sz="1400" spc="18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sz="1400" spc="18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«Черный</a:t>
            </a:r>
            <a:r>
              <a:rPr sz="1400" spc="16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квадрат»</a:t>
            </a:r>
            <a:r>
              <a:rPr sz="1400" spc="19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был</a:t>
            </a:r>
            <a:r>
              <a:rPr sz="1400" spc="16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sz="1400" spc="16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тогдашних</a:t>
            </a:r>
            <a:r>
              <a:rPr sz="1400" spc="16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деятелей</a:t>
            </a:r>
          </a:p>
          <a:p>
            <a:pPr>
              <a:lnSpc>
                <a:spcPts val="1200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искусства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символом</a:t>
            </a:r>
            <a:r>
              <a:rPr sz="1400" spc="-2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конца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культуры.</a:t>
            </a:r>
          </a:p>
        </p:txBody>
      </p:sp>
      <p:sp>
        <p:nvSpPr>
          <p:cNvPr id="11" name="object 8"/>
          <p:cNvSpPr txBox="1"/>
          <p:nvPr/>
        </p:nvSpPr>
        <p:spPr>
          <a:xfrm>
            <a:off x="421019" y="3967953"/>
            <a:ext cx="4926023" cy="9489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69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Пусть</a:t>
            </a:r>
            <a:r>
              <a:rPr sz="1400" spc="2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22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ней</a:t>
            </a:r>
            <a:r>
              <a:rPr sz="1400" spc="2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содержится</a:t>
            </a:r>
            <a:r>
              <a:rPr sz="1400" spc="2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огромный</a:t>
            </a:r>
            <a:r>
              <a:rPr sz="1400" spc="2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философский</a:t>
            </a:r>
            <a:r>
              <a:rPr sz="1400" spc="2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смысл,</a:t>
            </a:r>
            <a:r>
              <a:rPr sz="1400" spc="24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но</a:t>
            </a:r>
            <a:r>
              <a:rPr sz="1400" spc="2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глаз</a:t>
            </a:r>
            <a:r>
              <a:rPr sz="1400" spc="2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sz="1400" spc="2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sz="1400" spc="2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радует,</a:t>
            </a:r>
          </a:p>
          <a:p>
            <a:pPr>
              <a:lnSpc>
                <a:spcPts val="1200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никакого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эстетического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удовлетворения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она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меня</a:t>
            </a:r>
            <a:r>
              <a:rPr sz="1400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несет.</a:t>
            </a:r>
          </a:p>
          <a:p>
            <a:pPr>
              <a:lnSpc>
                <a:spcPts val="1200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sz="1400" spc="31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другую</a:t>
            </a:r>
            <a:r>
              <a:rPr sz="1400" spc="31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картину</a:t>
            </a:r>
            <a:r>
              <a:rPr sz="1400" spc="31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можно</a:t>
            </a:r>
            <a:r>
              <a:rPr sz="1400" spc="31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часами</a:t>
            </a:r>
            <a:r>
              <a:rPr sz="1400" spc="31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смотреть,</a:t>
            </a:r>
            <a:r>
              <a:rPr sz="1400" spc="33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стараясь</a:t>
            </a:r>
            <a:r>
              <a:rPr sz="1400" spc="31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сохранить</a:t>
            </a:r>
            <a:r>
              <a:rPr sz="1400" spc="31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315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памяти</a:t>
            </a:r>
            <a:r>
              <a:rPr sz="1400" spc="31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ее</a:t>
            </a:r>
          </a:p>
          <a:p>
            <a:pPr>
              <a:lnSpc>
                <a:spcPts val="1200"/>
              </a:lnSpc>
            </a:pPr>
            <a:r>
              <a:rPr sz="1400" dirty="0">
                <a:latin typeface="Times New Roman" pitchFamily="18" charset="0"/>
                <a:cs typeface="Times New Roman" pitchFamily="18" charset="0"/>
              </a:rPr>
              <a:t>мельчайшие</a:t>
            </a:r>
            <a:r>
              <a:rPr sz="1400" spc="-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детали.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здесь лишнее?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7534"/>
            <a:ext cx="206692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445" y="2643758"/>
            <a:ext cx="2921000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50626"/>
            <a:ext cx="3187700" cy="194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703827"/>
            <a:ext cx="202406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5753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Найди общее</a:t>
            </a:r>
            <a:br>
              <a:rPr lang="ru-RU" dirty="0" smtClean="0"/>
            </a:br>
            <a:r>
              <a:rPr lang="ru-RU" dirty="0" smtClean="0"/>
              <a:t>Найди лишнее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48753"/>
            <a:ext cx="2652713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225" y="2527300"/>
            <a:ext cx="3779837" cy="261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405" y="875691"/>
            <a:ext cx="2560637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34350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5486"/>
            <a:ext cx="2689225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45" y="2499742"/>
            <a:ext cx="2578100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9863" y="1538288"/>
            <a:ext cx="372427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212" y="253429"/>
            <a:ext cx="2962275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01" y="2787774"/>
            <a:ext cx="273050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858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 лишнего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3478"/>
            <a:ext cx="1785937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65" y="2701578"/>
            <a:ext cx="1908175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441" y="987574"/>
            <a:ext cx="1725613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968" y="2701578"/>
            <a:ext cx="159702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843558"/>
            <a:ext cx="200025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496" y="123478"/>
            <a:ext cx="2316163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020319"/>
            <a:ext cx="1927225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30362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>
              <a:lnSpc>
                <a:spcPts val="3194"/>
              </a:lnSpc>
              <a:spcBef>
                <a:spcPts val="0"/>
              </a:spcBef>
            </a:pPr>
            <a:r>
              <a:rPr lang="ru-RU" sz="3600" b="1" dirty="0">
                <a:latin typeface="Times New Roman" pitchFamily="18" charset="0"/>
                <a:ea typeface="+mn-ea"/>
                <a:cs typeface="Times New Roman" pitchFamily="18" charset="0"/>
              </a:rPr>
              <a:t>Продолжите название картин</a:t>
            </a:r>
            <a:r>
              <a:rPr lang="ru-RU" sz="2400" b="1" dirty="0">
                <a:solidFill>
                  <a:srgbClr val="5F7783"/>
                </a:solidFill>
                <a:latin typeface="FGJWAA+Noto Sans Bold"/>
                <a:ea typeface="+mn-ea"/>
                <a:cs typeface="FGJWAA+Noto Sans Bold"/>
              </a:rPr>
              <a:t/>
            </a:r>
            <a:br>
              <a:rPr lang="ru-RU" sz="2400" b="1" dirty="0">
                <a:solidFill>
                  <a:srgbClr val="5F7783"/>
                </a:solidFill>
                <a:latin typeface="FGJWAA+Noto Sans Bold"/>
                <a:ea typeface="+mn-ea"/>
                <a:cs typeface="FGJWAA+Noto Sans Bold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9058" lvl="0" indent="0">
              <a:lnSpc>
                <a:spcPts val="3194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pc="25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-5" dirty="0">
                <a:latin typeface="Times New Roman" pitchFamily="18" charset="0"/>
                <a:cs typeface="Times New Roman" pitchFamily="18" charset="0"/>
              </a:rPr>
              <a:t>Мужик</a:t>
            </a:r>
            <a:r>
              <a:rPr lang="ru-RU" b="1" spc="2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... </a:t>
            </a:r>
          </a:p>
          <a:p>
            <a:pPr marL="0" lvl="0" indent="0">
              <a:lnSpc>
                <a:spcPts val="3023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pc="2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Девочка</a:t>
            </a:r>
            <a:r>
              <a:rPr lang="ru-RU" b="1" spc="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spc="1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0" lvl="0" indent="0">
              <a:lnSpc>
                <a:spcPts val="3023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pc="2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Бурлаки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... </a:t>
            </a:r>
          </a:p>
          <a:p>
            <a:pPr marL="2903" lvl="0" indent="0">
              <a:lnSpc>
                <a:spcPts val="3023"/>
              </a:lnSpc>
              <a:spcBef>
                <a:spcPts val="0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pc="2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Приготовление</a:t>
            </a:r>
            <a:r>
              <a:rPr lang="ru-RU" b="1" spc="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1161" lvl="0" indent="0">
              <a:lnSpc>
                <a:spcPts val="3023"/>
              </a:lnSpc>
              <a:spcBef>
                <a:spcPts val="25"/>
              </a:spcBef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pc="26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Над вечным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...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5440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5" y="1847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ФГ\ilovepdf_pages-to-jpg\Tsifrovye_instrumenty_dlya_ravitia_i_diagnostiki_funktsionalnoy_gramotnosti_page-00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6"/>
            <a:ext cx="8858312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Создайте из бросового материала самый необходимый предмет  (предлагаем любой вариант: для праздника, для поездки на машине, под землей…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0552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285651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3200" b="1" dirty="0">
                <a:latin typeface="Times New Roman" pitchFamily="18" charset="0"/>
                <a:ea typeface="+mn-ea"/>
                <a:cs typeface="Times New Roman" pitchFamily="18" charset="0"/>
              </a:rPr>
              <a:t>Учащимся 7- классов нужно изготовить макеты домов города </a:t>
            </a:r>
            <a:r>
              <a:rPr lang="ru-RU" sz="3200" b="1" dirty="0" smtClean="0">
                <a:latin typeface="Times New Roman" pitchFamily="18" charset="0"/>
                <a:ea typeface="+mn-ea"/>
                <a:cs typeface="Times New Roman" pitchFamily="18" charset="0"/>
              </a:rPr>
              <a:t>Кунгура</a:t>
            </a:r>
            <a:r>
              <a:rPr lang="ru-RU" sz="3200" b="1" dirty="0"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Нужно </a:t>
            </a:r>
            <a:r>
              <a:rPr lang="ru-RU" dirty="0"/>
              <a:t>определить сумму денежных </a:t>
            </a:r>
            <a:r>
              <a:rPr lang="ru-RU" dirty="0" smtClean="0"/>
              <a:t>средств  </a:t>
            </a:r>
            <a:r>
              <a:rPr lang="ru-RU" dirty="0"/>
              <a:t>необходимых на приобретение </a:t>
            </a:r>
            <a:r>
              <a:rPr lang="ru-RU" dirty="0" smtClean="0"/>
              <a:t>материалов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Расход бумаги на один макет – 5 листов.</a:t>
            </a:r>
          </a:p>
          <a:p>
            <a:pPr marL="0" indent="0">
              <a:buNone/>
            </a:pPr>
            <a:r>
              <a:rPr lang="ru-RU" dirty="0"/>
              <a:t>Бумага А 4 (20 листов) – 250р</a:t>
            </a:r>
          </a:p>
          <a:p>
            <a:pPr marL="0" indent="0">
              <a:buNone/>
            </a:pPr>
            <a:r>
              <a:rPr lang="ru-RU" dirty="0"/>
              <a:t>Клей – карандаш (2шт) – 220р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7055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8741" y="1997765"/>
            <a:ext cx="599925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endParaRPr lang="ru-RU" sz="2100" b="1" dirty="0">
              <a:solidFill>
                <a:srgbClr val="0070C0"/>
              </a:solidFill>
              <a:latin typeface="PT Serif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8741" y="238540"/>
            <a:ext cx="5999259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PT Serif"/>
              </a:rPr>
              <a:t>«… образование есть то, что остается после того, когда забывается все, чему нас учили </a:t>
            </a:r>
            <a:r>
              <a:rPr lang="ru-RU" sz="2400" b="1" smtClean="0">
                <a:solidFill>
                  <a:srgbClr val="FF0000"/>
                </a:solidFill>
                <a:latin typeface="PT Serif"/>
              </a:rPr>
              <a:t>в школе…»</a:t>
            </a:r>
            <a:endParaRPr lang="ru-RU" sz="2400" b="1" dirty="0" smtClean="0">
              <a:solidFill>
                <a:srgbClr val="FF0000"/>
              </a:solidFill>
              <a:latin typeface="PT Serif"/>
            </a:endParaRPr>
          </a:p>
          <a:p>
            <a:pPr algn="r"/>
            <a:r>
              <a:rPr lang="ru-RU" sz="2400" b="1" dirty="0" smtClean="0">
                <a:solidFill>
                  <a:srgbClr val="FF0000"/>
                </a:solidFill>
                <a:latin typeface="PT Serif"/>
              </a:rPr>
              <a:t> </a:t>
            </a:r>
            <a:r>
              <a:rPr lang="ru-RU" sz="2100" b="1" dirty="0">
                <a:solidFill>
                  <a:srgbClr val="FF0000"/>
                </a:solidFill>
                <a:latin typeface="PT Serif"/>
              </a:rPr>
              <a:t>Альберт Эйнштейн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541" y="2045242"/>
            <a:ext cx="3989534" cy="286866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530" y="2045242"/>
            <a:ext cx="4030938" cy="268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1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Bezy_myanny_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6311"/>
            <a:ext cx="8856984" cy="495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592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143124"/>
            <a:ext cx="8786874" cy="41319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 ВКЛЮЧАЕТ В СЕБЯ СЛЕДУЮЩИЕ КОМПЕТЕНЦИИ: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Читательскую грамотность 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Математическую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грамотность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Естественно-научную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грамотность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Tx/>
              <a:buChar char="-"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Глобальные компетенции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   Креативное мышление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Финансовую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грамотность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85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795" y="101379"/>
            <a:ext cx="6661205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385763" indent="-385763" algn="just">
              <a:buAutoNum type="arabicPeriod"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ЧИТАТЕЛЬСКАЯ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ГРАМОТНОСТЬ.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способность ребенка использовать тексты для достижения своих целей, пополнения знаний, приобретения навыков. Для формирования читательской грамотности важно уметь находить и извлекать из текста информацию, размышлять над ним, читать между строк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b="6418"/>
          <a:stretch/>
        </p:blipFill>
        <p:spPr>
          <a:xfrm>
            <a:off x="6858001" y="2564632"/>
            <a:ext cx="2236304" cy="23931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b="6418"/>
          <a:stretch/>
        </p:blipFill>
        <p:spPr>
          <a:xfrm>
            <a:off x="6907696" y="2571750"/>
            <a:ext cx="2236304" cy="239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217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5699" y="208722"/>
            <a:ext cx="6482301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МАТЕМАТИЧЕСКАЯ ГРАМОТНОСТЬ.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математической грамотностью понимается способность ребенка использовать математические знания в разных контекстах, на основе математических данных описывать, объяснять, предсказывать явления.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2428874"/>
            <a:ext cx="2402288" cy="254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3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320" y="131197"/>
            <a:ext cx="6583680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ЕСТЕСТВЕННО-НАУЧНАЯ ГРАМОТНОСТЬ.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естественно-научной грамотностью понимают способность ребенка формировать мнение о проблемах, связанных с естественными науками. Для этого важны навыки интерпретации научных данных, умение спланировать и провести исследование, объяснить явления природы и технологии, найти доказательства.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2428874"/>
            <a:ext cx="2132185" cy="24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9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408" y="172941"/>
            <a:ext cx="6434593" cy="41319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4. ГЛОБАЛЬНЫЕ КОМПЕТЕНЦИИ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способность ребенка работать в одиночку или в группе для решения глобальной проблемы. Для этого важно уметь управлять своим поведением, эмоционально воспринимать новую информацию и быть открытым ей. Глобальные компетенции подразумевают развитие аналитического и критического мышления,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эмпатии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 способности сотрудничать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11815" y="2659590"/>
            <a:ext cx="2132185" cy="24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0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663" y="256430"/>
            <a:ext cx="6476338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5. КРЕАТИВНОЕ МЫШЛЕНИЕ. </a:t>
            </a:r>
            <a:endParaRPr 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креативным мышлением понимается способность ребенка самостоятельно или в команде придумывать и улучшать идеи. Например, предлагать инновационные и эффективные решения, использовать воображение. Кроме того, важно уметь критически взглянуть на свои идеи, увидеть их сильные и слабые стороны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09634" y="2714626"/>
            <a:ext cx="2064918" cy="218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6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1065</Words>
  <Application>Microsoft Office PowerPoint</Application>
  <PresentationFormat>Экран (16:9)</PresentationFormat>
  <Paragraphs>112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«Приемы и методы формирования функциональной грамотности на  уроках труд и ИЗО»  </vt:lpstr>
      <vt:lpstr>ЧТО ТАКОЕ  «ФУНКЦИОНАЛЬНАЯ ГРАМОТНОСТЬ»?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ОПИСАНИЮ КАРТИНЫ ВСПОМНИТЕ НАЗВАНИЕ И АВТОРА ХУДОЖЕСТВЕННОГО ПОЛОТНА</vt:lpstr>
      <vt:lpstr>В.М. Васнецов «Богатыри»</vt:lpstr>
      <vt:lpstr>ПО ОПИСАНИЮ КАРТИНЫ ВСПОМНИТЕ НАЗВАНИЕ И АВТОРА ХУДОЖЕСТВЕННОГО ПОЛОТНА</vt:lpstr>
      <vt:lpstr>В.М. Васнецов  «Аленушка»</vt:lpstr>
      <vt:lpstr>ВСТАВЬТЕ ПРОПУЩЕННОЕ СЛОВО  __________- жанр изобразительного искусства, в котором изображаются предметы неодушевлённой природы, соединённые художником в отдельную группу и представляющие собой целостную композицию</vt:lpstr>
      <vt:lpstr>Презентация PowerPoint</vt:lpstr>
      <vt:lpstr>Презентация PowerPoint</vt:lpstr>
      <vt:lpstr>Ученицам нужно купить необходимые продукты для выпечки.  Каждая девочка испечет свой кекс.  </vt:lpstr>
      <vt:lpstr>Презентация PowerPoint</vt:lpstr>
      <vt:lpstr>Что здесь лишнее?</vt:lpstr>
      <vt:lpstr>Найди общее Найди лишнее</vt:lpstr>
      <vt:lpstr>Презентация PowerPoint</vt:lpstr>
      <vt:lpstr>Определи лишнего</vt:lpstr>
      <vt:lpstr>Продолжите название картин </vt:lpstr>
      <vt:lpstr>Презентация PowerPoint</vt:lpstr>
      <vt:lpstr>Презентация PowerPoint</vt:lpstr>
      <vt:lpstr>Учащимся 7- классов нужно изготовить макеты домов города Кунгура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Admin</cp:lastModifiedBy>
  <cp:revision>45</cp:revision>
  <dcterms:created xsi:type="dcterms:W3CDTF">2018-05-28T12:05:22Z</dcterms:created>
  <dcterms:modified xsi:type="dcterms:W3CDTF">2024-12-27T04:43:44Z</dcterms:modified>
</cp:coreProperties>
</file>