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89" r:id="rId2"/>
    <p:sldId id="288" r:id="rId3"/>
    <p:sldId id="257" r:id="rId4"/>
    <p:sldId id="268" r:id="rId5"/>
    <p:sldId id="260" r:id="rId6"/>
    <p:sldId id="269" r:id="rId7"/>
    <p:sldId id="294" r:id="rId8"/>
    <p:sldId id="262" r:id="rId9"/>
    <p:sldId id="259" r:id="rId10"/>
    <p:sldId id="271" r:id="rId11"/>
    <p:sldId id="273" r:id="rId12"/>
    <p:sldId id="266" r:id="rId13"/>
    <p:sldId id="295" r:id="rId14"/>
    <p:sldId id="296" r:id="rId15"/>
    <p:sldId id="265" r:id="rId16"/>
    <p:sldId id="277" r:id="rId17"/>
    <p:sldId id="274" r:id="rId18"/>
    <p:sldId id="278" r:id="rId19"/>
    <p:sldId id="280" r:id="rId20"/>
    <p:sldId id="291" r:id="rId21"/>
    <p:sldId id="297" r:id="rId22"/>
    <p:sldId id="29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0000"/>
    <a:srgbClr val="83C1F9"/>
    <a:srgbClr val="CCFFFF"/>
    <a:srgbClr val="FBC5D2"/>
    <a:srgbClr val="9CECB5"/>
    <a:srgbClr val="07731C"/>
    <a:srgbClr val="99FF99"/>
    <a:srgbClr val="FEAAA8"/>
    <a:srgbClr val="F0F298"/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0" d="100"/>
          <a:sy n="100" d="100"/>
        </p:scale>
        <p:origin x="-1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1CEC7D-0A51-4CCA-83EF-19F8A82F4C8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185AF7F9-5753-4686-B34A-78A7AD058C6D}" type="pres">
      <dgm:prSet presAssocID="{D31CEC7D-0A51-4CCA-83EF-19F8A82F4C8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4FD15CC5-A6BC-48E0-847F-1BDF17B954CF}" type="presOf" srcId="{D31CEC7D-0A51-4CCA-83EF-19F8A82F4C8F}" destId="{185AF7F9-5753-4686-B34A-78A7AD058C6D}" srcOrd="0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CAFD4E-4A58-4551-B251-DB2CACADC26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7E0FC36C-BF59-4575-9C8D-E49E25B9F859}" type="pres">
      <dgm:prSet presAssocID="{50CAFD4E-4A58-4551-B251-DB2CACADC26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1E6EBA48-5EBF-4940-9D95-9C7C607A7F37}" type="presOf" srcId="{50CAFD4E-4A58-4551-B251-DB2CACADC264}" destId="{7E0FC36C-BF59-4575-9C8D-E49E25B9F859}" srcOrd="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042C4-F42B-424C-AE9D-2AF5C2134BD6}" type="datetimeFigureOut">
              <a:rPr lang="ru-RU" smtClean="0"/>
              <a:pPr/>
              <a:t>07.12.2019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0C1BB-BB3E-4C76-B7F1-C7F15FAD02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0C1BB-BB3E-4C76-B7F1-C7F15FAD027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0C1BB-BB3E-4C76-B7F1-C7F15FAD027B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B20D-01B1-42A1-98B0-485BCEAEA0CC}" type="datetimeFigureOut">
              <a:rPr lang="ru-RU" smtClean="0"/>
              <a:pPr/>
              <a:t>07.12.2019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5151CE-B140-464E-8DFD-479FC1E338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B20D-01B1-42A1-98B0-485BCEAEA0CC}" type="datetimeFigureOut">
              <a:rPr lang="ru-RU" smtClean="0"/>
              <a:pPr/>
              <a:t>07.12.2019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51CE-B140-464E-8DFD-479FC1E338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B20D-01B1-42A1-98B0-485BCEAEA0CC}" type="datetimeFigureOut">
              <a:rPr lang="ru-RU" smtClean="0"/>
              <a:pPr/>
              <a:t>07.12.2019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51CE-B140-464E-8DFD-479FC1E338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B20D-01B1-42A1-98B0-485BCEAEA0CC}" type="datetimeFigureOut">
              <a:rPr lang="ru-RU" smtClean="0"/>
              <a:pPr/>
              <a:t>07.12.2019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5151CE-B140-464E-8DFD-479FC1E338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B20D-01B1-42A1-98B0-485BCEAEA0CC}" type="datetimeFigureOut">
              <a:rPr lang="ru-RU" smtClean="0"/>
              <a:pPr/>
              <a:t>07.12.2019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51CE-B140-464E-8DFD-479FC1E338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B20D-01B1-42A1-98B0-485BCEAEA0CC}" type="datetimeFigureOut">
              <a:rPr lang="ru-RU" smtClean="0"/>
              <a:pPr/>
              <a:t>07.12.2019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51CE-B140-464E-8DFD-479FC1E338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B20D-01B1-42A1-98B0-485BCEAEA0CC}" type="datetimeFigureOut">
              <a:rPr lang="ru-RU" smtClean="0"/>
              <a:pPr/>
              <a:t>07.12.2019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75151CE-B140-464E-8DFD-479FC1E338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B20D-01B1-42A1-98B0-485BCEAEA0CC}" type="datetimeFigureOut">
              <a:rPr lang="ru-RU" smtClean="0"/>
              <a:pPr/>
              <a:t>07.12.2019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51CE-B140-464E-8DFD-479FC1E338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B20D-01B1-42A1-98B0-485BCEAEA0CC}" type="datetimeFigureOut">
              <a:rPr lang="ru-RU" smtClean="0"/>
              <a:pPr/>
              <a:t>07.12.2019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51CE-B140-464E-8DFD-479FC1E338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B20D-01B1-42A1-98B0-485BCEAEA0CC}" type="datetimeFigureOut">
              <a:rPr lang="ru-RU" smtClean="0"/>
              <a:pPr/>
              <a:t>07.12.2019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51CE-B140-464E-8DFD-479FC1E338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B20D-01B1-42A1-98B0-485BCEAEA0CC}" type="datetimeFigureOut">
              <a:rPr lang="ru-RU" smtClean="0"/>
              <a:pPr/>
              <a:t>07.12.2019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51CE-B140-464E-8DFD-479FC1E338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713B20D-01B1-42A1-98B0-485BCEAEA0CC}" type="datetimeFigureOut">
              <a:rPr lang="ru-RU" smtClean="0"/>
              <a:pPr/>
              <a:t>07.12.2019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5151CE-B140-464E-8DFD-479FC1E338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8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7.jpeg"/><Relationship Id="rId7" Type="http://schemas.openxmlformats.org/officeDocument/2006/relationships/image" Target="../media/image29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5.jpeg"/><Relationship Id="rId5" Type="http://schemas.openxmlformats.org/officeDocument/2006/relationships/image" Target="../media/image28.jpeg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jpeg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57224" y="357166"/>
            <a:ext cx="7772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cap="none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Муниципальное бюджетное общеобразовательное учреждение</a:t>
            </a:r>
            <a:r>
              <a:rPr lang="en-US" sz="1200" b="1" cap="none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200" b="1" cap="none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b="1" cap="none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города Ульяновска</a:t>
            </a:r>
            <a:r>
              <a:rPr lang="en-US" sz="1200" b="1" cap="none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cap="none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«Средняя школа № 31 имени Героев Свири»</a:t>
            </a:r>
            <a:endParaRPr lang="ru-RU" sz="1200" b="1" cap="none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357430"/>
            <a:ext cx="7715304" cy="181588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«Использование приёмов</a:t>
            </a:r>
          </a:p>
          <a:p>
            <a:pPr algn="ctr">
              <a:buNone/>
            </a:pPr>
            <a:r>
              <a:rPr lang="ru-RU" sz="2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технологии критического мышления</a:t>
            </a:r>
          </a:p>
          <a:p>
            <a:pPr algn="ctr">
              <a:buNone/>
            </a:pPr>
            <a:r>
              <a:rPr lang="ru-RU" sz="2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уроках истории Средних веков в 6 классе»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1643050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cap="all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педагогический проект</a:t>
            </a:r>
            <a:endParaRPr lang="ru-RU" sz="3600" b="1" dirty="0"/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5357818" y="4317033"/>
            <a:ext cx="35719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Учитель истории и обществознания</a:t>
            </a:r>
          </a:p>
          <a:p>
            <a:pPr algn="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Дворкина</a:t>
            </a:r>
            <a:r>
              <a:rPr lang="en-US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Лариса Николаевна.</a:t>
            </a:r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2714612" y="5786454"/>
            <a:ext cx="35719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Г. </a:t>
            </a:r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Ульяновск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</a:t>
            </a:r>
            <a:r>
              <a:rPr lang="en-US" sz="12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одержимое 24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8" name="Трапеция 7"/>
          <p:cNvSpPr/>
          <p:nvPr/>
        </p:nvSpPr>
        <p:spPr>
          <a:xfrm rot="16200000">
            <a:off x="-71470" y="3643314"/>
            <a:ext cx="1643074" cy="1071570"/>
          </a:xfrm>
          <a:prstGeom prst="trapezoid">
            <a:avLst/>
          </a:prstGeom>
          <a:solidFill>
            <a:srgbClr val="83C1F9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2" y="3643314"/>
            <a:ext cx="1071570" cy="1051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8E0000"/>
                </a:solidFill>
              </a:rPr>
              <a:t>Причины отделение </a:t>
            </a:r>
          </a:p>
          <a:p>
            <a:pPr algn="ctr"/>
            <a:r>
              <a:rPr lang="ru-RU" sz="1200" b="1" dirty="0" smtClean="0">
                <a:solidFill>
                  <a:srgbClr val="8E0000"/>
                </a:solidFill>
              </a:rPr>
              <a:t>ремесла от сельского хозяйства</a:t>
            </a:r>
            <a:endParaRPr lang="ru-RU" sz="1200" b="1" dirty="0">
              <a:solidFill>
                <a:srgbClr val="8E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00562" y="2857496"/>
            <a:ext cx="1500198" cy="430887"/>
          </a:xfrm>
          <a:prstGeom prst="rect">
            <a:avLst/>
          </a:prstGeom>
          <a:solidFill>
            <a:srgbClr val="FA825C"/>
          </a:solidFill>
          <a:ln w="12700">
            <a:solidFill>
              <a:srgbClr val="8E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Появление сложных видов ремесла</a:t>
            </a:r>
            <a:endParaRPr lang="ru-RU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>
            <a:stCxn id="8" idx="2"/>
            <a:endCxn id="28" idx="1"/>
          </p:cNvCxnSpPr>
          <p:nvPr/>
        </p:nvCxnSpPr>
        <p:spPr>
          <a:xfrm flipV="1">
            <a:off x="1285852" y="4036223"/>
            <a:ext cx="6286544" cy="142876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8" idx="2"/>
          </p:cNvCxnSpPr>
          <p:nvPr/>
        </p:nvCxnSpPr>
        <p:spPr>
          <a:xfrm flipV="1">
            <a:off x="1285852" y="3571876"/>
            <a:ext cx="571504" cy="607223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50" idx="2"/>
          </p:cNvCxnSpPr>
          <p:nvPr/>
        </p:nvCxnSpPr>
        <p:spPr>
          <a:xfrm rot="5400000">
            <a:off x="2805040" y="3197956"/>
            <a:ext cx="854997" cy="1035851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Рисунок 35" descr="http://images.vector-images.com/clipart/xl/176/fish_shlp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1428760" cy="1143008"/>
          </a:xfrm>
          <a:prstGeom prst="rect">
            <a:avLst/>
          </a:prstGeom>
          <a:noFill/>
          <a:ln w="19050">
            <a:solidFill>
              <a:srgbClr val="8E0000"/>
            </a:solidFill>
            <a:miter lim="800000"/>
            <a:headEnd/>
            <a:tailEnd/>
          </a:ln>
        </p:spPr>
      </p:pic>
      <p:sp>
        <p:nvSpPr>
          <p:cNvPr id="38" name="TextBox 37"/>
          <p:cNvSpPr txBox="1"/>
          <p:nvPr/>
        </p:nvSpPr>
        <p:spPr>
          <a:xfrm rot="21585552">
            <a:off x="1429628" y="3146397"/>
            <a:ext cx="1499311" cy="430887"/>
          </a:xfrm>
          <a:prstGeom prst="rect">
            <a:avLst/>
          </a:prstGeom>
          <a:solidFill>
            <a:srgbClr val="FCD0ED"/>
          </a:solidFill>
          <a:ln w="12700">
            <a:solidFill>
              <a:srgbClr val="8E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Совершенствуется техника земледелия </a:t>
            </a:r>
            <a:endParaRPr lang="ru-RU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Прямая соединительная линия 40"/>
          <p:cNvCxnSpPr>
            <a:stCxn id="8" idx="2"/>
          </p:cNvCxnSpPr>
          <p:nvPr/>
        </p:nvCxnSpPr>
        <p:spPr>
          <a:xfrm>
            <a:off x="1285852" y="4179099"/>
            <a:ext cx="571504" cy="53578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500166" y="4714884"/>
            <a:ext cx="1357322" cy="430887"/>
          </a:xfrm>
          <a:prstGeom prst="rect">
            <a:avLst/>
          </a:prstGeom>
          <a:solidFill>
            <a:srgbClr val="FCD0ED"/>
          </a:solidFill>
          <a:ln w="12700">
            <a:solidFill>
              <a:srgbClr val="8E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Трехполье</a:t>
            </a:r>
          </a:p>
          <a:p>
            <a:pPr algn="ctr"/>
            <a:endParaRPr lang="ru-RU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071802" y="2857496"/>
            <a:ext cx="1357322" cy="430887"/>
          </a:xfrm>
          <a:prstGeom prst="rect">
            <a:avLst/>
          </a:prstGeom>
          <a:solidFill>
            <a:srgbClr val="FFFF00"/>
          </a:solidFill>
          <a:ln w="12700">
            <a:solidFill>
              <a:srgbClr val="8E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Появление новых орудий труда </a:t>
            </a:r>
            <a:endParaRPr lang="ru-RU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Прямая соединительная линия 51"/>
          <p:cNvCxnSpPr>
            <a:endCxn id="56" idx="0"/>
          </p:cNvCxnSpPr>
          <p:nvPr/>
        </p:nvCxnSpPr>
        <p:spPr>
          <a:xfrm>
            <a:off x="2714612" y="4143380"/>
            <a:ext cx="1143008" cy="857256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143240" y="5000636"/>
            <a:ext cx="1428760" cy="430887"/>
          </a:xfrm>
          <a:prstGeom prst="rect">
            <a:avLst/>
          </a:prstGeom>
          <a:solidFill>
            <a:srgbClr val="FFFF00"/>
          </a:solidFill>
          <a:ln w="12700">
            <a:solidFill>
              <a:srgbClr val="8E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Колесный плуг</a:t>
            </a:r>
          </a:p>
          <a:p>
            <a:pPr algn="ctr"/>
            <a:endParaRPr lang="ru-RU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0" name="Прямая соединительная линия 59"/>
          <p:cNvCxnSpPr>
            <a:stCxn id="14" idx="2"/>
          </p:cNvCxnSpPr>
          <p:nvPr/>
        </p:nvCxnSpPr>
        <p:spPr>
          <a:xfrm rot="5400000">
            <a:off x="4162362" y="3055080"/>
            <a:ext cx="854997" cy="1321603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endCxn id="74" idx="0"/>
          </p:cNvCxnSpPr>
          <p:nvPr/>
        </p:nvCxnSpPr>
        <p:spPr>
          <a:xfrm>
            <a:off x="3929058" y="4143380"/>
            <a:ext cx="1535917" cy="857256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643438" y="5000636"/>
            <a:ext cx="1643074" cy="430887"/>
          </a:xfrm>
          <a:prstGeom prst="rect">
            <a:avLst/>
          </a:prstGeom>
          <a:solidFill>
            <a:srgbClr val="FA825C"/>
          </a:solidFill>
          <a:ln w="12700">
            <a:solidFill>
              <a:srgbClr val="8E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Нужны особые знания и навыки в труде</a:t>
            </a:r>
            <a:endParaRPr lang="ru-RU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072198" y="3071810"/>
            <a:ext cx="1428760" cy="430887"/>
          </a:xfrm>
          <a:prstGeom prst="rect">
            <a:avLst/>
          </a:prstGeom>
          <a:solidFill>
            <a:srgbClr val="E676CE"/>
          </a:solidFill>
          <a:ln w="12700">
            <a:solidFill>
              <a:srgbClr val="8E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Совершенствуется сфера обмена</a:t>
            </a:r>
            <a:endParaRPr lang="ru-RU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 rot="10800000" flipV="1">
            <a:off x="5786446" y="3500438"/>
            <a:ext cx="642944" cy="571503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5786446" y="4071942"/>
            <a:ext cx="857256" cy="642942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429388" y="4714884"/>
            <a:ext cx="1071570" cy="430887"/>
          </a:xfrm>
          <a:prstGeom prst="rect">
            <a:avLst/>
          </a:prstGeom>
          <a:solidFill>
            <a:srgbClr val="E676CE"/>
          </a:solidFill>
          <a:ln w="12700">
            <a:solidFill>
              <a:srgbClr val="8E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Ярмарки, рынки</a:t>
            </a:r>
            <a:endParaRPr lang="ru-RU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724400" y="572454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8" name="Блок-схема: задержка 27"/>
          <p:cNvSpPr/>
          <p:nvPr/>
        </p:nvSpPr>
        <p:spPr>
          <a:xfrm>
            <a:off x="7572396" y="2786058"/>
            <a:ext cx="1428792" cy="2500330"/>
          </a:xfrm>
          <a:prstGeom prst="flowChartDelay">
            <a:avLst/>
          </a:prstGeom>
          <a:solidFill>
            <a:srgbClr val="83C1F9"/>
          </a:solidFill>
          <a:ln w="28575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Превращение ремесла  в отдельное занятие. </a:t>
            </a:r>
          </a:p>
          <a:p>
            <a:pPr algn="ctr"/>
            <a:endParaRPr lang="ru-RU" sz="1100" b="1" dirty="0" smtClean="0">
              <a:solidFill>
                <a:srgbClr val="8E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Отделение ремесла от сельского хозяйства. Разделение труда между городом </a:t>
            </a:r>
            <a:r>
              <a:rPr lang="en-US" sz="11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и деревней.</a:t>
            </a:r>
            <a:endParaRPr lang="ru-RU" sz="1100" b="1" dirty="0">
              <a:solidFill>
                <a:srgbClr val="8E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615262" cy="83820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 </a:t>
            </a:r>
            <a:r>
              <a:rPr lang="ru-RU" sz="3200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Приём «</a:t>
            </a:r>
            <a:r>
              <a:rPr lang="ru-RU" sz="3200" b="1" cap="none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Фишбоун</a:t>
            </a:r>
            <a:r>
              <a:rPr lang="ru-RU" sz="3200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» (рыбный скелет)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4" name="Текст 6"/>
          <p:cNvSpPr txBox="1">
            <a:spLocks/>
          </p:cNvSpPr>
          <p:nvPr/>
        </p:nvSpPr>
        <p:spPr>
          <a:xfrm>
            <a:off x="1285852" y="1785926"/>
            <a:ext cx="6143668" cy="428628"/>
          </a:xfrm>
          <a:prstGeom prst="rect">
            <a:avLst/>
          </a:prstGeom>
          <a:solidFill>
            <a:srgbClr val="FEAAA8"/>
          </a:solidFill>
          <a:ln w="19050">
            <a:solidFill>
              <a:srgbClr val="8E0000"/>
            </a:solidFill>
          </a:ln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Урок: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Возникновение и рост городов в Европе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1" name="Прямая соединительная линия 120"/>
          <p:cNvCxnSpPr/>
          <p:nvPr/>
        </p:nvCxnSpPr>
        <p:spPr>
          <a:xfrm flipV="1">
            <a:off x="6929454" y="3714752"/>
            <a:ext cx="642942" cy="35719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>
            <a:off x="6929454" y="4071942"/>
            <a:ext cx="642942" cy="35719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трелка вправо 22"/>
          <p:cNvSpPr/>
          <p:nvPr/>
        </p:nvSpPr>
        <p:spPr>
          <a:xfrm>
            <a:off x="214282" y="1428736"/>
            <a:ext cx="4214842" cy="5286412"/>
          </a:xfrm>
          <a:prstGeom prst="rightArrow">
            <a:avLst>
              <a:gd name="adj1" fmla="val 50000"/>
              <a:gd name="adj2" fmla="val 50680"/>
            </a:avLst>
          </a:prstGeom>
          <a:solidFill>
            <a:srgbClr val="FCD0ED"/>
          </a:solidFill>
          <a:ln>
            <a:solidFill>
              <a:srgbClr val="9CEC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14290"/>
            <a:ext cx="6774006" cy="841248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Приём «Кольца </a:t>
            </a:r>
            <a:r>
              <a:rPr lang="ru-RU" b="1" cap="none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Веннона</a:t>
            </a:r>
            <a:r>
              <a:rPr lang="ru-RU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»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14744" y="1928802"/>
            <a:ext cx="5286412" cy="714380"/>
          </a:xfrm>
          <a:solidFill>
            <a:srgbClr val="FCD0ED"/>
          </a:solidFill>
          <a:ln>
            <a:noFill/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dirty="0" smtClean="0">
                <a:solidFill>
                  <a:srgbClr val="8E0000"/>
                </a:solidFill>
                <a:latin typeface="Times New Roman" pitchFamily="18" charset="0"/>
                <a:cs typeface="Times New Roman" pitchFamily="18" charset="0"/>
              </a:rPr>
              <a:t>Задание: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определите общие и отличительные черты развития Византии и Западной Европы.</a:t>
            </a:r>
          </a:p>
          <a:p>
            <a:pPr algn="ctr"/>
            <a:endParaRPr lang="ru-RU" sz="1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000628" y="2928934"/>
            <a:ext cx="3786214" cy="1428760"/>
          </a:xfrm>
          <a:prstGeom prst="rect">
            <a:avLst/>
          </a:prstGeom>
          <a:solidFill>
            <a:srgbClr val="FCD0ED"/>
          </a:solidFill>
          <a:ln w="19050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002060"/>
                </a:solidFill>
              </a:rPr>
              <a:t>  </a:t>
            </a:r>
          </a:p>
          <a:p>
            <a:r>
              <a:rPr lang="ru-RU" sz="1200" b="1" dirty="0" smtClean="0">
                <a:solidFill>
                  <a:srgbClr val="002060"/>
                </a:solidFill>
              </a:rPr>
              <a:t>- образование крупных земельных владений;</a:t>
            </a:r>
          </a:p>
          <a:p>
            <a:endParaRPr lang="ru-RU" sz="1200" b="1" dirty="0" smtClean="0">
              <a:solidFill>
                <a:srgbClr val="002060"/>
              </a:solidFill>
            </a:endParaRPr>
          </a:p>
          <a:p>
            <a:r>
              <a:rPr lang="ru-RU" sz="1200" b="1" dirty="0" smtClean="0">
                <a:solidFill>
                  <a:srgbClr val="002060"/>
                </a:solidFill>
              </a:rPr>
              <a:t>- превращение значительной части свободных общинников в зависимых крестьян;</a:t>
            </a:r>
          </a:p>
          <a:p>
            <a:pPr>
              <a:buFontTx/>
              <a:buChar char="-"/>
            </a:pPr>
            <a:endParaRPr lang="ru-RU" sz="1200" b="1" dirty="0" smtClean="0">
              <a:solidFill>
                <a:srgbClr val="002060"/>
              </a:solidFill>
            </a:endParaRPr>
          </a:p>
          <a:p>
            <a:r>
              <a:rPr lang="ru-RU" sz="1200" b="1" dirty="0" smtClean="0">
                <a:solidFill>
                  <a:srgbClr val="002060"/>
                </a:solidFill>
              </a:rPr>
              <a:t>- ост независимых крупных феодалов.</a:t>
            </a:r>
          </a:p>
          <a:p>
            <a:pPr algn="ctr"/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00628" y="4643446"/>
            <a:ext cx="3786214" cy="1643098"/>
          </a:xfrm>
          <a:prstGeom prst="rect">
            <a:avLst/>
          </a:prstGeom>
          <a:solidFill>
            <a:srgbClr val="FCD0ED"/>
          </a:solidFill>
          <a:ln w="19050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>
                <a:solidFill>
                  <a:srgbClr val="002060"/>
                </a:solidFill>
              </a:rPr>
              <a:t>-  длительное сохранение центральной власти;</a:t>
            </a:r>
          </a:p>
          <a:p>
            <a:pPr>
              <a:buFontTx/>
              <a:buChar char="-"/>
            </a:pPr>
            <a:endParaRPr lang="ru-RU" sz="1100" b="1" dirty="0" smtClean="0">
              <a:solidFill>
                <a:srgbClr val="002060"/>
              </a:solidFill>
            </a:endParaRPr>
          </a:p>
          <a:p>
            <a:r>
              <a:rPr lang="ru-RU" sz="1100" b="1" dirty="0" smtClean="0">
                <a:solidFill>
                  <a:srgbClr val="002060"/>
                </a:solidFill>
              </a:rPr>
              <a:t>-  нашествие «варваров» и образование большого слоя свободного крестьянства;</a:t>
            </a:r>
          </a:p>
          <a:p>
            <a:pPr>
              <a:buFontTx/>
              <a:buChar char="-"/>
            </a:pPr>
            <a:endParaRPr lang="ru-RU" sz="1100" b="1" dirty="0" smtClean="0">
              <a:solidFill>
                <a:srgbClr val="002060"/>
              </a:solidFill>
            </a:endParaRPr>
          </a:p>
          <a:p>
            <a:r>
              <a:rPr lang="ru-RU" sz="1100" b="1" dirty="0" smtClean="0">
                <a:solidFill>
                  <a:srgbClr val="002060"/>
                </a:solidFill>
              </a:rPr>
              <a:t>- большое число столичных чиновников;</a:t>
            </a:r>
          </a:p>
          <a:p>
            <a:pPr>
              <a:buFontTx/>
              <a:buChar char="-"/>
            </a:pPr>
            <a:endParaRPr lang="ru-RU" sz="1100" b="1" dirty="0" smtClean="0">
              <a:solidFill>
                <a:srgbClr val="002060"/>
              </a:solidFill>
            </a:endParaRPr>
          </a:p>
          <a:p>
            <a:r>
              <a:rPr lang="ru-RU" sz="1100" b="1" dirty="0" smtClean="0">
                <a:solidFill>
                  <a:srgbClr val="002060"/>
                </a:solidFill>
              </a:rPr>
              <a:t>- отсутствие сложившейся феодальной лестницы.</a:t>
            </a:r>
            <a:endParaRPr lang="ru-RU" sz="1100" b="1" dirty="0">
              <a:solidFill>
                <a:srgbClr val="002060"/>
              </a:solidFill>
            </a:endParaRPr>
          </a:p>
        </p:txBody>
      </p:sp>
      <p:pic>
        <p:nvPicPr>
          <p:cNvPr id="30" name="Рисунок 29" descr="https://www.colourbox.com/preview/6272810-3d-man-looking-at-red-question-mark-in-his-han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357322" cy="1071570"/>
          </a:xfrm>
          <a:prstGeom prst="rect">
            <a:avLst/>
          </a:prstGeom>
          <a:noFill/>
          <a:ln w="28575">
            <a:solidFill>
              <a:srgbClr val="8E0000"/>
            </a:solidFill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 rot="20658880">
            <a:off x="1654624" y="3967869"/>
            <a:ext cx="2540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 rot="20658880">
            <a:off x="1481722" y="3991684"/>
            <a:ext cx="271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857224" y="2928934"/>
            <a:ext cx="2571768" cy="2286016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Овал 26"/>
          <p:cNvSpPr/>
          <p:nvPr/>
        </p:nvSpPr>
        <p:spPr>
          <a:xfrm>
            <a:off x="1643042" y="3571876"/>
            <a:ext cx="1143008" cy="1000132"/>
          </a:xfrm>
          <a:prstGeom prst="ellipse">
            <a:avLst/>
          </a:prstGeom>
          <a:solidFill>
            <a:srgbClr val="FF66CC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857356" y="3929066"/>
            <a:ext cx="785818" cy="307777"/>
          </a:xfrm>
          <a:prstGeom prst="rect">
            <a:avLst/>
          </a:prstGeom>
          <a:solidFill>
            <a:srgbClr val="0070C0"/>
          </a:solidFill>
          <a:ln w="12700">
            <a:solidFill>
              <a:srgbClr val="8E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Общее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786050" y="3929066"/>
            <a:ext cx="785818" cy="261610"/>
          </a:xfrm>
          <a:prstGeom prst="rect">
            <a:avLst/>
          </a:prstGeom>
          <a:solidFill>
            <a:srgbClr val="9CECB5"/>
          </a:solidFill>
          <a:ln w="12700">
            <a:solidFill>
              <a:srgbClr val="8E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Отличия</a:t>
            </a:r>
            <a:endParaRPr lang="ru-RU" sz="1100" b="1" dirty="0">
              <a:solidFill>
                <a:srgbClr val="8E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4348" y="3929066"/>
            <a:ext cx="928694" cy="261610"/>
          </a:xfrm>
          <a:prstGeom prst="rect">
            <a:avLst/>
          </a:prstGeom>
          <a:solidFill>
            <a:srgbClr val="9CECB5"/>
          </a:solidFill>
          <a:ln w="12700">
            <a:solidFill>
              <a:srgbClr val="8E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Отличия</a:t>
            </a:r>
            <a:endParaRPr lang="ru-RU" sz="1100" b="1" dirty="0">
              <a:solidFill>
                <a:srgbClr val="8E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 rot="16200000">
            <a:off x="-857288" y="3929066"/>
            <a:ext cx="2571768" cy="285752"/>
          </a:xfrm>
          <a:solidFill>
            <a:srgbClr val="FFC00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Время выполнения: 15-20 мин.</a:t>
            </a:r>
          </a:p>
          <a:p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14282" y="1500174"/>
            <a:ext cx="185738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600" b="1" dirty="0" smtClean="0">
                <a:solidFill>
                  <a:srgbClr val="8E0000"/>
                </a:solidFill>
                <a:latin typeface="Times New Roman" pitchFamily="18" charset="0"/>
                <a:cs typeface="Times New Roman" pitchFamily="18" charset="0"/>
              </a:rPr>
              <a:t>«Кольца Венна»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применяются для сравнительных характеристик  двух и более предметов, явлений.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57158" y="5500702"/>
            <a:ext cx="17145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8E0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</a:p>
          <a:p>
            <a:pPr algn="ctr"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развивать умение сравнивать, анализировать, делать выводы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1" name="TextBox 30"/>
          <p:cNvSpPr txBox="1"/>
          <p:nvPr/>
        </p:nvSpPr>
        <p:spPr>
          <a:xfrm rot="16200000">
            <a:off x="1809566" y="3262476"/>
            <a:ext cx="785818" cy="261610"/>
          </a:xfrm>
          <a:prstGeom prst="rect">
            <a:avLst/>
          </a:prstGeom>
          <a:solidFill>
            <a:srgbClr val="9CECB5"/>
          </a:solidFill>
          <a:ln w="12700">
            <a:solidFill>
              <a:srgbClr val="8E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Отличия</a:t>
            </a:r>
            <a:endParaRPr lang="ru-RU" sz="1100" b="1" dirty="0">
              <a:solidFill>
                <a:srgbClr val="8E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1809566" y="4619798"/>
            <a:ext cx="785818" cy="261610"/>
          </a:xfrm>
          <a:prstGeom prst="rect">
            <a:avLst/>
          </a:prstGeom>
          <a:solidFill>
            <a:srgbClr val="9CECB5"/>
          </a:solidFill>
          <a:ln w="12700">
            <a:solidFill>
              <a:srgbClr val="8E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Отличия</a:t>
            </a:r>
            <a:endParaRPr lang="ru-RU" sz="1100" b="1" dirty="0">
              <a:solidFill>
                <a:srgbClr val="8E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929058" y="1142984"/>
            <a:ext cx="4929190" cy="646331"/>
          </a:xfrm>
          <a:prstGeom prst="rect">
            <a:avLst/>
          </a:prstGeom>
          <a:solidFill>
            <a:srgbClr val="FEAAA8"/>
          </a:solidFill>
          <a:ln w="19050">
            <a:solidFill>
              <a:srgbClr val="8E0000"/>
            </a:solidFill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Использования метода  в теме «Византийская империя в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VI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XI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веках.</a:t>
            </a:r>
          </a:p>
        </p:txBody>
      </p:sp>
      <p:sp>
        <p:nvSpPr>
          <p:cNvPr id="36" name="Прямоугольник 35"/>
          <p:cNvSpPr/>
          <p:nvPr/>
        </p:nvSpPr>
        <p:spPr>
          <a:xfrm rot="16200000">
            <a:off x="4098335" y="3474037"/>
            <a:ext cx="1428760" cy="338554"/>
          </a:xfrm>
          <a:prstGeom prst="rect">
            <a:avLst/>
          </a:prstGeom>
          <a:solidFill>
            <a:srgbClr val="83C1F9"/>
          </a:solidFill>
          <a:ln w="19050">
            <a:solidFill>
              <a:srgbClr val="8E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 smtClean="0">
                <a:solidFill>
                  <a:srgbClr val="8E0000"/>
                </a:solidFill>
              </a:rPr>
              <a:t>Общее:</a:t>
            </a:r>
          </a:p>
        </p:txBody>
      </p:sp>
      <p:sp>
        <p:nvSpPr>
          <p:cNvPr id="37" name="Прямоугольник 36"/>
          <p:cNvSpPr/>
          <p:nvPr/>
        </p:nvSpPr>
        <p:spPr>
          <a:xfrm rot="16200000">
            <a:off x="3991178" y="5295706"/>
            <a:ext cx="1643074" cy="338554"/>
          </a:xfrm>
          <a:prstGeom prst="rect">
            <a:avLst/>
          </a:prstGeom>
          <a:solidFill>
            <a:srgbClr val="FF7C80"/>
          </a:solidFill>
          <a:ln w="19050">
            <a:solidFill>
              <a:srgbClr val="8E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 smtClean="0">
                <a:solidFill>
                  <a:srgbClr val="002060"/>
                </a:solidFill>
              </a:rPr>
              <a:t>Отличия: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42852"/>
            <a:ext cx="6988320" cy="841248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Приём «Заверши схему»</a:t>
            </a:r>
            <a:endParaRPr lang="ru-RU" sz="3600" b="1" dirty="0">
              <a:solidFill>
                <a:schemeClr val="tx2"/>
              </a:solidFill>
            </a:endParaRPr>
          </a:p>
        </p:txBody>
      </p:sp>
      <p:pic>
        <p:nvPicPr>
          <p:cNvPr id="26" name="Рисунок 25" descr="http://st.depositphotos.com/1654249/1946/i/450/depositphotos_19467907-3d-man-with-red-questio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290"/>
            <a:ext cx="1214446" cy="1000132"/>
          </a:xfrm>
          <a:prstGeom prst="rect">
            <a:avLst/>
          </a:prstGeom>
          <a:noFill/>
          <a:ln w="19050">
            <a:solidFill>
              <a:srgbClr val="8E0000"/>
            </a:solidFill>
            <a:miter lim="800000"/>
            <a:headEnd/>
            <a:tailEnd/>
          </a:ln>
        </p:spPr>
      </p:pic>
      <p:sp>
        <p:nvSpPr>
          <p:cNvPr id="82" name="Прямоугольник 81"/>
          <p:cNvSpPr/>
          <p:nvPr/>
        </p:nvSpPr>
        <p:spPr>
          <a:xfrm>
            <a:off x="5143504" y="1428736"/>
            <a:ext cx="3786214" cy="571504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cap="all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Виды схем</a:t>
            </a:r>
            <a:endParaRPr lang="ru-RU" sz="2000" b="1" cap="all" dirty="0">
              <a:solidFill>
                <a:srgbClr val="8E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Содержимое 9" descr="http://st.depositphotos.com/1001009/3088/v/950/depositphotos_30881953-Schoolboy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5143512"/>
            <a:ext cx="1428760" cy="1500198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13" name="Стрелка вниз 12"/>
          <p:cNvSpPr/>
          <p:nvPr/>
        </p:nvSpPr>
        <p:spPr>
          <a:xfrm rot="16200000">
            <a:off x="-1107321" y="2607463"/>
            <a:ext cx="4286280" cy="1785950"/>
          </a:xfrm>
          <a:prstGeom prst="downArrow">
            <a:avLst>
              <a:gd name="adj1" fmla="val 50000"/>
              <a:gd name="adj2" fmla="val 45690"/>
            </a:avLst>
          </a:prstGeom>
          <a:solidFill>
            <a:srgbClr val="FCD0ED"/>
          </a:solidFill>
          <a:ln>
            <a:solidFill>
              <a:srgbClr val="83C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2857496"/>
            <a:ext cx="14287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8E0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</a:t>
            </a:r>
          </a:p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учащихся навыков составление опорных схем.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00232" y="1857364"/>
            <a:ext cx="3000396" cy="2062103"/>
          </a:xfrm>
          <a:prstGeom prst="rect">
            <a:avLst/>
          </a:prstGeom>
          <a:solidFill>
            <a:srgbClr val="FCD0ED"/>
          </a:solidFill>
          <a:ln w="19050">
            <a:solidFill>
              <a:srgbClr val="83C1F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Учитель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предлагает учащимся завершить самостоятельно неоконченную схему:</a:t>
            </a:r>
          </a:p>
          <a:p>
            <a:endParaRPr lang="ru-RU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заполнить пробелы в схеме; </a:t>
            </a:r>
          </a:p>
          <a:p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установить в структуру схемы;</a:t>
            </a:r>
          </a:p>
          <a:p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графически  изобразить логические связи между звеньями схемы.</a:t>
            </a:r>
          </a:p>
          <a:p>
            <a:pPr algn="ctr"/>
            <a:endParaRPr lang="ru-RU" sz="12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00232" y="4143380"/>
            <a:ext cx="3000396" cy="954107"/>
          </a:xfrm>
          <a:prstGeom prst="rect">
            <a:avLst/>
          </a:prstGeom>
          <a:solidFill>
            <a:srgbClr val="FCD0ED"/>
          </a:solidFill>
          <a:ln w="19050">
            <a:solidFill>
              <a:srgbClr val="83C1F9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Учащиеся:</a:t>
            </a:r>
          </a:p>
          <a:p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выполняют работу;</a:t>
            </a:r>
          </a:p>
          <a:p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обсуждают предложенные варианты.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143504" y="2000240"/>
            <a:ext cx="3786214" cy="4143404"/>
          </a:xfrm>
          <a:prstGeom prst="rect">
            <a:avLst/>
          </a:prstGeom>
          <a:solidFill>
            <a:srgbClr val="B7ECFF"/>
          </a:solidFill>
          <a:ln w="19050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лево 28"/>
          <p:cNvSpPr/>
          <p:nvPr/>
        </p:nvSpPr>
        <p:spPr>
          <a:xfrm rot="19833911">
            <a:off x="5257541" y="1936962"/>
            <a:ext cx="642942" cy="1214446"/>
          </a:xfrm>
          <a:prstGeom prst="leftArrow">
            <a:avLst/>
          </a:prstGeom>
          <a:solidFill>
            <a:srgbClr val="83C1F9"/>
          </a:solidFill>
          <a:ln>
            <a:solidFill>
              <a:srgbClr val="B7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ирог 29"/>
          <p:cNvSpPr/>
          <p:nvPr/>
        </p:nvSpPr>
        <p:spPr>
          <a:xfrm>
            <a:off x="5214942" y="2928934"/>
            <a:ext cx="1571636" cy="1143008"/>
          </a:xfrm>
          <a:prstGeom prst="pie">
            <a:avLst/>
          </a:prstGeom>
          <a:solidFill>
            <a:srgbClr val="83C1F9"/>
          </a:solidFill>
          <a:ln>
            <a:solidFill>
              <a:srgbClr val="B7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Двойная стрелка влево/вправо 30"/>
          <p:cNvSpPr/>
          <p:nvPr/>
        </p:nvSpPr>
        <p:spPr>
          <a:xfrm rot="19400247">
            <a:off x="5193502" y="3618418"/>
            <a:ext cx="2297084" cy="1407114"/>
          </a:xfrm>
          <a:prstGeom prst="leftRightArrow">
            <a:avLst/>
          </a:prstGeom>
          <a:solidFill>
            <a:srgbClr val="83C1F9"/>
          </a:solidFill>
          <a:ln>
            <a:solidFill>
              <a:srgbClr val="B7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Выгнутая вправо стрелка 31"/>
          <p:cNvSpPr/>
          <p:nvPr/>
        </p:nvSpPr>
        <p:spPr>
          <a:xfrm>
            <a:off x="6072198" y="2143116"/>
            <a:ext cx="1428760" cy="1500198"/>
          </a:xfrm>
          <a:prstGeom prst="curvedLeftArrow">
            <a:avLst/>
          </a:prstGeom>
          <a:solidFill>
            <a:srgbClr val="83C1F9"/>
          </a:solidFill>
          <a:ln>
            <a:solidFill>
              <a:srgbClr val="B7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Солнце 34"/>
          <p:cNvSpPr/>
          <p:nvPr/>
        </p:nvSpPr>
        <p:spPr>
          <a:xfrm>
            <a:off x="6643702" y="4429132"/>
            <a:ext cx="1214446" cy="1214446"/>
          </a:xfrm>
          <a:prstGeom prst="sun">
            <a:avLst/>
          </a:prstGeom>
          <a:solidFill>
            <a:srgbClr val="83C1F9"/>
          </a:solidFill>
          <a:ln>
            <a:solidFill>
              <a:srgbClr val="B7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четверенная стрелка 35"/>
          <p:cNvSpPr/>
          <p:nvPr/>
        </p:nvSpPr>
        <p:spPr>
          <a:xfrm rot="19684366">
            <a:off x="5308899" y="4938286"/>
            <a:ext cx="1436812" cy="1124832"/>
          </a:xfrm>
          <a:prstGeom prst="quadArrow">
            <a:avLst/>
          </a:prstGeom>
          <a:solidFill>
            <a:srgbClr val="83C1F9"/>
          </a:solidFill>
          <a:ln>
            <a:solidFill>
              <a:srgbClr val="B7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Знак запрета 36"/>
          <p:cNvSpPr/>
          <p:nvPr/>
        </p:nvSpPr>
        <p:spPr>
          <a:xfrm>
            <a:off x="7143768" y="2357430"/>
            <a:ext cx="1143008" cy="1143008"/>
          </a:xfrm>
          <a:prstGeom prst="noSmoking">
            <a:avLst/>
          </a:prstGeom>
          <a:solidFill>
            <a:srgbClr val="83C1F9"/>
          </a:solidFill>
          <a:ln>
            <a:solidFill>
              <a:srgbClr val="B7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Выгнутая вправо стрелка 37"/>
          <p:cNvSpPr/>
          <p:nvPr/>
        </p:nvSpPr>
        <p:spPr>
          <a:xfrm>
            <a:off x="7786710" y="2214554"/>
            <a:ext cx="1071570" cy="1785950"/>
          </a:xfrm>
          <a:prstGeom prst="curvedLeftArrow">
            <a:avLst/>
          </a:prstGeom>
          <a:solidFill>
            <a:srgbClr val="83C1F9"/>
          </a:solidFill>
          <a:ln>
            <a:solidFill>
              <a:srgbClr val="B7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7715272" y="3929066"/>
            <a:ext cx="1143008" cy="1285884"/>
          </a:xfrm>
          <a:prstGeom prst="triangle">
            <a:avLst/>
          </a:prstGeom>
          <a:solidFill>
            <a:srgbClr val="83C1F9"/>
          </a:solidFill>
          <a:ln>
            <a:solidFill>
              <a:srgbClr val="B7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Штриховая стрелка вправо 39"/>
          <p:cNvSpPr/>
          <p:nvPr/>
        </p:nvSpPr>
        <p:spPr>
          <a:xfrm rot="2360360">
            <a:off x="7261466" y="3761012"/>
            <a:ext cx="928694" cy="928694"/>
          </a:xfrm>
          <a:prstGeom prst="stripedRightArrow">
            <a:avLst/>
          </a:prstGeom>
          <a:solidFill>
            <a:srgbClr val="83C1F9"/>
          </a:solidFill>
          <a:ln>
            <a:solidFill>
              <a:srgbClr val="B7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Не равно 40"/>
          <p:cNvSpPr/>
          <p:nvPr/>
        </p:nvSpPr>
        <p:spPr>
          <a:xfrm rot="19050306">
            <a:off x="6798733" y="5582875"/>
            <a:ext cx="852383" cy="478597"/>
          </a:xfrm>
          <a:prstGeom prst="mathNotEqual">
            <a:avLst/>
          </a:prstGeom>
          <a:solidFill>
            <a:srgbClr val="83C1F9"/>
          </a:solidFill>
          <a:ln>
            <a:solidFill>
              <a:srgbClr val="B7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Стрелка вправо 41"/>
          <p:cNvSpPr/>
          <p:nvPr/>
        </p:nvSpPr>
        <p:spPr>
          <a:xfrm rot="1632390">
            <a:off x="7951869" y="5456155"/>
            <a:ext cx="589994" cy="660597"/>
          </a:xfrm>
          <a:prstGeom prst="rightArrow">
            <a:avLst/>
          </a:prstGeom>
          <a:solidFill>
            <a:srgbClr val="83C1F9"/>
          </a:solidFill>
          <a:ln>
            <a:solidFill>
              <a:srgbClr val="B7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357818" y="2571744"/>
            <a:ext cx="3357586" cy="571504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28575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Логические</a:t>
            </a:r>
            <a:endParaRPr lang="ru-RU" b="1" cap="all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429256" y="3857628"/>
            <a:ext cx="3286148" cy="571504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28575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Сущностные</a:t>
            </a:r>
            <a:endParaRPr lang="ru-RU" b="1" cap="all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429256" y="5072074"/>
            <a:ext cx="3286148" cy="571504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28575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последовательные</a:t>
            </a:r>
            <a:endParaRPr lang="ru-RU" b="1" cap="all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6988320" cy="841248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Приём «Заверши схему»</a:t>
            </a:r>
            <a:endParaRPr lang="ru-RU" sz="3600" b="1" dirty="0">
              <a:solidFill>
                <a:schemeClr val="tx2"/>
              </a:solidFill>
            </a:endParaRPr>
          </a:p>
        </p:txBody>
      </p:sp>
      <p:pic>
        <p:nvPicPr>
          <p:cNvPr id="27" name="Рисунок 26" descr="http://th11.st.depositphotos.com/1014674/3391/i/450/depositphotos_33916361-stock-photo-3d-man-thinking-sitting-o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1428760" cy="1357322"/>
          </a:xfrm>
          <a:prstGeom prst="rect">
            <a:avLst/>
          </a:prstGeom>
          <a:noFill/>
          <a:ln w="19050">
            <a:solidFill>
              <a:srgbClr val="8E0000"/>
            </a:solidFill>
            <a:miter lim="800000"/>
            <a:headEnd/>
            <a:tailEnd/>
          </a:ln>
        </p:spPr>
      </p:pic>
      <p:sp>
        <p:nvSpPr>
          <p:cNvPr id="33" name="Текст 2"/>
          <p:cNvSpPr txBox="1">
            <a:spLocks/>
          </p:cNvSpPr>
          <p:nvPr/>
        </p:nvSpPr>
        <p:spPr>
          <a:xfrm rot="16200000">
            <a:off x="-1178756" y="3679033"/>
            <a:ext cx="3214710" cy="428628"/>
          </a:xfrm>
          <a:prstGeom prst="rect">
            <a:avLst/>
          </a:prstGeom>
          <a:solidFill>
            <a:srgbClr val="B7ECFF"/>
          </a:solidFill>
          <a:ln w="28575">
            <a:solidFill>
              <a:srgbClr val="8E0000"/>
            </a:solidFill>
          </a:ln>
        </p:spPr>
        <p:txBody>
          <a:bodyPr vert="horz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8E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Логические схемы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8E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Стрелка вправо 45"/>
          <p:cNvSpPr/>
          <p:nvPr/>
        </p:nvSpPr>
        <p:spPr>
          <a:xfrm>
            <a:off x="714348" y="1214422"/>
            <a:ext cx="3071834" cy="5286412"/>
          </a:xfrm>
          <a:prstGeom prst="rightArrow">
            <a:avLst>
              <a:gd name="adj1" fmla="val 50000"/>
              <a:gd name="adj2" fmla="val 49054"/>
            </a:avLst>
          </a:prstGeom>
          <a:solidFill>
            <a:srgbClr val="B7ECFF"/>
          </a:solidFill>
          <a:ln>
            <a:solidFill>
              <a:srgbClr val="83C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85786" y="2643182"/>
            <a:ext cx="235745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Обычно они применяются</a:t>
            </a:r>
            <a:endParaRPr lang="en-US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изучении причин и последствий событий и явлений, помогают выявить причинно-следственные связи. Они достаточно просты</a:t>
            </a:r>
            <a:endParaRPr lang="en-US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исполнении учениками, </a:t>
            </a:r>
            <a:endParaRPr lang="en-US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 как основаны на последовательном соединении квадратов, в которых фиксируются причины </a:t>
            </a:r>
            <a:endParaRPr lang="en-US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следствия, вытекающие </a:t>
            </a:r>
            <a:endParaRPr lang="en-US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одно из другого.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 rot="16200000">
            <a:off x="3679025" y="1750207"/>
            <a:ext cx="1071570" cy="57150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Причина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 rot="16200000">
            <a:off x="3821901" y="2964653"/>
            <a:ext cx="785818" cy="571504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 rot="16200000">
            <a:off x="3857620" y="4071942"/>
            <a:ext cx="714380" cy="571504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 rot="16200000">
            <a:off x="3643306" y="5286388"/>
            <a:ext cx="1143008" cy="571504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Следствие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53" name="Стрелка вправо 52"/>
          <p:cNvSpPr/>
          <p:nvPr/>
        </p:nvSpPr>
        <p:spPr>
          <a:xfrm rot="5400000">
            <a:off x="3978778" y="2593462"/>
            <a:ext cx="428628" cy="242316"/>
          </a:xfrm>
          <a:prstGeom prst="rightArrow">
            <a:avLst/>
          </a:prstGeom>
          <a:solidFill>
            <a:srgbClr val="FEAA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право 53"/>
          <p:cNvSpPr/>
          <p:nvPr/>
        </p:nvSpPr>
        <p:spPr>
          <a:xfrm rot="5400000">
            <a:off x="3978778" y="3665032"/>
            <a:ext cx="428628" cy="242316"/>
          </a:xfrm>
          <a:prstGeom prst="rightArrow">
            <a:avLst/>
          </a:prstGeom>
          <a:solidFill>
            <a:srgbClr val="FEAA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вправо 54"/>
          <p:cNvSpPr/>
          <p:nvPr/>
        </p:nvSpPr>
        <p:spPr>
          <a:xfrm rot="5400000">
            <a:off x="4014497" y="4700883"/>
            <a:ext cx="357190" cy="242316"/>
          </a:xfrm>
          <a:prstGeom prst="rightArrow">
            <a:avLst/>
          </a:prstGeom>
          <a:solidFill>
            <a:srgbClr val="FEAA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Текст 4"/>
          <p:cNvSpPr txBox="1">
            <a:spLocks/>
          </p:cNvSpPr>
          <p:nvPr/>
        </p:nvSpPr>
        <p:spPr>
          <a:xfrm>
            <a:off x="4572000" y="1214422"/>
            <a:ext cx="4429156" cy="571504"/>
          </a:xfrm>
          <a:prstGeom prst="rect">
            <a:avLst/>
          </a:prstGeom>
          <a:solidFill>
            <a:srgbClr val="FBC5D2"/>
          </a:solidFill>
          <a:ln w="28575">
            <a:solidFill>
              <a:srgbClr val="8E0000"/>
            </a:solidFill>
          </a:ln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Причины отделения ремесла от сельского хозяйства 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7" name="Рисунок 56" descr="http://st.depositphotos.com/1001009/3111/i/950/depositphotos_31115297-stock-photo-curious-little-boy-thinking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3000372"/>
            <a:ext cx="928694" cy="1143008"/>
          </a:xfrm>
          <a:prstGeom prst="rect">
            <a:avLst/>
          </a:prstGeom>
          <a:noFill/>
          <a:ln w="19050">
            <a:solidFill>
              <a:srgbClr val="9CECB5"/>
            </a:solidFill>
            <a:miter lim="800000"/>
            <a:headEnd/>
            <a:tailEnd/>
          </a:ln>
        </p:spPr>
      </p:pic>
      <p:sp>
        <p:nvSpPr>
          <p:cNvPr id="58" name="Прямоугольник 57"/>
          <p:cNvSpPr/>
          <p:nvPr/>
        </p:nvSpPr>
        <p:spPr>
          <a:xfrm>
            <a:off x="5000628" y="1785926"/>
            <a:ext cx="3643338" cy="307777"/>
          </a:xfrm>
          <a:prstGeom prst="rect">
            <a:avLst/>
          </a:prstGeom>
          <a:solidFill>
            <a:srgbClr val="99FF99"/>
          </a:solidFill>
          <a:ln w="190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Успехи в сельском хозяйстве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ремесле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786314" y="2714620"/>
            <a:ext cx="1357322" cy="5715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rgbClr val="002060"/>
                </a:solidFill>
              </a:rPr>
              <a:t>Росли урожаи, появились излишки</a:t>
            </a:r>
            <a:endParaRPr lang="ru-RU" sz="1100" b="1" dirty="0">
              <a:solidFill>
                <a:srgbClr val="00206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786314" y="3857628"/>
            <a:ext cx="1357322" cy="6429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" name="Рисунок 60" descr="http://akademfitnes.ru/wp-content/uploads/2015/11/vopros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4000504"/>
            <a:ext cx="571504" cy="428628"/>
          </a:xfrm>
          <a:prstGeom prst="rect">
            <a:avLst/>
          </a:prstGeom>
          <a:noFill/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62" name="Прямоугольник 61"/>
          <p:cNvSpPr/>
          <p:nvPr/>
        </p:nvSpPr>
        <p:spPr>
          <a:xfrm>
            <a:off x="4714876" y="5572140"/>
            <a:ext cx="4286280" cy="5715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Превращение ремесла в отдельное занятие.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Отделение ремесла от сельского хозяйства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7072330" y="2714620"/>
            <a:ext cx="1428760" cy="5715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4" name="Рисунок 63" descr="http://akademfitnes.ru/wp-content/uploads/2015/11/vopros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2786058"/>
            <a:ext cx="571504" cy="428628"/>
          </a:xfrm>
          <a:prstGeom prst="rect">
            <a:avLst/>
          </a:prstGeom>
          <a:noFill/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65" name="Прямоугольник 64"/>
          <p:cNvSpPr/>
          <p:nvPr/>
        </p:nvSpPr>
        <p:spPr>
          <a:xfrm>
            <a:off x="7072330" y="3857628"/>
            <a:ext cx="1500198" cy="6429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rgbClr val="002060"/>
                </a:solidFill>
              </a:rPr>
              <a:t>Ремесленники уходили из феодальных поместий </a:t>
            </a:r>
            <a:endParaRPr lang="ru-RU" sz="1050" b="1" dirty="0">
              <a:solidFill>
                <a:srgbClr val="002060"/>
              </a:solidFill>
            </a:endParaRPr>
          </a:p>
        </p:txBody>
      </p:sp>
      <p:sp>
        <p:nvSpPr>
          <p:cNvPr id="66" name="Стрелка вниз 65"/>
          <p:cNvSpPr/>
          <p:nvPr/>
        </p:nvSpPr>
        <p:spPr>
          <a:xfrm>
            <a:off x="5000628" y="2143116"/>
            <a:ext cx="341756" cy="571504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Стрелка вниз 66"/>
          <p:cNvSpPr/>
          <p:nvPr/>
        </p:nvSpPr>
        <p:spPr>
          <a:xfrm>
            <a:off x="8143900" y="2143116"/>
            <a:ext cx="341756" cy="571504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трелка вниз 67"/>
          <p:cNvSpPr/>
          <p:nvPr/>
        </p:nvSpPr>
        <p:spPr>
          <a:xfrm>
            <a:off x="5286380" y="3286124"/>
            <a:ext cx="341756" cy="571504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трелка вниз 68"/>
          <p:cNvSpPr/>
          <p:nvPr/>
        </p:nvSpPr>
        <p:spPr>
          <a:xfrm>
            <a:off x="7643834" y="3286124"/>
            <a:ext cx="341756" cy="571504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 вниз 69"/>
          <p:cNvSpPr/>
          <p:nvPr/>
        </p:nvSpPr>
        <p:spPr>
          <a:xfrm>
            <a:off x="6000760" y="4500570"/>
            <a:ext cx="127442" cy="1000132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низ 70"/>
          <p:cNvSpPr/>
          <p:nvPr/>
        </p:nvSpPr>
        <p:spPr>
          <a:xfrm>
            <a:off x="7072330" y="4500570"/>
            <a:ext cx="142876" cy="1000132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3428992" y="1285860"/>
            <a:ext cx="5357850" cy="2500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6988320" cy="841248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Приём «Заверши схему»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33" name="Текст 2"/>
          <p:cNvSpPr txBox="1">
            <a:spLocks/>
          </p:cNvSpPr>
          <p:nvPr/>
        </p:nvSpPr>
        <p:spPr>
          <a:xfrm rot="16200000">
            <a:off x="-1178756" y="3679033"/>
            <a:ext cx="3214710" cy="428628"/>
          </a:xfrm>
          <a:prstGeom prst="rect">
            <a:avLst/>
          </a:prstGeom>
          <a:solidFill>
            <a:srgbClr val="B7ECFF"/>
          </a:solidFill>
          <a:ln w="28575">
            <a:solidFill>
              <a:srgbClr val="8E0000"/>
            </a:solidFill>
          </a:ln>
        </p:spPr>
        <p:txBody>
          <a:bodyPr vert="horz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Сущностные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8E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схемы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8E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Стрелка вправо 45"/>
          <p:cNvSpPr/>
          <p:nvPr/>
        </p:nvSpPr>
        <p:spPr>
          <a:xfrm>
            <a:off x="714348" y="1214422"/>
            <a:ext cx="2500330" cy="5286412"/>
          </a:xfrm>
          <a:prstGeom prst="rightArrow">
            <a:avLst>
              <a:gd name="adj1" fmla="val 50000"/>
              <a:gd name="adj2" fmla="val 49054"/>
            </a:avLst>
          </a:prstGeom>
          <a:solidFill>
            <a:srgbClr val="B7ECFF"/>
          </a:solidFill>
          <a:ln>
            <a:solidFill>
              <a:srgbClr val="83C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14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Это схемы,  которые: </a:t>
            </a:r>
          </a:p>
          <a:p>
            <a:endParaRPr lang="ru-RU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отражают структуру;</a:t>
            </a:r>
          </a:p>
          <a:p>
            <a:endParaRPr lang="ru-RU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составные части;</a:t>
            </a:r>
          </a:p>
          <a:p>
            <a:endParaRPr lang="ru-RU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черты понятий;</a:t>
            </a:r>
          </a:p>
          <a:p>
            <a:endParaRPr lang="ru-RU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явлений;</a:t>
            </a:r>
          </a:p>
          <a:p>
            <a:endParaRPr lang="ru-RU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процессов.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428992" y="4071942"/>
            <a:ext cx="5357850" cy="26432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429124" y="1142984"/>
            <a:ext cx="3357586" cy="357190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28575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Феодальное общество</a:t>
            </a:r>
            <a:endParaRPr lang="ru-RU" sz="1600" b="1" cap="all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" name="Рисунок 34" descr="Картинки по запросу рисунок средние века человек молитс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643306" y="1714488"/>
            <a:ext cx="785818" cy="785818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</p:pic>
      <p:pic>
        <p:nvPicPr>
          <p:cNvPr id="36" name="Рисунок 35" descr="Картинки по запросу рисунок средние века воин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2357430"/>
            <a:ext cx="642942" cy="714380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</p:pic>
      <p:pic>
        <p:nvPicPr>
          <p:cNvPr id="37" name="Рисунок 36" descr="http://vb2.userdocs.ru/pars_docs/refs/528/527950/527950_html_3054725c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3000372"/>
            <a:ext cx="714380" cy="714380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38" name="Прямоугольник 37"/>
          <p:cNvSpPr/>
          <p:nvPr/>
        </p:nvSpPr>
        <p:spPr>
          <a:xfrm>
            <a:off x="4429124" y="1714488"/>
            <a:ext cx="1571636" cy="64294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9" name="Рисунок 38" descr="http://www.rtvp.ru/upload/iblock/f5a/f5a6d4c5edf7fb3c6fbaa4c649d81d7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1857364"/>
            <a:ext cx="428628" cy="3571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0" name="Прямоугольник 39"/>
          <p:cNvSpPr/>
          <p:nvPr/>
        </p:nvSpPr>
        <p:spPr>
          <a:xfrm>
            <a:off x="4929190" y="2357430"/>
            <a:ext cx="2214578" cy="64294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Воюющие защищали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христианскую веру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429256" y="3000372"/>
            <a:ext cx="2571768" cy="7143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Работающие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кормили все общество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2" name="Рисунок 41" descr="Картинки по запросу рисунок католический храм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43570" y="4500570"/>
            <a:ext cx="1071570" cy="1357322"/>
          </a:xfrm>
          <a:prstGeom prst="rect">
            <a:avLst/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43" name="Прямоугольник 42"/>
          <p:cNvSpPr/>
          <p:nvPr/>
        </p:nvSpPr>
        <p:spPr>
          <a:xfrm>
            <a:off x="4000496" y="4572008"/>
            <a:ext cx="1214446" cy="57150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Церковная десятина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000496" y="5429264"/>
            <a:ext cx="1214446" cy="57150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Плата за обряды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215206" y="4572008"/>
            <a:ext cx="1357322" cy="57150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Продажа индульгенций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643570" y="6072206"/>
            <a:ext cx="1071570" cy="50006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7429520" y="5500702"/>
            <a:ext cx="1143008" cy="57150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2" name="Рисунок 71" descr="http://www.rtvp.ru/upload/iblock/f5a/f5a6d4c5edf7fb3c6fbaa4c649d81d7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22" y="6143644"/>
            <a:ext cx="428628" cy="3571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3" name="Рисунок 72" descr="http://www.rtvp.ru/upload/iblock/f5a/f5a6d4c5edf7fb3c6fbaa4c649d81d7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15272" y="5643578"/>
            <a:ext cx="428628" cy="3571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75" name="Прямая со стрелкой 74"/>
          <p:cNvCxnSpPr>
            <a:stCxn id="43" idx="3"/>
            <a:endCxn id="42" idx="1"/>
          </p:cNvCxnSpPr>
          <p:nvPr/>
        </p:nvCxnSpPr>
        <p:spPr>
          <a:xfrm>
            <a:off x="5214942" y="4857760"/>
            <a:ext cx="428628" cy="32147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stCxn id="45" idx="1"/>
            <a:endCxn id="42" idx="3"/>
          </p:cNvCxnSpPr>
          <p:nvPr/>
        </p:nvCxnSpPr>
        <p:spPr>
          <a:xfrm rot="10800000" flipV="1">
            <a:off x="6715140" y="4857759"/>
            <a:ext cx="500066" cy="32147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>
            <a:stCxn id="52" idx="1"/>
            <a:endCxn id="42" idx="3"/>
          </p:cNvCxnSpPr>
          <p:nvPr/>
        </p:nvCxnSpPr>
        <p:spPr>
          <a:xfrm rot="10800000">
            <a:off x="6715140" y="5179232"/>
            <a:ext cx="714380" cy="607223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>
            <a:stCxn id="51" idx="0"/>
            <a:endCxn id="42" idx="2"/>
          </p:cNvCxnSpPr>
          <p:nvPr/>
        </p:nvCxnSpPr>
        <p:spPr>
          <a:xfrm rot="5400000" flipH="1" flipV="1">
            <a:off x="6072198" y="5965049"/>
            <a:ext cx="214314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3" name="Рисунок 92" descr="https://www.colourbox.com/preview/6272810-3d-man-looking-at-red-question-mark-in-his-hand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282" y="214290"/>
            <a:ext cx="1357322" cy="1285884"/>
          </a:xfrm>
          <a:prstGeom prst="rect">
            <a:avLst/>
          </a:prstGeom>
          <a:noFill/>
          <a:ln w="28575">
            <a:solidFill>
              <a:srgbClr val="8E0000"/>
            </a:solidFill>
            <a:miter lim="800000"/>
            <a:headEnd/>
            <a:tailEnd/>
          </a:ln>
        </p:spPr>
      </p:pic>
      <p:cxnSp>
        <p:nvCxnSpPr>
          <p:cNvPr id="47" name="Прямая со стрелкой 46"/>
          <p:cNvCxnSpPr>
            <a:stCxn id="44" idx="3"/>
            <a:endCxn id="42" idx="1"/>
          </p:cNvCxnSpPr>
          <p:nvPr/>
        </p:nvCxnSpPr>
        <p:spPr>
          <a:xfrm flipV="1">
            <a:off x="5214942" y="5179231"/>
            <a:ext cx="428628" cy="53578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Скругленный прямоугольник 62"/>
          <p:cNvSpPr/>
          <p:nvPr/>
        </p:nvSpPr>
        <p:spPr>
          <a:xfrm>
            <a:off x="4143372" y="3929066"/>
            <a:ext cx="3857652" cy="428628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28575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Источники богатства  католической церкви</a:t>
            </a:r>
            <a:endParaRPr lang="ru-RU" sz="1100" b="1" cap="all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14290"/>
            <a:ext cx="7059758" cy="714380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Приём «Ромашка вопросов»</a:t>
            </a:r>
            <a:br>
              <a:rPr lang="ru-RU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или «Ромашка </a:t>
            </a:r>
            <a:r>
              <a:rPr lang="ru-RU" b="1" cap="none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Блума</a:t>
            </a:r>
            <a:r>
              <a:rPr lang="ru-RU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»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5" name="Овал 4"/>
          <p:cNvSpPr/>
          <p:nvPr/>
        </p:nvSpPr>
        <p:spPr>
          <a:xfrm>
            <a:off x="3571868" y="3000372"/>
            <a:ext cx="1143008" cy="985838"/>
          </a:xfrm>
          <a:prstGeom prst="ellipse">
            <a:avLst/>
          </a:prstGeom>
          <a:solidFill>
            <a:srgbClr val="FF7C8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cap="all" dirty="0" smtClean="0">
                <a:solidFill>
                  <a:srgbClr val="002060"/>
                </a:solidFill>
              </a:rPr>
              <a:t>Тема</a:t>
            </a:r>
            <a:endParaRPr lang="ru-RU" sz="1600" b="1" cap="all" dirty="0">
              <a:solidFill>
                <a:srgbClr val="00206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 rot="21030203">
            <a:off x="3643306" y="1928802"/>
            <a:ext cx="693923" cy="1106395"/>
          </a:xfrm>
          <a:prstGeom prst="ellipse">
            <a:avLst/>
          </a:prstGeom>
          <a:solidFill>
            <a:srgbClr val="CCFFFF"/>
          </a:solidFill>
          <a:ln>
            <a:solidFill>
              <a:srgbClr val="83C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1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 rot="20418478">
            <a:off x="4178214" y="3944770"/>
            <a:ext cx="722039" cy="1180135"/>
          </a:xfrm>
          <a:prstGeom prst="ellipse">
            <a:avLst/>
          </a:prstGeom>
          <a:solidFill>
            <a:srgbClr val="CCFFFF"/>
          </a:solidFill>
          <a:ln>
            <a:solidFill>
              <a:srgbClr val="83C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C00000"/>
                </a:solidFill>
              </a:rPr>
              <a:t>4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 rot="19069751">
            <a:off x="4416320" y="2467558"/>
            <a:ext cx="1214446" cy="642942"/>
          </a:xfrm>
          <a:prstGeom prst="ellipse">
            <a:avLst/>
          </a:prstGeom>
          <a:solidFill>
            <a:srgbClr val="CCFFFF"/>
          </a:solidFill>
          <a:ln>
            <a:solidFill>
              <a:srgbClr val="83C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2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 rot="1187577">
            <a:off x="4637219" y="3486003"/>
            <a:ext cx="1255975" cy="735442"/>
          </a:xfrm>
          <a:prstGeom prst="ellipse">
            <a:avLst/>
          </a:prstGeom>
          <a:solidFill>
            <a:srgbClr val="CCFFFF"/>
          </a:solidFill>
          <a:ln>
            <a:solidFill>
              <a:srgbClr val="83C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3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 rot="17537163">
            <a:off x="2786164" y="2495804"/>
            <a:ext cx="643700" cy="1204144"/>
          </a:xfrm>
          <a:prstGeom prst="ellipse">
            <a:avLst/>
          </a:prstGeom>
          <a:solidFill>
            <a:srgbClr val="CCFFFF"/>
          </a:solidFill>
          <a:ln>
            <a:solidFill>
              <a:srgbClr val="83C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6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 rot="19273083">
            <a:off x="2662206" y="3826290"/>
            <a:ext cx="1175740" cy="677372"/>
          </a:xfrm>
          <a:prstGeom prst="ellipse">
            <a:avLst/>
          </a:prstGeom>
          <a:solidFill>
            <a:srgbClr val="CCFFFF"/>
          </a:solidFill>
          <a:ln>
            <a:solidFill>
              <a:srgbClr val="83C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5</a:t>
            </a:r>
            <a:endParaRPr lang="ru-RU" sz="2000" b="1" dirty="0">
              <a:solidFill>
                <a:srgbClr val="C00000"/>
              </a:solidFill>
            </a:endParaRPr>
          </a:p>
        </p:txBody>
      </p:sp>
      <p:cxnSp>
        <p:nvCxnSpPr>
          <p:cNvPr id="13" name="Скругленная соединительная линия 12"/>
          <p:cNvCxnSpPr/>
          <p:nvPr/>
        </p:nvCxnSpPr>
        <p:spPr>
          <a:xfrm rot="5400000">
            <a:off x="3214678" y="4429132"/>
            <a:ext cx="1214446" cy="357190"/>
          </a:xfrm>
          <a:prstGeom prst="curvedConnector3">
            <a:avLst>
              <a:gd name="adj1" fmla="val 50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6000760" y="1928802"/>
            <a:ext cx="2571768" cy="500066"/>
          </a:xfrm>
          <a:prstGeom prst="rect">
            <a:avLst/>
          </a:prstGeom>
          <a:solidFill>
            <a:srgbClr val="CCFFFF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Простые вопросы: «Что?», «Когда?», «Где?», «Как?»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000760" y="2643182"/>
            <a:ext cx="2571768" cy="500066"/>
          </a:xfrm>
          <a:prstGeom prst="rect">
            <a:avLst/>
          </a:prstGeom>
          <a:solidFill>
            <a:srgbClr val="CCFFFF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Уточняющие вопросы: «Правильно ли я понял …?»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00760" y="3286124"/>
            <a:ext cx="2571768" cy="500066"/>
          </a:xfrm>
          <a:prstGeom prst="rect">
            <a:avLst/>
          </a:prstGeom>
          <a:solidFill>
            <a:srgbClr val="CCFFFF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Объясняющие вопросы: «Почему…?»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00760" y="4000504"/>
            <a:ext cx="2571768" cy="500066"/>
          </a:xfrm>
          <a:prstGeom prst="rect">
            <a:avLst/>
          </a:prstGeom>
          <a:solidFill>
            <a:srgbClr val="CCFFFF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Творческие вопросы: "Что было бы…?»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000760" y="4714884"/>
            <a:ext cx="2571768" cy="428628"/>
          </a:xfrm>
          <a:prstGeom prst="rect">
            <a:avLst/>
          </a:prstGeom>
          <a:solidFill>
            <a:srgbClr val="CCFFFF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Оценочные вопросы: «Что хорошо?», «Что плохо?»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000760" y="5357826"/>
            <a:ext cx="2571768" cy="642942"/>
          </a:xfrm>
          <a:prstGeom prst="rect">
            <a:avLst/>
          </a:prstGeom>
          <a:solidFill>
            <a:srgbClr val="CCFFFF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Практические вопросы: «Где вы в обычной жизни можете наблюдать..?»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24" descr="https://www.colourbox.com/preview/6272810-3d-man-looking-at-red-question-mark-in-his-hand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1071570" cy="1000132"/>
          </a:xfrm>
          <a:prstGeom prst="rect">
            <a:avLst/>
          </a:prstGeom>
          <a:noFill/>
          <a:ln w="28575">
            <a:solidFill>
              <a:srgbClr val="8E0000"/>
            </a:solidFill>
            <a:miter lim="800000"/>
            <a:headEnd/>
            <a:tailEnd/>
          </a:ln>
        </p:spPr>
      </p:pic>
      <p:sp>
        <p:nvSpPr>
          <p:cNvPr id="27" name="Стрелка вправо 26"/>
          <p:cNvSpPr/>
          <p:nvPr/>
        </p:nvSpPr>
        <p:spPr>
          <a:xfrm>
            <a:off x="571472" y="1500174"/>
            <a:ext cx="2214578" cy="4786346"/>
          </a:xfrm>
          <a:prstGeom prst="rightArrow">
            <a:avLst/>
          </a:prstGeom>
          <a:solidFill>
            <a:srgbClr val="CCFFFF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 rot="16200000">
            <a:off x="-851217" y="3708681"/>
            <a:ext cx="2500330" cy="369332"/>
          </a:xfrm>
          <a:prstGeom prst="rect">
            <a:avLst/>
          </a:prstGeom>
          <a:solidFill>
            <a:srgbClr val="FBC5D2"/>
          </a:solidFill>
          <a:ln w="28575">
            <a:solidFill>
              <a:srgbClr val="8E0000"/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«Ромашка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Блума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42910" y="2857496"/>
            <a:ext cx="192881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"Ромашка"состоит из шести лепестков, каждый из которых содержит определенный тип вопроса. </a:t>
            </a:r>
          </a:p>
          <a:p>
            <a:endPara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Применяется при контроле усвоения знаний на зачетах и устных опросах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 </a:t>
            </a:r>
            <a:endParaRPr lang="ru-RU" sz="1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071670" y="1214422"/>
            <a:ext cx="5072098" cy="400110"/>
          </a:xfrm>
          <a:prstGeom prst="rect">
            <a:avLst/>
          </a:prstGeom>
          <a:solidFill>
            <a:srgbClr val="FBC5D2"/>
          </a:solidFill>
          <a:ln w="28575">
            <a:solidFill>
              <a:srgbClr val="8E0000"/>
            </a:solidFill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Шесть лепестков – шесть вопросов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686800" cy="841248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ru-RU" sz="2800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Таксономия </a:t>
            </a:r>
            <a:r>
              <a:rPr lang="ru-RU" sz="2800" b="1" cap="none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Блума</a:t>
            </a:r>
            <a:r>
              <a:rPr lang="ru-RU" sz="2800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. Оценка уровня достижений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sz="half" idx="1"/>
          </p:nvPr>
        </p:nvSpPr>
        <p:spPr>
          <a:xfrm>
            <a:off x="214282" y="1571612"/>
            <a:ext cx="4143404" cy="4929222"/>
          </a:xfrm>
          <a:solidFill>
            <a:srgbClr val="CCFFFF"/>
          </a:solidFill>
          <a:ln w="19050">
            <a:solidFill>
              <a:srgbClr val="8E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00" b="1" cap="all" dirty="0" smtClean="0">
                <a:solidFill>
                  <a:srgbClr val="8E0000"/>
                </a:solidFill>
              </a:rPr>
              <a:t>Уровни учебных целей</a:t>
            </a:r>
            <a:endParaRPr lang="ru-RU" sz="1600" b="1" cap="all" dirty="0">
              <a:solidFill>
                <a:srgbClr val="8E000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sz="half" idx="2"/>
          </p:nvPr>
        </p:nvSpPr>
        <p:spPr>
          <a:xfrm>
            <a:off x="4643438" y="1571612"/>
            <a:ext cx="4038600" cy="4929222"/>
          </a:xfrm>
          <a:solidFill>
            <a:srgbClr val="F0F298"/>
          </a:solidFill>
          <a:ln w="19050">
            <a:solidFill>
              <a:srgbClr val="8E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solidFill>
                  <a:srgbClr val="8E0000"/>
                </a:solidFill>
              </a:rPr>
              <a:t>Описание уровня</a:t>
            </a:r>
            <a:endParaRPr lang="ru-RU" sz="1800" b="1" dirty="0">
              <a:solidFill>
                <a:srgbClr val="8E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28794" y="2000240"/>
            <a:ext cx="121444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Знание</a:t>
            </a:r>
            <a:endParaRPr lang="ru-RU" sz="1600" b="1" dirty="0">
              <a:solidFill>
                <a:srgbClr val="8E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85918" y="2428868"/>
            <a:ext cx="1571636" cy="6429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Понимание</a:t>
            </a:r>
            <a:endParaRPr lang="ru-RU" sz="1600" b="1" dirty="0">
              <a:solidFill>
                <a:srgbClr val="8E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71604" y="3071810"/>
            <a:ext cx="2000264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Применение</a:t>
            </a:r>
            <a:endParaRPr lang="ru-RU" sz="1600" b="1" dirty="0">
              <a:solidFill>
                <a:srgbClr val="8E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57290" y="3643314"/>
            <a:ext cx="2643206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Анализ</a:t>
            </a:r>
            <a:endParaRPr lang="ru-RU" sz="1600" b="1" dirty="0">
              <a:solidFill>
                <a:srgbClr val="8E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71538" y="4357694"/>
            <a:ext cx="3214710" cy="857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Синтез</a:t>
            </a:r>
            <a:endParaRPr lang="ru-RU" sz="1600" b="1" dirty="0">
              <a:solidFill>
                <a:srgbClr val="8E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85786" y="5214950"/>
            <a:ext cx="3929090" cy="9286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Оценка</a:t>
            </a:r>
            <a:endParaRPr lang="ru-RU" sz="1600" b="1" dirty="0">
              <a:solidFill>
                <a:srgbClr val="8E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143240" y="2000240"/>
            <a:ext cx="5000660" cy="428628"/>
          </a:xfrm>
          <a:prstGeom prst="rect">
            <a:avLst/>
          </a:prstGeom>
          <a:solidFill>
            <a:srgbClr val="FBC5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Воспроизводит термины, идеи, события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357554" y="2428868"/>
            <a:ext cx="4786346" cy="642942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Интерпретирует знания, но не видит всех возможностей переноса на другие близкие ситуации</a:t>
            </a:r>
            <a:r>
              <a:rPr lang="ru-RU" sz="1200" b="1" dirty="0" smtClean="0"/>
              <a:t>.</a:t>
            </a:r>
            <a:endParaRPr lang="ru-RU" sz="12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571868" y="3071810"/>
            <a:ext cx="4572032" cy="5715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Применяет абстрактные общие принципы к специфическим конкретным ситуациям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857620" y="3643314"/>
            <a:ext cx="4286280" cy="714380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Выделяет в комплексной идее отдельные составляющие и определяет их внутренние взаимосвязи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143372" y="4357694"/>
            <a:ext cx="4000528" cy="857256"/>
          </a:xfrm>
          <a:prstGeom prst="rect">
            <a:avLst/>
          </a:prstGeom>
          <a:solidFill>
            <a:srgbClr val="FBC5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Конструирует идеи, взятые из разнообразных источников, для формирования новых интегрированных комплексов, отвечающим поставленным условиям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86248" y="5214950"/>
            <a:ext cx="3857652" cy="928694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Способность выносить суждение на основе заданных или самостоятельно установленных критериев, которые подтверждаются наблюдением или  осмыслением полученной информации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7500990" cy="928694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2900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Пример использования метода «Ромашки»</a:t>
            </a:r>
            <a:br>
              <a:rPr lang="ru-RU" sz="2900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900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на уроке «</a:t>
            </a:r>
            <a:r>
              <a:rPr lang="ru-RU" sz="2900" b="1" i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Рыцарь – символ средних веков</a:t>
            </a:r>
            <a:r>
              <a:rPr lang="ru-RU" sz="2900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»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     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57158" y="1428736"/>
            <a:ext cx="8501122" cy="5143536"/>
          </a:xfrm>
          <a:prstGeom prst="rect">
            <a:avLst/>
          </a:prstGeom>
          <a:solidFill>
            <a:srgbClr val="CCFFFF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71472" y="2285992"/>
            <a:ext cx="2571768" cy="114300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C00000"/>
                </a:solidFill>
                <a:latin typeface="Helvetica"/>
                <a:ea typeface="Times New Roman" pitchFamily="18" charset="0"/>
                <a:cs typeface="Arial" pitchFamily="34" charset="0"/>
              </a:rPr>
              <a:t>1. Простые вопросы.</a:t>
            </a:r>
            <a:endParaRPr lang="en-US" sz="1400" b="1" dirty="0" smtClean="0">
              <a:solidFill>
                <a:srgbClr val="C00000"/>
              </a:solidFill>
              <a:latin typeface="Helvetica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Кто такой рыцарь?</a:t>
            </a:r>
            <a:endParaRPr lang="ru-RU" sz="1200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жили рыцари?</a:t>
            </a:r>
            <a:endParaRPr lang="ru-RU" sz="1200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были рыцари вооружены?</a:t>
            </a:r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286116" y="1714488"/>
            <a:ext cx="2571768" cy="1143008"/>
          </a:xfrm>
          <a:prstGeom prst="rect">
            <a:avLst/>
          </a:prstGeom>
          <a:solidFill>
            <a:schemeClr val="bg1"/>
          </a:solidFill>
          <a:ln w="19050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C00000"/>
                </a:solidFill>
                <a:latin typeface="Helvetica" charset="-52"/>
                <a:ea typeface="Times New Roman" pitchFamily="18" charset="0"/>
                <a:cs typeface="Arial" pitchFamily="34" charset="0"/>
              </a:rPr>
              <a:t>2. Уточняющие вопросы.</a:t>
            </a:r>
            <a:endParaRPr lang="ru-RU" sz="1400" dirty="0" smtClean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Правильно ли я понял, что замок для  рыцаря - это крепость для длительной обороны от врагов?</a:t>
            </a:r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929322" y="2285992"/>
            <a:ext cx="2643206" cy="1143008"/>
          </a:xfrm>
          <a:prstGeom prst="rect">
            <a:avLst/>
          </a:prstGeom>
          <a:solidFill>
            <a:schemeClr val="bg1"/>
          </a:solidFill>
          <a:ln w="19050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C00000"/>
                </a:solidFill>
                <a:latin typeface="Helvetica"/>
                <a:ea typeface="Times New Roman" pitchFamily="18" charset="0"/>
                <a:cs typeface="Arial" pitchFamily="34" charset="0"/>
              </a:rPr>
              <a:t>3. Объясняющие вопросы.</a:t>
            </a:r>
            <a:endParaRPr lang="ru-RU" sz="1400" dirty="0" smtClean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Почему рыцаря на коне называли «маленькой подвижной крепостью»? Когда рыцарь становился абсолютно беспомощным?</a:t>
            </a:r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71472" y="4429132"/>
            <a:ext cx="2714644" cy="1214446"/>
          </a:xfrm>
          <a:prstGeom prst="rect">
            <a:avLst/>
          </a:prstGeom>
          <a:solidFill>
            <a:schemeClr val="bg1"/>
          </a:solidFill>
          <a:ln w="19050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4. Творческие вопросы.</a:t>
            </a:r>
            <a:endParaRPr lang="ru-RU" sz="1400" dirty="0" smtClean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вы думаете, в чем состояла главная задача рыцаря в бою?</a:t>
            </a:r>
            <a:endParaRPr lang="ru-RU" sz="1200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вы думаете, какую роль в жизни рыцарей играли турниры?</a:t>
            </a:r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357554" y="5000636"/>
            <a:ext cx="2428892" cy="1214446"/>
          </a:xfrm>
          <a:prstGeom prst="rect">
            <a:avLst/>
          </a:prstGeom>
          <a:solidFill>
            <a:schemeClr val="bg1"/>
          </a:solidFill>
          <a:ln w="19050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5. Оценочные вопросы.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чем была сила рыцарского вооружения?</a:t>
            </a:r>
            <a:endParaRPr lang="ru-RU" sz="1200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чем состояла слабость рыцарского вооружения 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857884" y="4357694"/>
            <a:ext cx="2643206" cy="1143008"/>
          </a:xfrm>
          <a:prstGeom prst="rect">
            <a:avLst/>
          </a:prstGeom>
          <a:solidFill>
            <a:schemeClr val="bg1"/>
          </a:solidFill>
          <a:ln w="19050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6. Практические вопросы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Какое поведение мы сейчас называем рыцарским? </a:t>
            </a:r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качества человека особенно высоко ценились среди рыцарей?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" name="Рисунок 40" descr="http://www.playing-field.ru/img/2015/051800/084062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143248"/>
            <a:ext cx="1857388" cy="1500198"/>
          </a:xfrm>
          <a:prstGeom prst="rect">
            <a:avLst/>
          </a:prstGeom>
          <a:noFill/>
          <a:ln w="28575">
            <a:solidFill>
              <a:srgbClr val="8E0000"/>
            </a:solidFill>
            <a:miter lim="800000"/>
            <a:headEnd/>
            <a:tailEnd/>
          </a:ln>
        </p:spPr>
      </p:pic>
      <p:pic>
        <p:nvPicPr>
          <p:cNvPr id="13" name="Рисунок 12" descr="http://images.clipartpanda.com/knights-round-table-clip-art-5600071-knight-and-horse-cartoon-and-vector-illustratio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1071570" cy="1143008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  <p:cxnSp>
        <p:nvCxnSpPr>
          <p:cNvPr id="15" name="Прямая со стрелкой 14"/>
          <p:cNvCxnSpPr>
            <a:stCxn id="30" idx="2"/>
            <a:endCxn id="41" idx="1"/>
          </p:cNvCxnSpPr>
          <p:nvPr/>
        </p:nvCxnSpPr>
        <p:spPr>
          <a:xfrm rot="16200000" flipH="1">
            <a:off x="2518158" y="2768198"/>
            <a:ext cx="464347" cy="1785950"/>
          </a:xfrm>
          <a:prstGeom prst="straightConnector1">
            <a:avLst/>
          </a:prstGeom>
          <a:ln w="28575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36" idx="0"/>
            <a:endCxn id="41" idx="1"/>
          </p:cNvCxnSpPr>
          <p:nvPr/>
        </p:nvCxnSpPr>
        <p:spPr>
          <a:xfrm rot="5400000" flipH="1" flipV="1">
            <a:off x="2518158" y="3303984"/>
            <a:ext cx="535785" cy="1714512"/>
          </a:xfrm>
          <a:prstGeom prst="straightConnector1">
            <a:avLst/>
          </a:prstGeom>
          <a:ln w="28575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32" idx="2"/>
            <a:endCxn id="41" idx="0"/>
          </p:cNvCxnSpPr>
          <p:nvPr/>
        </p:nvCxnSpPr>
        <p:spPr>
          <a:xfrm rot="5400000">
            <a:off x="4429124" y="3000372"/>
            <a:ext cx="285752" cy="1588"/>
          </a:xfrm>
          <a:prstGeom prst="straightConnector1">
            <a:avLst/>
          </a:prstGeom>
          <a:ln w="28575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34" idx="2"/>
            <a:endCxn id="41" idx="3"/>
          </p:cNvCxnSpPr>
          <p:nvPr/>
        </p:nvCxnSpPr>
        <p:spPr>
          <a:xfrm rot="5400000">
            <a:off x="6143637" y="2786058"/>
            <a:ext cx="464347" cy="1750231"/>
          </a:xfrm>
          <a:prstGeom prst="straightConnector1">
            <a:avLst/>
          </a:prstGeom>
          <a:ln w="28575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40" idx="0"/>
            <a:endCxn id="41" idx="3"/>
          </p:cNvCxnSpPr>
          <p:nvPr/>
        </p:nvCxnSpPr>
        <p:spPr>
          <a:xfrm rot="16200000" flipV="1">
            <a:off x="6107918" y="3286124"/>
            <a:ext cx="464347" cy="1678793"/>
          </a:xfrm>
          <a:prstGeom prst="straightConnector1">
            <a:avLst/>
          </a:prstGeom>
          <a:ln w="28575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41" idx="2"/>
            <a:endCxn id="38" idx="0"/>
          </p:cNvCxnSpPr>
          <p:nvPr/>
        </p:nvCxnSpPr>
        <p:spPr>
          <a:xfrm rot="5400000">
            <a:off x="4393405" y="4822041"/>
            <a:ext cx="357190" cy="1588"/>
          </a:xfrm>
          <a:prstGeom prst="straightConnector1">
            <a:avLst/>
          </a:prstGeom>
          <a:ln w="28575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14290"/>
            <a:ext cx="7258040" cy="841248"/>
          </a:xfrm>
          <a:noFill/>
          <a:ln>
            <a:noFill/>
          </a:ln>
        </p:spPr>
        <p:txBody>
          <a:bodyPr/>
          <a:lstStyle/>
          <a:p>
            <a:pPr algn="ctr"/>
            <a:r>
              <a:rPr lang="ru-RU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Приём «Шляпы мышления»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571612"/>
            <a:ext cx="4191000" cy="4786346"/>
          </a:xfrm>
          <a:solidFill>
            <a:srgbClr val="CCFFFF"/>
          </a:solidFill>
          <a:ln w="28575">
            <a:solidFill>
              <a:srgbClr val="8E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Шесть шляп – шесть способов мышления</a:t>
            </a:r>
          </a:p>
          <a:p>
            <a:pPr algn="ctr"/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571612"/>
            <a:ext cx="4214842" cy="4786346"/>
          </a:xfrm>
          <a:solidFill>
            <a:schemeClr val="accent4">
              <a:lumMod val="60000"/>
              <a:lumOff val="40000"/>
            </a:schemeClr>
          </a:solidFill>
          <a:ln w="28575">
            <a:solidFill>
              <a:srgbClr val="8E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Концепция Шести шляп</a:t>
            </a:r>
          </a:p>
        </p:txBody>
      </p:sp>
      <p:pic>
        <p:nvPicPr>
          <p:cNvPr id="5" name="Рисунок 4" descr="http://psihogrammatika.ru/wp-content/uploads/2015/07/03133afe74b810681b78ee4ebe47de4d_17881_html_m3fc325c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357430"/>
            <a:ext cx="3929090" cy="38576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8E0000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11" name="Прямоугольник 10"/>
          <p:cNvSpPr/>
          <p:nvPr/>
        </p:nvSpPr>
        <p:spPr>
          <a:xfrm>
            <a:off x="4714876" y="2643182"/>
            <a:ext cx="3929090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Подробная и необходимая информация. Только факты.</a:t>
            </a:r>
            <a:r>
              <a:rPr lang="en-US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Фиксирование точек зрения.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14876" y="4214818"/>
            <a:ext cx="3929090" cy="6429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Чувства, догадки и интуитивные предположения. Фиксирование всех эмоций.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14876" y="3714752"/>
            <a:ext cx="3929090" cy="50006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Фиксация рисков, трудностей, «минусов», выработка рекомендаций.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14876" y="3286124"/>
            <a:ext cx="3929090" cy="500066"/>
          </a:xfrm>
          <a:prstGeom prst="rect">
            <a:avLst/>
          </a:prstGeom>
          <a:solidFill>
            <a:srgbClr val="FFFF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Фиксация возможных выгод и положительных сторон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714876" y="4857760"/>
            <a:ext cx="3929090" cy="571504"/>
          </a:xfrm>
          <a:prstGeom prst="rect">
            <a:avLst/>
          </a:prstGeom>
          <a:solidFill>
            <a:srgbClr val="9CECB5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Фокусировка на альтернативах, новых возможностях и идеях.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714876" y="5429264"/>
            <a:ext cx="3929090" cy="571504"/>
          </a:xfrm>
          <a:prstGeom prst="rect">
            <a:avLst/>
          </a:prstGeom>
          <a:solidFill>
            <a:srgbClr val="83C1F9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Управление мыслительными процессами. Обобщение, фиксация смыслов, выводы.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Рисунок 26" descr="http://iyazyki.ru/wp-content/uploads/2013/05/shlyaps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000240"/>
            <a:ext cx="3929090" cy="642942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rgbClr val="8E0000"/>
            </a:solidFill>
            <a:miter lim="800000"/>
            <a:headEnd/>
            <a:tailEnd/>
          </a:ln>
        </p:spPr>
      </p:pic>
      <p:pic>
        <p:nvPicPr>
          <p:cNvPr id="18" name="Рисунок 17" descr="http://www.e-reading.club/illustrations/144/144926-i_002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42852"/>
            <a:ext cx="785818" cy="78581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19" name="Рисунок 18" descr="http://www.magicmask.ru/images/products/2756_s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500042"/>
            <a:ext cx="785818" cy="785818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786742" cy="841248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ru-RU" sz="2400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Использование метода «Шести шляп» для формирования группового мышления.</a:t>
            </a:r>
            <a:r>
              <a:rPr lang="ru-RU" sz="2400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785926"/>
            <a:ext cx="4214842" cy="3143272"/>
          </a:xfrm>
          <a:solidFill>
            <a:srgbClr val="CCFFFF"/>
          </a:solidFill>
          <a:ln w="28575">
            <a:solidFill>
              <a:srgbClr val="8E0000"/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17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Метод «Шесть шляп» –</a:t>
            </a:r>
          </a:p>
          <a:p>
            <a:pPr algn="ctr">
              <a:buNone/>
            </a:pPr>
            <a:r>
              <a:rPr lang="ru-RU" sz="17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метод тренировки группового мышления.</a:t>
            </a:r>
          </a:p>
          <a:p>
            <a:pPr>
              <a:buNone/>
            </a:pPr>
            <a:endPara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  </a:t>
            </a:r>
            <a:r>
              <a:rPr lang="ru-RU" sz="1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 делится на группы.</a:t>
            </a:r>
          </a:p>
          <a:p>
            <a:pPr>
              <a:buNone/>
            </a:pPr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  </a:t>
            </a:r>
            <a:r>
              <a:rPr lang="ru-RU" sz="1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Учащиеся самостоятельно или с помощью учителя выбирают «шляпу мышления», то есть позицию, которую будут представлять.</a:t>
            </a:r>
          </a:p>
          <a:p>
            <a:pPr>
              <a:buNone/>
            </a:pPr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 Учитель озвучивает проблему над которой все будут работать.</a:t>
            </a:r>
          </a:p>
          <a:p>
            <a:pPr>
              <a:buNone/>
            </a:pPr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  </a:t>
            </a:r>
            <a:r>
              <a:rPr lang="ru-RU" sz="1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 соответствующей подготовки каждая группа делится своими рассуждениями соответственно концепции шляпы.</a:t>
            </a:r>
          </a:p>
          <a:p>
            <a:pPr>
              <a:buNone/>
            </a:pPr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  </a:t>
            </a:r>
            <a:r>
              <a:rPr lang="ru-RU" sz="1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завершении общей работы, учитель  подводит итоги. 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        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17" name="Содержимое 16"/>
          <p:cNvSpPr>
            <a:spLocks noGrp="1"/>
          </p:cNvSpPr>
          <p:nvPr>
            <p:ph sz="half" idx="2"/>
          </p:nvPr>
        </p:nvSpPr>
        <p:spPr>
          <a:xfrm>
            <a:off x="4643438" y="1785926"/>
            <a:ext cx="4343400" cy="490063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1600" b="1" dirty="0" smtClean="0">
                <a:solidFill>
                  <a:srgbClr val="8E0000"/>
                </a:solidFill>
              </a:rPr>
              <a:t>Цель урока: развитие умения грамотно</a:t>
            </a:r>
            <a:endParaRPr lang="ru-RU" sz="1600" b="1" dirty="0">
              <a:solidFill>
                <a:srgbClr val="8E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5500694" y="2134893"/>
            <a:ext cx="321471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1-группа – «Белая шляпа» -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учащиеся докладывают о ходе крестовых походов.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http://party-prazdnik.ru/_sh/1/11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714620"/>
            <a:ext cx="642941" cy="571504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500694" y="2643182"/>
            <a:ext cx="3214710" cy="83099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 группа – «Желтая шляпа»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школьники выдвигают аргументацию  в пользу необходимости организации крестовых походов.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http://www.kak-sdelat.su/uploads/posts/2011-12/1322749134_shlyapa-cilind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3429000"/>
            <a:ext cx="642942" cy="4286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 rot="10800000" flipV="1">
            <a:off x="5500694" y="3453195"/>
            <a:ext cx="3214710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3- группа – «Черная шляпа» -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ребята критикуют политику крестовых походов.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http://www.e-reading.club/illustrations/144/144926-i_002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4000504"/>
            <a:ext cx="714380" cy="64294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5572132" y="3929066"/>
            <a:ext cx="3143272" cy="830997"/>
          </a:xfrm>
          <a:prstGeom prst="rect">
            <a:avLst/>
          </a:prstGeom>
          <a:solidFill>
            <a:srgbClr val="FEAAA8"/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4- группа – «Красная шляпа»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учащиеся дают нравственную оценку тем методам, с помощью которых осуществлялись крестовые походы.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Рисунок 22" descr="http://party-boom.ru/catalog_photo_new/6017736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4786322"/>
            <a:ext cx="714380" cy="714380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5572132" y="4786323"/>
            <a:ext cx="3143272" cy="830997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7731C"/>
                </a:solidFill>
                <a:latin typeface="Times New Roman" pitchFamily="18" charset="0"/>
                <a:cs typeface="Times New Roman" pitchFamily="18" charset="0"/>
              </a:rPr>
              <a:t>5-группа – «Зеленая шляпа»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учащиеся составляют прогноз дальнейшего развития стран Европы после крестовых походов.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Рисунок 25" descr="http://www.magicmask.ru/images/products/2756_s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5643578"/>
            <a:ext cx="714380" cy="642942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5572132" y="5643578"/>
            <a:ext cx="314327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6-группа – «Синяя шляпа»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учащиеся выявляют причины неудач крестовых походов, подводят итоги, делают выводы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Рисунок 17" descr="http://www.e-reading.club/illustrations/144/144926-i_001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14876" y="2143116"/>
            <a:ext cx="642942" cy="428628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19" name="Рисунок 18" descr="http://gp-cg.ru/wp-content/uploads/2015/03/metod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44" y="214290"/>
            <a:ext cx="1000132" cy="1071570"/>
          </a:xfrm>
          <a:prstGeom prst="rect">
            <a:avLst/>
          </a:prstGeom>
          <a:noFill/>
          <a:ln w="19050">
            <a:solidFill>
              <a:srgbClr val="8E0000"/>
            </a:solidFill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2000232" y="1214422"/>
            <a:ext cx="5715040" cy="461665"/>
          </a:xfrm>
          <a:prstGeom prst="rect">
            <a:avLst/>
          </a:prstGeom>
          <a:solidFill>
            <a:srgbClr val="FBC5D2"/>
          </a:solidFill>
          <a:ln w="19050">
            <a:solidFill>
              <a:srgbClr val="8E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Тема урока «</a:t>
            </a:r>
            <a:r>
              <a:rPr lang="ru-RU" sz="2400" b="1" i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Крестовые походы</a:t>
            </a:r>
            <a:r>
              <a:rPr lang="ru-RU" sz="24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2400" dirty="0">
              <a:solidFill>
                <a:srgbClr val="8E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4282" y="5357826"/>
            <a:ext cx="4214842" cy="984885"/>
          </a:xfrm>
          <a:prstGeom prst="rect">
            <a:avLst/>
          </a:prstGeom>
          <a:solidFill>
            <a:srgbClr val="FBC5D2"/>
          </a:solidFill>
          <a:ln w="19050">
            <a:solidFill>
              <a:srgbClr val="8E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u="sng" dirty="0" smtClean="0">
                <a:solidFill>
                  <a:srgbClr val="C00000"/>
                </a:solidFill>
              </a:rPr>
              <a:t>Вывод: 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метод шести шляп позволяет структурировать и сделать намного более эффективной любую умственную работу, как личную , так и коллективную.</a:t>
            </a:r>
            <a:endParaRPr lang="ru-RU" sz="1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838200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3200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Требования к </a:t>
            </a:r>
            <a:r>
              <a:rPr lang="ru-RU" sz="3200" b="1" cap="none" dirty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современному </a:t>
            </a:r>
            <a:r>
              <a:rPr lang="ru-RU" sz="3200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уроку</a:t>
            </a:r>
            <a:br>
              <a:rPr lang="ru-RU" sz="3200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3200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в условиях введения ФГОС нового поколения</a:t>
            </a:r>
            <a:endParaRPr lang="ru-RU" sz="3200" b="1" cap="none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Содержимое 3" descr="http://images.vector-images.com/clp3/197160/clp1372379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571868" y="2214554"/>
            <a:ext cx="1500198" cy="2071702"/>
          </a:xfrm>
          <a:prstGeom prst="rect">
            <a:avLst/>
          </a:prstGeom>
          <a:solidFill>
            <a:srgbClr val="002060"/>
          </a:solidFill>
          <a:ln w="38100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500034" y="1500174"/>
            <a:ext cx="2286016" cy="928694"/>
          </a:xfrm>
          <a:prstGeom prst="rect">
            <a:avLst/>
          </a:prstGeom>
          <a:solidFill>
            <a:srgbClr val="BA8CDC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Урок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должен быть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проблемным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развивающим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57884" y="1500174"/>
            <a:ext cx="2643206" cy="928694"/>
          </a:xfrm>
          <a:prstGeom prst="rect">
            <a:avLst/>
          </a:prstGeom>
          <a:solidFill>
            <a:srgbClr val="ADDB7B"/>
          </a:solidFill>
          <a:ln w="28575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Формировать активную,  самостоятельную позицию учащихся  в учении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034" y="2857496"/>
            <a:ext cx="2286016" cy="928694"/>
          </a:xfrm>
          <a:prstGeom prst="rect">
            <a:avLst/>
          </a:prstGeom>
          <a:solidFill>
            <a:srgbClr val="FF99FF"/>
          </a:solidFill>
          <a:ln w="28575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Развивать интеллектуальные способности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4214818"/>
            <a:ext cx="2428892" cy="857256"/>
          </a:xfrm>
          <a:prstGeom prst="rect">
            <a:avLst/>
          </a:prstGeom>
          <a:solidFill>
            <a:srgbClr val="6CF8F1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Должен быть связан с практической деятельностью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857884" y="2857496"/>
            <a:ext cx="2714644" cy="857256"/>
          </a:xfrm>
          <a:prstGeom prst="rect">
            <a:avLst/>
          </a:prstGeom>
          <a:solidFill>
            <a:srgbClr val="FFFF99"/>
          </a:solidFill>
          <a:ln w="28575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Развивать познавательный интерес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857884" y="4286256"/>
            <a:ext cx="2786082" cy="857256"/>
          </a:xfrm>
          <a:prstGeom prst="rect">
            <a:avLst/>
          </a:prstGeom>
          <a:solidFill>
            <a:srgbClr val="CDACE6"/>
          </a:solidFill>
          <a:ln w="28575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Формировать умения и навыки исследовательской деятельности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28596" y="5572140"/>
            <a:ext cx="8358246" cy="714380"/>
          </a:xfrm>
          <a:prstGeom prst="roundRect">
            <a:avLst/>
          </a:prstGeom>
          <a:solidFill>
            <a:srgbClr val="003296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Помочь в решении этих проблем   может использование</a:t>
            </a:r>
          </a:p>
          <a:p>
            <a:pPr algn="ctr"/>
            <a:r>
              <a:rPr lang="ru-RU" sz="16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приемов технологии критического мышления</a:t>
            </a:r>
            <a:r>
              <a:rPr lang="ru-RU" sz="16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600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 стрелкой 18"/>
          <p:cNvCxnSpPr>
            <a:endCxn id="11" idx="3"/>
          </p:cNvCxnSpPr>
          <p:nvPr/>
        </p:nvCxnSpPr>
        <p:spPr>
          <a:xfrm rot="16200000" flipV="1">
            <a:off x="2518158" y="2232414"/>
            <a:ext cx="1321603" cy="78581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8" idx="3"/>
            <a:endCxn id="13" idx="1"/>
          </p:cNvCxnSpPr>
          <p:nvPr/>
        </p:nvCxnSpPr>
        <p:spPr>
          <a:xfrm flipV="1">
            <a:off x="5072066" y="1964521"/>
            <a:ext cx="785818" cy="128588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8" idx="3"/>
            <a:endCxn id="16" idx="1"/>
          </p:cNvCxnSpPr>
          <p:nvPr/>
        </p:nvCxnSpPr>
        <p:spPr>
          <a:xfrm>
            <a:off x="5072066" y="3250405"/>
            <a:ext cx="785818" cy="35719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14" idx="3"/>
          </p:cNvCxnSpPr>
          <p:nvPr/>
        </p:nvCxnSpPr>
        <p:spPr>
          <a:xfrm rot="10800000" flipV="1">
            <a:off x="2786050" y="3286123"/>
            <a:ext cx="785818" cy="3572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8" idx="3"/>
          </p:cNvCxnSpPr>
          <p:nvPr/>
        </p:nvCxnSpPr>
        <p:spPr>
          <a:xfrm>
            <a:off x="5072066" y="3250405"/>
            <a:ext cx="785818" cy="142876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15" idx="3"/>
          </p:cNvCxnSpPr>
          <p:nvPr/>
        </p:nvCxnSpPr>
        <p:spPr>
          <a:xfrm rot="5400000">
            <a:off x="2571736" y="3643314"/>
            <a:ext cx="1357322" cy="64294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072362" cy="1143000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sz="4000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Значение развития критического мышления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Рисунок 4" descr="https://t3.ftcdn.net/jpg/00/17/78/54/500_F_17785479_dZiKSnPR47sSaYAVnDtLpufIHXIEzgr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1214446" cy="1285884"/>
          </a:xfrm>
          <a:prstGeom prst="rect">
            <a:avLst/>
          </a:prstGeom>
          <a:noFill/>
          <a:ln w="19050">
            <a:solidFill>
              <a:srgbClr val="8E0000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86116" y="2786058"/>
            <a:ext cx="5000660" cy="523220"/>
          </a:xfrm>
          <a:prstGeom prst="rect">
            <a:avLst/>
          </a:prstGeom>
          <a:solidFill>
            <a:srgbClr val="CCFFFF"/>
          </a:solidFill>
          <a:ln w="19050">
            <a:solidFill>
              <a:srgbClr val="8E0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Формирует самостоятельное мышление.</a:t>
            </a:r>
          </a:p>
          <a:p>
            <a:pPr lvl="0" algn="ctr"/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57554" y="3786190"/>
            <a:ext cx="5000660" cy="523220"/>
          </a:xfrm>
          <a:prstGeom prst="rect">
            <a:avLst/>
          </a:prstGeom>
          <a:solidFill>
            <a:srgbClr val="CCFFFF"/>
          </a:solidFill>
          <a:ln w="19050">
            <a:solidFill>
              <a:srgbClr val="8E0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Повышает уровень самостоятельной работы с информацией.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86116" y="1785926"/>
            <a:ext cx="5000628" cy="523220"/>
          </a:xfrm>
          <a:prstGeom prst="rect">
            <a:avLst/>
          </a:prstGeom>
          <a:solidFill>
            <a:srgbClr val="CCFFFF"/>
          </a:solidFill>
          <a:ln w="19050">
            <a:solidFill>
              <a:srgbClr val="8E0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Реализует возможность руководить образовательным процессом.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57554" y="4786322"/>
            <a:ext cx="5000660" cy="523220"/>
          </a:xfrm>
          <a:prstGeom prst="rect">
            <a:avLst/>
          </a:prstGeom>
          <a:solidFill>
            <a:srgbClr val="CCFFFF"/>
          </a:solidFill>
          <a:ln w="19050">
            <a:solidFill>
              <a:srgbClr val="8E0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002060"/>
                </a:solidFill>
              </a:rPr>
              <a:t>Вооружает методами самостоятельной работы.</a:t>
            </a:r>
          </a:p>
          <a:p>
            <a:pPr lvl="0" algn="ctr"/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5715016"/>
            <a:ext cx="5072098" cy="523220"/>
          </a:xfrm>
          <a:prstGeom prst="rect">
            <a:avLst/>
          </a:prstGeom>
          <a:solidFill>
            <a:srgbClr val="CCFFFF"/>
          </a:solidFill>
          <a:ln w="19050">
            <a:solidFill>
              <a:srgbClr val="8E0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Формирует умение анализировать и делать выводы.</a:t>
            </a:r>
          </a:p>
          <a:p>
            <a:pPr lvl="0" algn="ctr"/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214282" y="1714488"/>
            <a:ext cx="2357454" cy="4643470"/>
          </a:xfrm>
          <a:prstGeom prst="rightArrow">
            <a:avLst/>
          </a:prstGeom>
          <a:solidFill>
            <a:srgbClr val="83C1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3143248"/>
            <a:ext cx="20002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Использование приёмов технологии критического мышления в образовательном процессе</a:t>
            </a:r>
            <a:endParaRPr lang="ru-RU" sz="1600" b="1" dirty="0">
              <a:solidFill>
                <a:srgbClr val="8E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5715008" y="2357430"/>
            <a:ext cx="214314" cy="28575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715008" y="3357562"/>
            <a:ext cx="214314" cy="28575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5786446" y="4429132"/>
            <a:ext cx="214314" cy="28575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5786446" y="5357826"/>
            <a:ext cx="214314" cy="28575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>
            <a:stCxn id="12" idx="3"/>
            <a:endCxn id="8" idx="1"/>
          </p:cNvCxnSpPr>
          <p:nvPr/>
        </p:nvCxnSpPr>
        <p:spPr>
          <a:xfrm flipV="1">
            <a:off x="2571736" y="2047536"/>
            <a:ext cx="714380" cy="1988687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2" idx="3"/>
            <a:endCxn id="6" idx="1"/>
          </p:cNvCxnSpPr>
          <p:nvPr/>
        </p:nvCxnSpPr>
        <p:spPr>
          <a:xfrm flipV="1">
            <a:off x="2571736" y="3047668"/>
            <a:ext cx="714380" cy="988555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2" idx="3"/>
            <a:endCxn id="7" idx="1"/>
          </p:cNvCxnSpPr>
          <p:nvPr/>
        </p:nvCxnSpPr>
        <p:spPr>
          <a:xfrm>
            <a:off x="2571736" y="4036223"/>
            <a:ext cx="785818" cy="11577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2" idx="3"/>
            <a:endCxn id="9" idx="1"/>
          </p:cNvCxnSpPr>
          <p:nvPr/>
        </p:nvCxnSpPr>
        <p:spPr>
          <a:xfrm>
            <a:off x="2571736" y="4036223"/>
            <a:ext cx="785818" cy="1011709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2" idx="3"/>
            <a:endCxn id="10" idx="1"/>
          </p:cNvCxnSpPr>
          <p:nvPr/>
        </p:nvCxnSpPr>
        <p:spPr>
          <a:xfrm>
            <a:off x="2571736" y="4036223"/>
            <a:ext cx="785818" cy="1940403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072362" cy="1143000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sz="3800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Технология критического мышления</a:t>
            </a:r>
            <a:endParaRPr lang="ru-RU" sz="3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2786058"/>
            <a:ext cx="5000660" cy="738664"/>
          </a:xfrm>
          <a:prstGeom prst="rect">
            <a:avLst/>
          </a:prstGeom>
          <a:solidFill>
            <a:srgbClr val="FBC5D2"/>
          </a:solidFill>
          <a:ln w="28575">
            <a:solidFill>
              <a:srgbClr val="8E0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002060"/>
                </a:solidFill>
              </a:rPr>
              <a:t>Возможность использовать систему  эффективных методик, которые способствуют развитию критического мышления.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3857628"/>
            <a:ext cx="5000660" cy="738664"/>
          </a:xfrm>
          <a:prstGeom prst="rect">
            <a:avLst/>
          </a:prstGeom>
          <a:solidFill>
            <a:srgbClr val="FBC5D2"/>
          </a:solidFill>
          <a:ln w="28575">
            <a:solidFill>
              <a:srgbClr val="8E0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002060"/>
                </a:solidFill>
              </a:rPr>
              <a:t>Помочь учащимся стать практиками, которые умеют грамотно анализировать свою деятельность.</a:t>
            </a:r>
          </a:p>
          <a:p>
            <a:pPr lvl="0" algn="ctr"/>
            <a:endParaRPr lang="ru-RU" sz="1400" b="1" dirty="0" smtClean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86116" y="1785926"/>
            <a:ext cx="5000628" cy="738664"/>
          </a:xfrm>
          <a:prstGeom prst="rect">
            <a:avLst/>
          </a:prstGeom>
          <a:solidFill>
            <a:srgbClr val="FBC5D2"/>
          </a:solidFill>
          <a:ln w="28575">
            <a:solidFill>
              <a:srgbClr val="8E0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Умение создавать в классе атмосферу открытости </a:t>
            </a:r>
            <a:endParaRPr lang="en-US" sz="1400" b="1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4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ответственного сотрудничества.                           </a:t>
            </a:r>
            <a:endParaRPr lang="ru-RU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86116" y="5000636"/>
            <a:ext cx="5000660" cy="738664"/>
          </a:xfrm>
          <a:prstGeom prst="rect">
            <a:avLst/>
          </a:prstGeom>
          <a:solidFill>
            <a:srgbClr val="FBC5D2"/>
          </a:solidFill>
          <a:ln w="28575">
            <a:solidFill>
              <a:srgbClr val="8E0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002060"/>
                </a:solidFill>
              </a:rPr>
              <a:t>Стать источником ценной профессиональной информации для других учителей.</a:t>
            </a:r>
          </a:p>
          <a:p>
            <a:pPr lvl="0" algn="ctr"/>
            <a:endParaRPr lang="ru-RU" sz="1400" b="1" dirty="0" smtClean="0">
              <a:solidFill>
                <a:srgbClr val="002060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214282" y="1285860"/>
            <a:ext cx="2643206" cy="4929222"/>
          </a:xfrm>
          <a:prstGeom prst="rightArrow">
            <a:avLst/>
          </a:prstGeom>
          <a:solidFill>
            <a:srgbClr val="83C1F9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42844" y="2714620"/>
            <a:ext cx="26432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002060"/>
                </a:solidFill>
              </a:rPr>
              <a:t>Что </a:t>
            </a:r>
          </a:p>
          <a:p>
            <a:pPr lvl="0" algn="ctr"/>
            <a:r>
              <a:rPr lang="ru-RU" sz="3600" b="1" dirty="0" smtClean="0">
                <a:solidFill>
                  <a:srgbClr val="002060"/>
                </a:solidFill>
              </a:rPr>
              <a:t>даёт </a:t>
            </a:r>
          </a:p>
          <a:p>
            <a:pPr lvl="0" algn="ctr"/>
            <a:r>
              <a:rPr lang="ru-RU" sz="3600" b="1" dirty="0" smtClean="0">
                <a:solidFill>
                  <a:srgbClr val="002060"/>
                </a:solidFill>
              </a:rPr>
              <a:t>учителю?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1030" name="Picture 6" descr="школьный 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85884" cy="119024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 презентации &quot;Тетрадь в линеечку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928670"/>
            <a:ext cx="8501122" cy="5447602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11" name="Прямоугольник 10"/>
          <p:cNvSpPr/>
          <p:nvPr/>
        </p:nvSpPr>
        <p:spPr>
          <a:xfrm>
            <a:off x="571472" y="2714620"/>
            <a:ext cx="80724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57248"/>
          </a:xfrm>
          <a:noFill/>
          <a:ln>
            <a:noFill/>
          </a:ln>
          <a:effectLst/>
        </p:spPr>
        <p:txBody>
          <a:bodyPr>
            <a:normAutofit/>
          </a:bodyPr>
          <a:lstStyle/>
          <a:p>
            <a:pPr algn="ctr"/>
            <a:r>
              <a:rPr lang="ru-RU" sz="3600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Понятие критического мышления</a:t>
            </a:r>
            <a:endParaRPr lang="ru-RU" sz="3600" b="1" cap="none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31" name="Содержимое 30"/>
          <p:cNvGraphicFramePr>
            <a:graphicFrameLocks noGrp="1"/>
          </p:cNvGraphicFramePr>
          <p:nvPr>
            <p:ph sz="half" idx="1"/>
          </p:nvPr>
        </p:nvGraphicFramePr>
        <p:xfrm>
          <a:off x="304800" y="1600200"/>
          <a:ext cx="4191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14348" y="2285992"/>
            <a:ext cx="3714776" cy="3714776"/>
          </a:xfrm>
          <a:prstGeom prst="rect">
            <a:avLst/>
          </a:prstGeom>
          <a:solidFill>
            <a:srgbClr val="CDACE6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8E0000"/>
                </a:solidFill>
              </a:rPr>
              <a:t>«Критическое мышление </a:t>
            </a:r>
            <a:r>
              <a:rPr lang="ru-RU" sz="1600" b="1" dirty="0" smtClean="0">
                <a:solidFill>
                  <a:srgbClr val="8E0000"/>
                </a:solidFill>
              </a:rPr>
              <a:t>–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это мышление, которое отличается взвешенностью, логичностью и целенаправленностью,  его характеризует использование таких когнитивных навыков и стратегий, которые увеличивают вероятность получения  желательного результата».</a:t>
            </a:r>
          </a:p>
          <a:p>
            <a:pPr algn="r"/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                                                 </a:t>
            </a:r>
            <a:r>
              <a:rPr lang="ru-RU" sz="1600" dirty="0" err="1" smtClean="0">
                <a:solidFill>
                  <a:srgbClr val="002060"/>
                </a:solidFill>
              </a:rPr>
              <a:t>Халперн</a:t>
            </a:r>
            <a:r>
              <a:rPr lang="ru-RU" sz="1600" dirty="0" smtClean="0">
                <a:solidFill>
                  <a:srgbClr val="002060"/>
                </a:solidFill>
              </a:rPr>
              <a:t> Д.</a:t>
            </a:r>
            <a:endParaRPr lang="ru-RU" sz="1600" dirty="0">
              <a:solidFill>
                <a:srgbClr val="002060"/>
              </a:solidFill>
            </a:endParaRPr>
          </a:p>
        </p:txBody>
      </p:sp>
      <p:graphicFrame>
        <p:nvGraphicFramePr>
          <p:cNvPr id="35" name="Схема 34"/>
          <p:cNvGraphicFramePr/>
          <p:nvPr/>
        </p:nvGraphicFramePr>
        <p:xfrm>
          <a:off x="5357818" y="1928802"/>
          <a:ext cx="3357586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072066" y="2285992"/>
            <a:ext cx="3643338" cy="3714776"/>
          </a:xfrm>
          <a:prstGeom prst="rect">
            <a:avLst/>
          </a:prstGeom>
          <a:solidFill>
            <a:srgbClr val="8BE1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Критическое мышление </a:t>
            </a:r>
            <a:r>
              <a:rPr lang="ru-RU" sz="16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–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один из видов интеллектуальной деятельности человека, который характеризуется высоким уровнем восприятия, понимания, объективности подхода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окружающему его информационному полю». </a:t>
            </a:r>
          </a:p>
          <a:p>
            <a:pPr algn="r"/>
            <a:endParaRPr lang="ru-RU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Селевко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Г.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Рисунок 14" descr="http://teplonew.com.ua/files/images/vopros.jp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596" y="1643050"/>
            <a:ext cx="1571636" cy="1064747"/>
          </a:xfrm>
          <a:prstGeom prst="rect">
            <a:avLst/>
          </a:prstGeom>
          <a:noFill/>
          <a:ln w="28575">
            <a:solidFill>
              <a:srgbClr val="8E0000"/>
            </a:solidFill>
            <a:miter lim="800000"/>
            <a:headEnd/>
            <a:tailEnd/>
          </a:ln>
        </p:spPr>
      </p:pic>
      <p:pic>
        <p:nvPicPr>
          <p:cNvPr id="17" name="Рисунок 16" descr="http://teplonew.com.ua/files/images/vopros.jp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86644" y="1643050"/>
            <a:ext cx="1643074" cy="1071570"/>
          </a:xfrm>
          <a:prstGeom prst="rect">
            <a:avLst/>
          </a:prstGeom>
          <a:noFill/>
          <a:ln w="28575">
            <a:solidFill>
              <a:srgbClr val="8E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1714489"/>
            <a:ext cx="8501122" cy="4572032"/>
          </a:xfrm>
          <a:noFill/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 rot="16200000">
            <a:off x="2250265" y="3036091"/>
            <a:ext cx="2143140" cy="1500198"/>
          </a:xfrm>
          <a:prstGeom prst="ellipse">
            <a:avLst/>
          </a:prstGeom>
          <a:solidFill>
            <a:srgbClr val="0D5EFF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16200000">
            <a:off x="2536017" y="3107529"/>
            <a:ext cx="1571636" cy="1357322"/>
          </a:xfrm>
          <a:prstGeom prst="ellipse">
            <a:avLst/>
          </a:prstGeom>
          <a:solidFill>
            <a:srgbClr val="00206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00760" y="1928802"/>
            <a:ext cx="2714644" cy="428628"/>
          </a:xfrm>
          <a:prstGeom prst="roundRect">
            <a:avLst/>
          </a:prstGeom>
          <a:solidFill>
            <a:srgbClr val="A39CFA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Проявлять любознательность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00760" y="2714620"/>
            <a:ext cx="2786082" cy="428628"/>
          </a:xfrm>
          <a:prstGeom prst="roundRect">
            <a:avLst/>
          </a:prstGeom>
          <a:solidFill>
            <a:srgbClr val="92D05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Использовать критические методы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00760" y="3500438"/>
            <a:ext cx="2714644" cy="428628"/>
          </a:xfrm>
          <a:prstGeom prst="roundRect">
            <a:avLst/>
          </a:prstGeom>
          <a:solidFill>
            <a:srgbClr val="FFC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Ставить перед собой вопросы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000760" y="4357694"/>
            <a:ext cx="2786082" cy="500066"/>
          </a:xfrm>
          <a:prstGeom prst="roundRect">
            <a:avLst/>
          </a:prstGeom>
          <a:solidFill>
            <a:srgbClr val="FFFF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Осуществлять планомерный поиск ответов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4282" y="3286124"/>
            <a:ext cx="1857388" cy="1000132"/>
          </a:xfrm>
          <a:prstGeom prst="roundRect">
            <a:avLst/>
          </a:prstGeom>
          <a:solidFill>
            <a:srgbClr val="8BE1FF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Выработка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точки зрения,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ее логическое обоснование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00760" y="5286388"/>
            <a:ext cx="2786082" cy="428628"/>
          </a:xfrm>
          <a:prstGeom prst="roundRect">
            <a:avLst/>
          </a:prstGeom>
          <a:solidFill>
            <a:srgbClr val="CC99FF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Вскрывать причины и последствия фактов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14282" y="4714884"/>
            <a:ext cx="1857388" cy="1000132"/>
          </a:xfrm>
          <a:prstGeom prst="roundRect">
            <a:avLst/>
          </a:prstGeom>
          <a:solidFill>
            <a:srgbClr val="ADDB7B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Внимание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к аргументам оппонента</a:t>
            </a:r>
            <a:endParaRPr lang="ru-RU" sz="1200" b="1" dirty="0">
              <a:solidFill>
                <a:srgbClr val="002060"/>
              </a:solidFill>
            </a:endParaRPr>
          </a:p>
        </p:txBody>
      </p:sp>
      <p:cxnSp>
        <p:nvCxnSpPr>
          <p:cNvPr id="19" name="Прямая со стрелкой 18"/>
          <p:cNvCxnSpPr>
            <a:stCxn id="27" idx="2"/>
          </p:cNvCxnSpPr>
          <p:nvPr/>
        </p:nvCxnSpPr>
        <p:spPr>
          <a:xfrm flipV="1">
            <a:off x="5150525" y="2005440"/>
            <a:ext cx="855939" cy="1748318"/>
          </a:xfrm>
          <a:prstGeom prst="straightConnector1">
            <a:avLst/>
          </a:prstGeom>
          <a:ln w="28575">
            <a:solidFill>
              <a:srgbClr val="00329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27" idx="2"/>
            <a:endCxn id="11" idx="1"/>
          </p:cNvCxnSpPr>
          <p:nvPr/>
        </p:nvCxnSpPr>
        <p:spPr>
          <a:xfrm flipV="1">
            <a:off x="5150525" y="2928934"/>
            <a:ext cx="850235" cy="824824"/>
          </a:xfrm>
          <a:prstGeom prst="straightConnector1">
            <a:avLst/>
          </a:prstGeom>
          <a:ln w="28575">
            <a:solidFill>
              <a:srgbClr val="00329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27" idx="2"/>
          </p:cNvCxnSpPr>
          <p:nvPr/>
        </p:nvCxnSpPr>
        <p:spPr>
          <a:xfrm flipV="1">
            <a:off x="5150525" y="3648514"/>
            <a:ext cx="855939" cy="105244"/>
          </a:xfrm>
          <a:prstGeom prst="straightConnector1">
            <a:avLst/>
          </a:prstGeom>
          <a:ln w="28575">
            <a:solidFill>
              <a:srgbClr val="00329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27" idx="2"/>
          </p:cNvCxnSpPr>
          <p:nvPr/>
        </p:nvCxnSpPr>
        <p:spPr>
          <a:xfrm>
            <a:off x="5150525" y="3753758"/>
            <a:ext cx="855939" cy="823440"/>
          </a:xfrm>
          <a:prstGeom prst="straightConnector1">
            <a:avLst/>
          </a:prstGeom>
          <a:ln w="28575">
            <a:solidFill>
              <a:srgbClr val="00329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27" idx="2"/>
          </p:cNvCxnSpPr>
          <p:nvPr/>
        </p:nvCxnSpPr>
        <p:spPr>
          <a:xfrm>
            <a:off x="5150525" y="3753758"/>
            <a:ext cx="855939" cy="1752134"/>
          </a:xfrm>
          <a:prstGeom prst="straightConnector1">
            <a:avLst/>
          </a:prstGeom>
          <a:ln w="28575">
            <a:solidFill>
              <a:srgbClr val="00329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Рисунок 22" descr="http://media.ooreka.fr/public/image/bonhomme-point-interrogation-preview-7699675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3357562"/>
            <a:ext cx="928694" cy="928694"/>
          </a:xfrm>
          <a:prstGeom prst="rect">
            <a:avLst/>
          </a:prstGeom>
          <a:noFill/>
          <a:ln w="28575">
            <a:solidFill>
              <a:srgbClr val="E80CA9"/>
            </a:solidFill>
            <a:miter lim="800000"/>
            <a:headEnd/>
            <a:tailEnd/>
          </a:ln>
        </p:spPr>
      </p:pic>
      <p:sp>
        <p:nvSpPr>
          <p:cNvPr id="26" name="Заголовок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57248"/>
          </a:xfrm>
          <a:noFill/>
          <a:ln>
            <a:noFill/>
          </a:ln>
          <a:effectLst/>
        </p:spPr>
        <p:txBody>
          <a:bodyPr>
            <a:normAutofit/>
          </a:bodyPr>
          <a:lstStyle/>
          <a:p>
            <a:pPr algn="ctr"/>
            <a:r>
              <a:rPr lang="ru-RU" sz="3600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Понятие критического мышления</a:t>
            </a:r>
            <a:endParaRPr lang="ru-RU" sz="3600" b="1" cap="none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 rot="16246398">
            <a:off x="3535616" y="3597793"/>
            <a:ext cx="2922070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8E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cap="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Думать  критически…</a:t>
            </a:r>
            <a:endParaRPr lang="ru-RU" sz="1400" cap="all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Стрелка вправо 48"/>
          <p:cNvSpPr/>
          <p:nvPr/>
        </p:nvSpPr>
        <p:spPr>
          <a:xfrm>
            <a:off x="4000496" y="3429000"/>
            <a:ext cx="785818" cy="642942"/>
          </a:xfrm>
          <a:prstGeom prst="rightArrow">
            <a:avLst/>
          </a:prstGeom>
          <a:solidFill>
            <a:srgbClr val="E80CA9"/>
          </a:solidFill>
          <a:ln>
            <a:solidFill>
              <a:srgbClr val="0032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 стрелкой 52"/>
          <p:cNvCxnSpPr>
            <a:stCxn id="15" idx="3"/>
            <a:endCxn id="6" idx="0"/>
          </p:cNvCxnSpPr>
          <p:nvPr/>
        </p:nvCxnSpPr>
        <p:spPr>
          <a:xfrm>
            <a:off x="2071670" y="3786190"/>
            <a:ext cx="500066" cy="1588"/>
          </a:xfrm>
          <a:prstGeom prst="straightConnector1">
            <a:avLst/>
          </a:prstGeom>
          <a:ln w="28575">
            <a:solidFill>
              <a:srgbClr val="00329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17" idx="3"/>
            <a:endCxn id="6" idx="0"/>
          </p:cNvCxnSpPr>
          <p:nvPr/>
        </p:nvCxnSpPr>
        <p:spPr>
          <a:xfrm flipV="1">
            <a:off x="2071670" y="3786190"/>
            <a:ext cx="500066" cy="1428760"/>
          </a:xfrm>
          <a:prstGeom prst="straightConnector1">
            <a:avLst/>
          </a:prstGeom>
          <a:ln w="28575">
            <a:solidFill>
              <a:srgbClr val="00329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Скругленный прямоугольник 55"/>
          <p:cNvSpPr/>
          <p:nvPr/>
        </p:nvSpPr>
        <p:spPr>
          <a:xfrm>
            <a:off x="214282" y="1928802"/>
            <a:ext cx="1857388" cy="928694"/>
          </a:xfrm>
          <a:prstGeom prst="roundRect">
            <a:avLst/>
          </a:prstGeom>
          <a:solidFill>
            <a:srgbClr val="CDACE6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Сомнение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в общепринятых истинах</a:t>
            </a:r>
            <a:endParaRPr lang="ru-RU" sz="1200" b="1" dirty="0">
              <a:solidFill>
                <a:srgbClr val="002060"/>
              </a:solidFill>
            </a:endParaRPr>
          </a:p>
        </p:txBody>
      </p:sp>
      <p:cxnSp>
        <p:nvCxnSpPr>
          <p:cNvPr id="51" name="Прямая со стрелкой 50"/>
          <p:cNvCxnSpPr>
            <a:stCxn id="56" idx="3"/>
            <a:endCxn id="6" idx="0"/>
          </p:cNvCxnSpPr>
          <p:nvPr/>
        </p:nvCxnSpPr>
        <p:spPr>
          <a:xfrm>
            <a:off x="2071670" y="2393149"/>
            <a:ext cx="500066" cy="1393041"/>
          </a:xfrm>
          <a:prstGeom prst="straightConnector1">
            <a:avLst/>
          </a:prstGeom>
          <a:ln w="28575">
            <a:solidFill>
              <a:srgbClr val="00329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Левая круглая скобка 99"/>
          <p:cNvSpPr/>
          <p:nvPr/>
        </p:nvSpPr>
        <p:spPr>
          <a:xfrm>
            <a:off x="5643570" y="3071810"/>
            <a:ext cx="357190" cy="571504"/>
          </a:xfrm>
          <a:prstGeom prst="leftBracket">
            <a:avLst/>
          </a:prstGeom>
          <a:ln w="28575"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1155596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3200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Основные характеристики</a:t>
            </a:r>
            <a:br>
              <a:rPr lang="ru-RU" sz="3200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3200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критического мышления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6200000">
            <a:off x="-535817" y="3464719"/>
            <a:ext cx="3357586" cy="428628"/>
          </a:xfrm>
          <a:prstGeom prst="rect">
            <a:avLst/>
          </a:prstGeom>
          <a:solidFill>
            <a:srgbClr val="FF99FF"/>
          </a:solidFill>
          <a:ln w="28575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Умение видеть проблемы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16200000">
            <a:off x="-464379" y="3393281"/>
            <a:ext cx="4714908" cy="357190"/>
          </a:xfrm>
          <a:prstGeom prst="rect">
            <a:avLst/>
          </a:prstGeom>
          <a:solidFill>
            <a:srgbClr val="96BFFC"/>
          </a:solidFill>
          <a:ln w="28575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Готовность к их решению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500298" y="1714488"/>
            <a:ext cx="1643074" cy="571504"/>
          </a:xfrm>
          <a:prstGeom prst="rect">
            <a:avLst/>
          </a:prstGeom>
          <a:solidFill>
            <a:srgbClr val="FBC5D2"/>
          </a:solidFill>
          <a:ln w="28575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Умение характеризовать проблему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500298" y="2857496"/>
            <a:ext cx="1643074" cy="571504"/>
          </a:xfrm>
          <a:prstGeom prst="rect">
            <a:avLst/>
          </a:prstGeom>
          <a:solidFill>
            <a:srgbClr val="E7F094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Умение аргументировать позицию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500298" y="4000504"/>
            <a:ext cx="1643074" cy="571504"/>
          </a:xfrm>
          <a:prstGeom prst="rect">
            <a:avLst/>
          </a:prstGeom>
          <a:solidFill>
            <a:srgbClr val="F2C74C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Умение отказаться от стереотипов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500298" y="5000636"/>
            <a:ext cx="1643074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Умение нести ответственность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 rot="16200000">
            <a:off x="2964645" y="3464719"/>
            <a:ext cx="4143404" cy="500066"/>
          </a:xfrm>
          <a:prstGeom prst="rect">
            <a:avLst/>
          </a:prstGeom>
          <a:solidFill>
            <a:srgbClr val="8BE1FF"/>
          </a:solidFill>
          <a:ln w="28575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Умение </a:t>
            </a:r>
            <a:r>
              <a:rPr lang="ru-RU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рефлексировать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 собственную</a:t>
            </a:r>
            <a:endParaRPr lang="en-US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интеллектуальную деятельность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5786446" y="2571744"/>
            <a:ext cx="2928958" cy="785818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Анализ положительных и отрицательных последствий своего решения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5786446" y="1643050"/>
            <a:ext cx="2928958" cy="571504"/>
          </a:xfrm>
          <a:prstGeom prst="rect">
            <a:avLst/>
          </a:prstGeom>
          <a:solidFill>
            <a:srgbClr val="FF99FF"/>
          </a:solidFill>
          <a:ln w="28575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Обнаружение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6000760" y="5286388"/>
            <a:ext cx="2357454" cy="500066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Понимание неоднозначности мира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6000760" y="3571876"/>
            <a:ext cx="2357454" cy="4286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Готовность отказаться от принятого решения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6000760" y="4143380"/>
            <a:ext cx="2357454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Открытость для новых идей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6000760" y="4714884"/>
            <a:ext cx="2357454" cy="428628"/>
          </a:xfrm>
          <a:prstGeom prst="rect">
            <a:avLst/>
          </a:prstGeom>
          <a:solidFill>
            <a:srgbClr val="ADDB7B"/>
          </a:solidFill>
          <a:ln w="28575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Умение делать объективные выводы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643438" y="5643578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6072198" y="5929330"/>
            <a:ext cx="142876" cy="7143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 rot="16200000">
            <a:off x="-1250197" y="3464719"/>
            <a:ext cx="3357586" cy="428628"/>
          </a:xfrm>
          <a:prstGeom prst="rect">
            <a:avLst/>
          </a:prstGeom>
          <a:solidFill>
            <a:srgbClr val="FF99FF"/>
          </a:solidFill>
          <a:ln w="28575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Интеллектуальные умения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Стрелка вправо 51"/>
          <p:cNvSpPr/>
          <p:nvPr/>
        </p:nvSpPr>
        <p:spPr>
          <a:xfrm>
            <a:off x="642910" y="3429000"/>
            <a:ext cx="285752" cy="57150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2" name="Прямая со стрелкой 61"/>
          <p:cNvCxnSpPr>
            <a:stCxn id="24" idx="2"/>
            <a:endCxn id="47" idx="1"/>
          </p:cNvCxnSpPr>
          <p:nvPr/>
        </p:nvCxnSpPr>
        <p:spPr>
          <a:xfrm flipV="1">
            <a:off x="2071670" y="2000240"/>
            <a:ext cx="428628" cy="1571636"/>
          </a:xfrm>
          <a:prstGeom prst="straightConnector1">
            <a:avLst/>
          </a:prstGeom>
          <a:ln w="28575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24" idx="2"/>
            <a:endCxn id="49" idx="1"/>
          </p:cNvCxnSpPr>
          <p:nvPr/>
        </p:nvCxnSpPr>
        <p:spPr>
          <a:xfrm flipV="1">
            <a:off x="2071670" y="3143248"/>
            <a:ext cx="428628" cy="428628"/>
          </a:xfrm>
          <a:prstGeom prst="straightConnector1">
            <a:avLst/>
          </a:prstGeom>
          <a:ln w="28575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24" idx="2"/>
            <a:endCxn id="56" idx="1"/>
          </p:cNvCxnSpPr>
          <p:nvPr/>
        </p:nvCxnSpPr>
        <p:spPr>
          <a:xfrm>
            <a:off x="2071670" y="3571876"/>
            <a:ext cx="428628" cy="714380"/>
          </a:xfrm>
          <a:prstGeom prst="straightConnector1">
            <a:avLst/>
          </a:prstGeom>
          <a:ln w="28575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>
            <a:stCxn id="24" idx="2"/>
            <a:endCxn id="59" idx="1"/>
          </p:cNvCxnSpPr>
          <p:nvPr/>
        </p:nvCxnSpPr>
        <p:spPr>
          <a:xfrm>
            <a:off x="2071670" y="3571876"/>
            <a:ext cx="428628" cy="1714512"/>
          </a:xfrm>
          <a:prstGeom prst="straightConnector1">
            <a:avLst/>
          </a:prstGeom>
          <a:ln w="28575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Нашивка 73"/>
          <p:cNvSpPr/>
          <p:nvPr/>
        </p:nvSpPr>
        <p:spPr>
          <a:xfrm>
            <a:off x="1357290" y="2643182"/>
            <a:ext cx="357190" cy="2000264"/>
          </a:xfrm>
          <a:prstGeom prst="chevron">
            <a:avLst/>
          </a:prstGeom>
          <a:solidFill>
            <a:srgbClr val="96BFFC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78" name="Прямая со стрелкой 77"/>
          <p:cNvCxnSpPr>
            <a:endCxn id="107" idx="1"/>
          </p:cNvCxnSpPr>
          <p:nvPr/>
        </p:nvCxnSpPr>
        <p:spPr>
          <a:xfrm>
            <a:off x="5286380" y="1928802"/>
            <a:ext cx="500066" cy="1588"/>
          </a:xfrm>
          <a:prstGeom prst="straightConnector1">
            <a:avLst/>
          </a:prstGeom>
          <a:ln w="28575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Стрелка вправо 78"/>
          <p:cNvSpPr/>
          <p:nvPr/>
        </p:nvSpPr>
        <p:spPr>
          <a:xfrm>
            <a:off x="4214810" y="1928802"/>
            <a:ext cx="357190" cy="7143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трелка вправо 81"/>
          <p:cNvSpPr/>
          <p:nvPr/>
        </p:nvSpPr>
        <p:spPr>
          <a:xfrm>
            <a:off x="4214810" y="3143248"/>
            <a:ext cx="357190" cy="7143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Стрелка вправо 82"/>
          <p:cNvSpPr/>
          <p:nvPr/>
        </p:nvSpPr>
        <p:spPr>
          <a:xfrm>
            <a:off x="4286248" y="4214818"/>
            <a:ext cx="357190" cy="7143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трелка вправо 83"/>
          <p:cNvSpPr/>
          <p:nvPr/>
        </p:nvSpPr>
        <p:spPr>
          <a:xfrm>
            <a:off x="4286248" y="5286388"/>
            <a:ext cx="357190" cy="7143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Левая круглая скобка 101"/>
          <p:cNvSpPr/>
          <p:nvPr/>
        </p:nvSpPr>
        <p:spPr>
          <a:xfrm>
            <a:off x="5857884" y="3786190"/>
            <a:ext cx="117157" cy="500066"/>
          </a:xfrm>
          <a:prstGeom prst="leftBracket">
            <a:avLst/>
          </a:prstGeom>
          <a:ln w="28575"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Левая круглая скобка 102"/>
          <p:cNvSpPr/>
          <p:nvPr/>
        </p:nvSpPr>
        <p:spPr>
          <a:xfrm>
            <a:off x="5857884" y="4500570"/>
            <a:ext cx="142876" cy="357190"/>
          </a:xfrm>
          <a:prstGeom prst="leftBracket">
            <a:avLst/>
          </a:prstGeom>
          <a:ln w="28575"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Левая круглая скобка 104"/>
          <p:cNvSpPr/>
          <p:nvPr/>
        </p:nvSpPr>
        <p:spPr>
          <a:xfrm>
            <a:off x="5857884" y="5000636"/>
            <a:ext cx="142876" cy="428628"/>
          </a:xfrm>
          <a:prstGeom prst="leftBracket">
            <a:avLst/>
          </a:prstGeom>
          <a:ln w="28575"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8" name="Прямая со стрелкой 107"/>
          <p:cNvCxnSpPr/>
          <p:nvPr/>
        </p:nvCxnSpPr>
        <p:spPr>
          <a:xfrm>
            <a:off x="5286380" y="2786058"/>
            <a:ext cx="500066" cy="1588"/>
          </a:xfrm>
          <a:prstGeom prst="straightConnector1">
            <a:avLst/>
          </a:prstGeom>
          <a:ln w="28575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48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2800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Приёмы формирования и развития критического мышления на уроках истории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 rot="1112304">
            <a:off x="626880" y="1760017"/>
            <a:ext cx="2000264" cy="1451905"/>
          </a:xfrm>
          <a:prstGeom prst="ellipse">
            <a:avLst/>
          </a:prstGeom>
          <a:solidFill>
            <a:srgbClr val="FFC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Ромашка «</a:t>
            </a:r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Блума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 rot="20585173">
            <a:off x="5597619" y="1637128"/>
            <a:ext cx="2143140" cy="1476051"/>
          </a:xfrm>
          <a:prstGeom prst="ellipse">
            <a:avLst/>
          </a:prstGeom>
          <a:solidFill>
            <a:srgbClr val="92D05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Составление кластера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 rot="969099">
            <a:off x="5592265" y="3983712"/>
            <a:ext cx="2143140" cy="1476051"/>
          </a:xfrm>
          <a:prstGeom prst="ellipse">
            <a:avLst/>
          </a:prstGeom>
          <a:solidFill>
            <a:srgbClr val="CAA37C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Прием «</a:t>
            </a:r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Фишбоун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214678" y="4929198"/>
            <a:ext cx="2143140" cy="1528330"/>
          </a:xfrm>
          <a:prstGeom prst="ellipse">
            <a:avLst/>
          </a:prstGeom>
          <a:solidFill>
            <a:srgbClr val="ADDB7B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Прием кольца «</a:t>
            </a:r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Веннона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Овал 21"/>
          <p:cNvSpPr/>
          <p:nvPr/>
        </p:nvSpPr>
        <p:spPr>
          <a:xfrm rot="21206377">
            <a:off x="642910" y="4071942"/>
            <a:ext cx="2143140" cy="1476051"/>
          </a:xfrm>
          <a:prstGeom prst="ellipse">
            <a:avLst/>
          </a:prstGeom>
          <a:solidFill>
            <a:srgbClr val="8BE1FF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Прием «Заверши схему»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928926" y="2500306"/>
            <a:ext cx="2428892" cy="1928826"/>
          </a:xfrm>
          <a:prstGeom prst="ellipse">
            <a:avLst/>
          </a:prstGeom>
          <a:solidFill>
            <a:srgbClr val="FBC5D2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Технология критического мышления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трелка влево 24"/>
          <p:cNvSpPr/>
          <p:nvPr/>
        </p:nvSpPr>
        <p:spPr>
          <a:xfrm rot="979050">
            <a:off x="2629691" y="2746598"/>
            <a:ext cx="292796" cy="454520"/>
          </a:xfrm>
          <a:prstGeom prst="leftArrow">
            <a:avLst/>
          </a:prstGeom>
          <a:solidFill>
            <a:srgbClr val="FF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лево 25"/>
          <p:cNvSpPr/>
          <p:nvPr/>
        </p:nvSpPr>
        <p:spPr>
          <a:xfrm rot="18947421">
            <a:off x="2808155" y="4046641"/>
            <a:ext cx="292796" cy="418401"/>
          </a:xfrm>
          <a:prstGeom prst="leftArrow">
            <a:avLst/>
          </a:prstGeom>
          <a:solidFill>
            <a:srgbClr val="FF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лево 26"/>
          <p:cNvSpPr/>
          <p:nvPr/>
        </p:nvSpPr>
        <p:spPr>
          <a:xfrm rot="16200000">
            <a:off x="4081358" y="4491146"/>
            <a:ext cx="292796" cy="454520"/>
          </a:xfrm>
          <a:prstGeom prst="leftArrow">
            <a:avLst/>
          </a:prstGeom>
          <a:solidFill>
            <a:srgbClr val="FF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лево 27"/>
          <p:cNvSpPr/>
          <p:nvPr/>
        </p:nvSpPr>
        <p:spPr>
          <a:xfrm rot="12745885">
            <a:off x="5287075" y="3895141"/>
            <a:ext cx="292796" cy="454520"/>
          </a:xfrm>
          <a:prstGeom prst="leftArrow">
            <a:avLst/>
          </a:prstGeom>
          <a:solidFill>
            <a:srgbClr val="FF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лево 28"/>
          <p:cNvSpPr/>
          <p:nvPr/>
        </p:nvSpPr>
        <p:spPr>
          <a:xfrm rot="8965876">
            <a:off x="5328091" y="2754940"/>
            <a:ext cx="292796" cy="454520"/>
          </a:xfrm>
          <a:prstGeom prst="leftArrow">
            <a:avLst/>
          </a:prstGeom>
          <a:solidFill>
            <a:srgbClr val="FF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48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2800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Приёмы формирования и развития критического мышления на уроках истории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571472" y="1785927"/>
            <a:ext cx="8001056" cy="928693"/>
          </a:xfrm>
          <a:prstGeom prst="rect">
            <a:avLst/>
          </a:prstGeom>
          <a:solidFill>
            <a:srgbClr val="E7F094"/>
          </a:solidFill>
          <a:ln>
            <a:noFill/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Кластер (гроздь)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способ графической организации материала, позволяющий сделать наглядным те мыслительные процессы, которые происходят при погружении в ту или иную  тему.</a:t>
            </a:r>
            <a:endParaRPr lang="ru-RU" sz="1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285852" y="1142984"/>
            <a:ext cx="6357982" cy="428628"/>
          </a:xfrm>
          <a:prstGeom prst="roundRect">
            <a:avLst/>
          </a:prstGeom>
          <a:solidFill>
            <a:srgbClr val="FBC5D2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Текст 4"/>
          <p:cNvSpPr txBox="1">
            <a:spLocks/>
          </p:cNvSpPr>
          <p:nvPr/>
        </p:nvSpPr>
        <p:spPr>
          <a:xfrm>
            <a:off x="2643174" y="1142984"/>
            <a:ext cx="3286148" cy="520718"/>
          </a:xfrm>
          <a:prstGeom prst="rect">
            <a:avLst/>
          </a:prstGeom>
          <a:ln>
            <a:noFill/>
          </a:ln>
        </p:spPr>
        <p:txBody>
          <a:bodyPr vert="horz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Составление кластера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285852" y="3071810"/>
            <a:ext cx="6429420" cy="428628"/>
          </a:xfrm>
          <a:prstGeom prst="roundRect">
            <a:avLst/>
          </a:prstGeom>
          <a:solidFill>
            <a:srgbClr val="FDBAAD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6"/>
          <p:cNvSpPr txBox="1">
            <a:spLocks/>
          </p:cNvSpPr>
          <p:nvPr/>
        </p:nvSpPr>
        <p:spPr>
          <a:xfrm>
            <a:off x="1357290" y="3071810"/>
            <a:ext cx="6286544" cy="42862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Графический пример кластера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7158" y="3929066"/>
            <a:ext cx="8501122" cy="615553"/>
          </a:xfrm>
          <a:prstGeom prst="rect">
            <a:avLst/>
          </a:prstGeom>
          <a:solidFill>
            <a:srgbClr val="E7F094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 </a:t>
            </a:r>
            <a:r>
              <a:rPr lang="ru-RU" b="1" dirty="0" smtClean="0">
                <a:solidFill>
                  <a:srgbClr val="8E0000"/>
                </a:solidFill>
              </a:rPr>
              <a:t>В кластере есть центр </a:t>
            </a:r>
            <a:r>
              <a:rPr lang="ru-RU" sz="1600" b="1" i="1" dirty="0" smtClean="0">
                <a:solidFill>
                  <a:srgbClr val="002060"/>
                </a:solidFill>
              </a:rPr>
              <a:t>– основная тема. От неё отходят лучи – крупные смысловые единицы, а от них соответствующие термины, понятия.</a:t>
            </a:r>
            <a:endParaRPr lang="ru-RU" sz="1600" i="1" dirty="0">
              <a:solidFill>
                <a:srgbClr val="002060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714744" y="4643446"/>
            <a:ext cx="1785950" cy="428628"/>
          </a:xfrm>
          <a:prstGeom prst="roundRect">
            <a:avLst/>
          </a:prstGeom>
          <a:solidFill>
            <a:srgbClr val="ADDB7B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Основная тема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1142976" y="5500702"/>
            <a:ext cx="1285884" cy="642942"/>
          </a:xfrm>
          <a:prstGeom prst="ellipse">
            <a:avLst/>
          </a:prstGeom>
          <a:solidFill>
            <a:srgbClr val="8BE1FF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1857356" y="6143644"/>
            <a:ext cx="1285884" cy="571504"/>
          </a:xfrm>
          <a:prstGeom prst="ellipse">
            <a:avLst/>
          </a:prstGeom>
          <a:solidFill>
            <a:srgbClr val="8BE1FF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2714612" y="5500702"/>
            <a:ext cx="1357322" cy="571504"/>
          </a:xfrm>
          <a:prstGeom prst="ellipse">
            <a:avLst/>
          </a:prstGeom>
          <a:solidFill>
            <a:srgbClr val="FFFF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4286248" y="5500702"/>
            <a:ext cx="1357322" cy="571504"/>
          </a:xfrm>
          <a:prstGeom prst="ellipse">
            <a:avLst/>
          </a:prstGeom>
          <a:solidFill>
            <a:srgbClr val="FBC5D2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428992" y="6143644"/>
            <a:ext cx="1357322" cy="571504"/>
          </a:xfrm>
          <a:prstGeom prst="ellipse">
            <a:avLst/>
          </a:prstGeom>
          <a:solidFill>
            <a:srgbClr val="FFFF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5857884" y="5500702"/>
            <a:ext cx="1357322" cy="571504"/>
          </a:xfrm>
          <a:prstGeom prst="ellipse">
            <a:avLst/>
          </a:prstGeom>
          <a:solidFill>
            <a:srgbClr val="92D05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7429520" y="5500702"/>
            <a:ext cx="1357322" cy="571504"/>
          </a:xfrm>
          <a:prstGeom prst="ellipse">
            <a:avLst/>
          </a:prstGeom>
          <a:solidFill>
            <a:srgbClr val="92D05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072066" y="6143644"/>
            <a:ext cx="1357322" cy="571504"/>
          </a:xfrm>
          <a:prstGeom prst="ellipse">
            <a:avLst/>
          </a:prstGeom>
          <a:solidFill>
            <a:srgbClr val="FBC5D2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6643702" y="6143644"/>
            <a:ext cx="1357322" cy="571504"/>
          </a:xfrm>
          <a:prstGeom prst="ellipse">
            <a:avLst/>
          </a:prstGeom>
          <a:solidFill>
            <a:srgbClr val="92D05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 стрелкой 40"/>
          <p:cNvCxnSpPr>
            <a:stCxn id="30" idx="2"/>
            <a:endCxn id="31" idx="0"/>
          </p:cNvCxnSpPr>
          <p:nvPr/>
        </p:nvCxnSpPr>
        <p:spPr>
          <a:xfrm rot="5400000">
            <a:off x="2982505" y="3875488"/>
            <a:ext cx="428628" cy="2821801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31" idx="5"/>
            <a:endCxn id="32" idx="0"/>
          </p:cNvCxnSpPr>
          <p:nvPr/>
        </p:nvCxnSpPr>
        <p:spPr>
          <a:xfrm rot="16200000" flipH="1">
            <a:off x="2323344" y="5966689"/>
            <a:ext cx="94157" cy="259751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30" idx="2"/>
            <a:endCxn id="33" idx="0"/>
          </p:cNvCxnSpPr>
          <p:nvPr/>
        </p:nvCxnSpPr>
        <p:spPr>
          <a:xfrm rot="5400000">
            <a:off x="3786182" y="4679165"/>
            <a:ext cx="428628" cy="1214446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endCxn id="35" idx="1"/>
          </p:cNvCxnSpPr>
          <p:nvPr/>
        </p:nvCxnSpPr>
        <p:spPr>
          <a:xfrm>
            <a:off x="3357554" y="6072207"/>
            <a:ext cx="270213" cy="155132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30" idx="2"/>
            <a:endCxn id="34" idx="0"/>
          </p:cNvCxnSpPr>
          <p:nvPr/>
        </p:nvCxnSpPr>
        <p:spPr>
          <a:xfrm rot="16200000" flipH="1">
            <a:off x="4572000" y="5107793"/>
            <a:ext cx="428628" cy="357190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34" idx="5"/>
            <a:endCxn id="38" idx="0"/>
          </p:cNvCxnSpPr>
          <p:nvPr/>
        </p:nvCxnSpPr>
        <p:spPr>
          <a:xfrm rot="16200000" flipH="1">
            <a:off x="5520195" y="5913111"/>
            <a:ext cx="155133" cy="305932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30" idx="2"/>
            <a:endCxn id="36" idx="0"/>
          </p:cNvCxnSpPr>
          <p:nvPr/>
        </p:nvCxnSpPr>
        <p:spPr>
          <a:xfrm rot="16200000" flipH="1">
            <a:off x="5357818" y="4321975"/>
            <a:ext cx="428628" cy="1928826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36" idx="4"/>
            <a:endCxn id="39" idx="1"/>
          </p:cNvCxnSpPr>
          <p:nvPr/>
        </p:nvCxnSpPr>
        <p:spPr>
          <a:xfrm rot="16200000" flipH="1">
            <a:off x="6611945" y="5996806"/>
            <a:ext cx="155133" cy="305932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36" idx="6"/>
            <a:endCxn id="37" idx="2"/>
          </p:cNvCxnSpPr>
          <p:nvPr/>
        </p:nvCxnSpPr>
        <p:spPr>
          <a:xfrm>
            <a:off x="7215206" y="5786454"/>
            <a:ext cx="214314" cy="1588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Овал 67"/>
          <p:cNvSpPr/>
          <p:nvPr/>
        </p:nvSpPr>
        <p:spPr>
          <a:xfrm>
            <a:off x="214282" y="6072206"/>
            <a:ext cx="1285884" cy="642942"/>
          </a:xfrm>
          <a:prstGeom prst="ellipse">
            <a:avLst/>
          </a:prstGeom>
          <a:solidFill>
            <a:srgbClr val="8BE1FF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2" name="Прямая со стрелкой 81"/>
          <p:cNvCxnSpPr>
            <a:stCxn id="31" idx="2"/>
            <a:endCxn id="68" idx="0"/>
          </p:cNvCxnSpPr>
          <p:nvPr/>
        </p:nvCxnSpPr>
        <p:spPr>
          <a:xfrm rot="10800000" flipV="1">
            <a:off x="857224" y="5822172"/>
            <a:ext cx="285752" cy="250033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7015154" cy="1000132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2600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Пример составления кластера на уроке</a:t>
            </a:r>
            <a:br>
              <a:rPr lang="ru-RU" sz="2600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600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«</a:t>
            </a:r>
            <a:r>
              <a:rPr lang="ru-RU" sz="2600" b="1" i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Великие географические открытия»</a:t>
            </a:r>
            <a:endParaRPr lang="ru-RU" sz="26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 rot="162046">
            <a:off x="1139759" y="1981030"/>
            <a:ext cx="1676819" cy="500066"/>
          </a:xfrm>
          <a:prstGeom prst="ellipse">
            <a:avLst/>
          </a:prstGeom>
          <a:solidFill>
            <a:srgbClr val="0070C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Причины</a:t>
            </a:r>
            <a:endParaRPr lang="ru-RU" sz="1600" b="1" dirty="0">
              <a:solidFill>
                <a:srgbClr val="FFFF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571868" y="2071678"/>
            <a:ext cx="1857388" cy="571504"/>
          </a:xfrm>
          <a:prstGeom prst="ellipse">
            <a:avLst/>
          </a:prstGeom>
          <a:solidFill>
            <a:srgbClr val="CC0099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</a:rPr>
              <a:t>Открытия</a:t>
            </a:r>
            <a:endParaRPr lang="ru-RU" sz="1600" b="1" dirty="0">
              <a:solidFill>
                <a:srgbClr val="FFFF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 rot="21194452">
            <a:off x="6065416" y="2132791"/>
            <a:ext cx="1940644" cy="648867"/>
          </a:xfrm>
          <a:prstGeom prst="ellipse">
            <a:avLst/>
          </a:prstGeom>
          <a:solidFill>
            <a:srgbClr val="00B05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Последствия</a:t>
            </a:r>
            <a:endParaRPr lang="ru-RU" sz="1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 стрелкой 15"/>
          <p:cNvCxnSpPr>
            <a:stCxn id="64" idx="2"/>
            <a:endCxn id="6" idx="0"/>
          </p:cNvCxnSpPr>
          <p:nvPr/>
        </p:nvCxnSpPr>
        <p:spPr>
          <a:xfrm rot="16200000" flipH="1">
            <a:off x="5560239" y="697731"/>
            <a:ext cx="377638" cy="2496992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 rot="20760319">
            <a:off x="1977121" y="2629199"/>
            <a:ext cx="1537960" cy="762926"/>
          </a:xfrm>
          <a:prstGeom prst="ellipse">
            <a:avLst/>
          </a:prstGeom>
          <a:solidFill>
            <a:srgbClr val="3399FF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Рост потребностей в золоте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и серебре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 rot="565014">
            <a:off x="3325192" y="3093680"/>
            <a:ext cx="1187967" cy="575489"/>
          </a:xfrm>
          <a:prstGeom prst="ellipse">
            <a:avLst/>
          </a:prstGeom>
          <a:solidFill>
            <a:srgbClr val="E676CE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Открытие Америки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 rot="20956502">
            <a:off x="4766995" y="2967557"/>
            <a:ext cx="1246409" cy="677136"/>
          </a:xfrm>
          <a:prstGeom prst="ellipse">
            <a:avLst/>
          </a:prstGeom>
          <a:solidFill>
            <a:srgbClr val="E676CE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Открытие морского пути в Индию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 rot="20737505">
            <a:off x="5902472" y="3148367"/>
            <a:ext cx="1376155" cy="606819"/>
          </a:xfrm>
          <a:prstGeom prst="ellipse">
            <a:avLst/>
          </a:prstGeom>
          <a:solidFill>
            <a:srgbClr val="92D05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Развитие мировой торговли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 rot="776243">
            <a:off x="7736604" y="2853535"/>
            <a:ext cx="1333213" cy="813852"/>
          </a:xfrm>
          <a:prstGeom prst="ellipse">
            <a:avLst/>
          </a:prstGeom>
          <a:solidFill>
            <a:srgbClr val="92D05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Перемещение торговых путей в океаны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 rot="838766">
            <a:off x="4763533" y="4748726"/>
            <a:ext cx="1108863" cy="537027"/>
          </a:xfrm>
          <a:prstGeom prst="ellipse">
            <a:avLst/>
          </a:prstGeom>
          <a:solidFill>
            <a:srgbClr val="FEAAA8"/>
          </a:solidFill>
          <a:ln w="19050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err="1" smtClean="0">
                <a:solidFill>
                  <a:schemeClr val="tx1"/>
                </a:solidFill>
              </a:rPr>
              <a:t>Васко</a:t>
            </a:r>
            <a:r>
              <a:rPr lang="ru-RU" sz="1000" b="1" dirty="0" smtClean="0">
                <a:solidFill>
                  <a:schemeClr val="tx1"/>
                </a:solidFill>
              </a:rPr>
              <a:t> да Гама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3071802" y="4572009"/>
            <a:ext cx="1285884" cy="714380"/>
          </a:xfrm>
          <a:prstGeom prst="ellipse">
            <a:avLst/>
          </a:prstGeom>
          <a:solidFill>
            <a:srgbClr val="FEAAA8"/>
          </a:solidFill>
          <a:ln w="19050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Христофор Колумб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3857620" y="5286388"/>
            <a:ext cx="1285884" cy="659089"/>
          </a:xfrm>
          <a:prstGeom prst="ellipse">
            <a:avLst/>
          </a:prstGeom>
          <a:solidFill>
            <a:srgbClr val="FEAAA8"/>
          </a:solidFill>
          <a:ln w="19050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Магеллан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026" name="AutoShape 2" descr="Картинки по запросу рисунок Великие географические открыт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" name="Овал 34"/>
          <p:cNvSpPr/>
          <p:nvPr/>
        </p:nvSpPr>
        <p:spPr>
          <a:xfrm rot="205087">
            <a:off x="6738597" y="3686746"/>
            <a:ext cx="1479166" cy="744628"/>
          </a:xfrm>
          <a:prstGeom prst="ellipse">
            <a:avLst/>
          </a:prstGeom>
          <a:solidFill>
            <a:srgbClr val="92D05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Колониальные захваты в Европе</a:t>
            </a:r>
            <a:endParaRPr lang="ru-RU" sz="1050" b="1" dirty="0">
              <a:solidFill>
                <a:schemeClr val="tx1"/>
              </a:solidFill>
            </a:endParaRPr>
          </a:p>
        </p:txBody>
      </p:sp>
      <p:cxnSp>
        <p:nvCxnSpPr>
          <p:cNvPr id="41" name="Прямая со стрелкой 40"/>
          <p:cNvCxnSpPr>
            <a:stCxn id="6" idx="4"/>
          </p:cNvCxnSpPr>
          <p:nvPr/>
        </p:nvCxnSpPr>
        <p:spPr>
          <a:xfrm rot="16200000" flipH="1">
            <a:off x="6891204" y="2962121"/>
            <a:ext cx="935349" cy="569912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6" idx="4"/>
            <a:endCxn id="24" idx="2"/>
          </p:cNvCxnSpPr>
          <p:nvPr/>
        </p:nvCxnSpPr>
        <p:spPr>
          <a:xfrm rot="16200000" flipH="1">
            <a:off x="7247817" y="2605508"/>
            <a:ext cx="331814" cy="679604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6" idx="4"/>
            <a:endCxn id="23" idx="0"/>
          </p:cNvCxnSpPr>
          <p:nvPr/>
        </p:nvCxnSpPr>
        <p:spPr>
          <a:xfrm rot="5400000">
            <a:off x="6605342" y="2689285"/>
            <a:ext cx="378463" cy="558698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Овал 52"/>
          <p:cNvSpPr/>
          <p:nvPr/>
        </p:nvSpPr>
        <p:spPr>
          <a:xfrm>
            <a:off x="1071538" y="3429000"/>
            <a:ext cx="1642194" cy="710689"/>
          </a:xfrm>
          <a:prstGeom prst="ellipse">
            <a:avLst/>
          </a:prstGeom>
          <a:solidFill>
            <a:srgbClr val="3399FF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Поиск морских путей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в страны Востока</a:t>
            </a:r>
            <a:endParaRPr lang="ru-RU" sz="1000" b="1" dirty="0">
              <a:solidFill>
                <a:schemeClr val="tx1"/>
              </a:solidFill>
            </a:endParaRPr>
          </a:p>
        </p:txBody>
      </p:sp>
      <p:cxnSp>
        <p:nvCxnSpPr>
          <p:cNvPr id="55" name="Прямая со стрелкой 54"/>
          <p:cNvCxnSpPr>
            <a:stCxn id="4" idx="4"/>
          </p:cNvCxnSpPr>
          <p:nvPr/>
        </p:nvCxnSpPr>
        <p:spPr>
          <a:xfrm rot="5400000">
            <a:off x="1402062" y="2936113"/>
            <a:ext cx="1019621" cy="109030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2000232" y="2500306"/>
            <a:ext cx="571507" cy="214314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4" idx="4"/>
            <a:endCxn id="62" idx="0"/>
          </p:cNvCxnSpPr>
          <p:nvPr/>
        </p:nvCxnSpPr>
        <p:spPr>
          <a:xfrm rot="5400000">
            <a:off x="1456993" y="2148582"/>
            <a:ext cx="177158" cy="841631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Овал 67"/>
          <p:cNvSpPr/>
          <p:nvPr/>
        </p:nvSpPr>
        <p:spPr>
          <a:xfrm>
            <a:off x="3857620" y="3714752"/>
            <a:ext cx="1500198" cy="642942"/>
          </a:xfrm>
          <a:prstGeom prst="ellipse">
            <a:avLst/>
          </a:prstGeom>
          <a:solidFill>
            <a:srgbClr val="E676CE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Первое кругосветное путешествие</a:t>
            </a:r>
            <a:endParaRPr lang="ru-RU" sz="1000" b="1" dirty="0">
              <a:solidFill>
                <a:schemeClr val="tx1"/>
              </a:solidFill>
            </a:endParaRPr>
          </a:p>
        </p:txBody>
      </p:sp>
      <p:cxnSp>
        <p:nvCxnSpPr>
          <p:cNvPr id="70" name="Прямая со стрелкой 69"/>
          <p:cNvCxnSpPr>
            <a:stCxn id="5" idx="4"/>
          </p:cNvCxnSpPr>
          <p:nvPr/>
        </p:nvCxnSpPr>
        <p:spPr>
          <a:xfrm rot="16200000" flipH="1">
            <a:off x="4013511" y="3130233"/>
            <a:ext cx="1071570" cy="97468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stCxn id="5" idx="4"/>
            <a:endCxn id="22" idx="0"/>
          </p:cNvCxnSpPr>
          <p:nvPr/>
        </p:nvCxnSpPr>
        <p:spPr>
          <a:xfrm rot="16200000" flipH="1">
            <a:off x="4748734" y="2395010"/>
            <a:ext cx="330289" cy="826632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stCxn id="5" idx="4"/>
          </p:cNvCxnSpPr>
          <p:nvPr/>
        </p:nvCxnSpPr>
        <p:spPr>
          <a:xfrm rot="5400000">
            <a:off x="4071934" y="2786058"/>
            <a:ext cx="571504" cy="285752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>
            <a:stCxn id="21" idx="3"/>
            <a:endCxn id="26" idx="0"/>
          </p:cNvCxnSpPr>
          <p:nvPr/>
        </p:nvCxnSpPr>
        <p:spPr>
          <a:xfrm rot="16200000" flipH="1">
            <a:off x="3063850" y="3921114"/>
            <a:ext cx="1058581" cy="243208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>
            <a:stCxn id="68" idx="4"/>
            <a:endCxn id="27" idx="0"/>
          </p:cNvCxnSpPr>
          <p:nvPr/>
        </p:nvCxnSpPr>
        <p:spPr>
          <a:xfrm rot="5400000">
            <a:off x="4089794" y="4768463"/>
            <a:ext cx="928694" cy="107157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>
            <a:stCxn id="22" idx="4"/>
          </p:cNvCxnSpPr>
          <p:nvPr/>
        </p:nvCxnSpPr>
        <p:spPr>
          <a:xfrm rot="5400000">
            <a:off x="4832533" y="4164066"/>
            <a:ext cx="1145961" cy="95387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Овал 104"/>
          <p:cNvSpPr/>
          <p:nvPr/>
        </p:nvSpPr>
        <p:spPr>
          <a:xfrm rot="517109">
            <a:off x="344462" y="4280129"/>
            <a:ext cx="1444742" cy="717287"/>
          </a:xfrm>
          <a:prstGeom prst="ellipse">
            <a:avLst/>
          </a:prstGeom>
          <a:solidFill>
            <a:srgbClr val="C6BEFE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Р</a:t>
            </a:r>
            <a:r>
              <a:rPr lang="ru-RU" sz="1100" b="1" dirty="0" smtClean="0">
                <a:solidFill>
                  <a:schemeClr val="tx1"/>
                </a:solidFill>
              </a:rPr>
              <a:t>асш</a:t>
            </a:r>
            <a:r>
              <a:rPr lang="ru-RU" sz="1050" b="1" dirty="0" smtClean="0">
                <a:solidFill>
                  <a:schemeClr val="tx1"/>
                </a:solidFill>
              </a:rPr>
              <a:t>ирение</a:t>
            </a:r>
          </a:p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торговли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111" name="Овал 110"/>
          <p:cNvSpPr/>
          <p:nvPr/>
        </p:nvSpPr>
        <p:spPr>
          <a:xfrm rot="21410540">
            <a:off x="1091957" y="5186136"/>
            <a:ext cx="1569248" cy="784625"/>
          </a:xfrm>
          <a:prstGeom prst="ellipse">
            <a:avLst/>
          </a:prstGeom>
          <a:solidFill>
            <a:srgbClr val="C6BEFE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Завоевание турок –османов пути в Азию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12" name="Овал 111"/>
          <p:cNvSpPr/>
          <p:nvPr/>
        </p:nvSpPr>
        <p:spPr>
          <a:xfrm rot="9813373" flipV="1">
            <a:off x="2007691" y="4164784"/>
            <a:ext cx="1303751" cy="745827"/>
          </a:xfrm>
          <a:prstGeom prst="ellipse">
            <a:avLst/>
          </a:prstGeom>
          <a:solidFill>
            <a:srgbClr val="C6BEFE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Чеканят больше  монет</a:t>
            </a:r>
            <a:endParaRPr lang="ru-RU" sz="1000" b="1" dirty="0">
              <a:solidFill>
                <a:schemeClr val="tx1"/>
              </a:solidFill>
            </a:endParaRPr>
          </a:p>
        </p:txBody>
      </p:sp>
      <p:cxnSp>
        <p:nvCxnSpPr>
          <p:cNvPr id="114" name="Прямая со стрелкой 113"/>
          <p:cNvCxnSpPr>
            <a:stCxn id="62" idx="4"/>
            <a:endCxn id="105" idx="0"/>
          </p:cNvCxnSpPr>
          <p:nvPr/>
        </p:nvCxnSpPr>
        <p:spPr>
          <a:xfrm rot="16200000" flipH="1">
            <a:off x="535389" y="3698990"/>
            <a:ext cx="941101" cy="229275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 стрелкой 116"/>
          <p:cNvCxnSpPr>
            <a:stCxn id="20" idx="4"/>
          </p:cNvCxnSpPr>
          <p:nvPr/>
        </p:nvCxnSpPr>
        <p:spPr>
          <a:xfrm rot="5400000">
            <a:off x="2430913" y="3735942"/>
            <a:ext cx="762579" cy="52298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Овал 125"/>
          <p:cNvSpPr/>
          <p:nvPr/>
        </p:nvSpPr>
        <p:spPr>
          <a:xfrm rot="918293">
            <a:off x="5570264" y="4189300"/>
            <a:ext cx="1528941" cy="732570"/>
          </a:xfrm>
          <a:prstGeom prst="ellipse">
            <a:avLst/>
          </a:prstGeom>
          <a:solidFill>
            <a:srgbClr val="9CECB5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Начал складывается мировой рынок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27" name="Овал 126"/>
          <p:cNvSpPr/>
          <p:nvPr/>
        </p:nvSpPr>
        <p:spPr>
          <a:xfrm rot="20603417">
            <a:off x="7492840" y="4780240"/>
            <a:ext cx="1571636" cy="785818"/>
          </a:xfrm>
          <a:prstGeom prst="ellipse">
            <a:avLst/>
          </a:prstGeom>
          <a:solidFill>
            <a:srgbClr val="9CECB5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Новые порты: Лиссабон, Лондон, Антверпен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28" name="Овал 127"/>
          <p:cNvSpPr/>
          <p:nvPr/>
        </p:nvSpPr>
        <p:spPr>
          <a:xfrm rot="1290382">
            <a:off x="6067124" y="5171402"/>
            <a:ext cx="1620049" cy="778314"/>
          </a:xfrm>
          <a:prstGeom prst="ellipse">
            <a:avLst/>
          </a:prstGeom>
          <a:solidFill>
            <a:srgbClr val="9CECB5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Захват колоний в Африке,  Азии, Америке</a:t>
            </a:r>
            <a:endParaRPr lang="ru-RU" sz="1000" b="1" dirty="0">
              <a:solidFill>
                <a:schemeClr val="tx1"/>
              </a:solidFill>
            </a:endParaRPr>
          </a:p>
        </p:txBody>
      </p:sp>
      <p:cxnSp>
        <p:nvCxnSpPr>
          <p:cNvPr id="52" name="Прямая со стрелкой 51"/>
          <p:cNvCxnSpPr>
            <a:stCxn id="23" idx="4"/>
            <a:endCxn id="126" idx="0"/>
          </p:cNvCxnSpPr>
          <p:nvPr/>
        </p:nvCxnSpPr>
        <p:spPr>
          <a:xfrm rot="5400000">
            <a:off x="6320346" y="3856759"/>
            <a:ext cx="456603" cy="234458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 стрелкой 139"/>
          <p:cNvCxnSpPr>
            <a:stCxn id="35" idx="4"/>
          </p:cNvCxnSpPr>
          <p:nvPr/>
        </p:nvCxnSpPr>
        <p:spPr>
          <a:xfrm rot="5400000">
            <a:off x="6809616" y="4621988"/>
            <a:ext cx="837643" cy="455090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>
            <a:endCxn id="127" idx="0"/>
          </p:cNvCxnSpPr>
          <p:nvPr/>
        </p:nvCxnSpPr>
        <p:spPr>
          <a:xfrm rot="5400000">
            <a:off x="7662566" y="4147094"/>
            <a:ext cx="1153320" cy="145761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Овал 61"/>
          <p:cNvSpPr/>
          <p:nvPr/>
        </p:nvSpPr>
        <p:spPr>
          <a:xfrm rot="1129014">
            <a:off x="232109" y="2638634"/>
            <a:ext cx="1551840" cy="723786"/>
          </a:xfrm>
          <a:prstGeom prst="ellipse">
            <a:avLst/>
          </a:prstGeom>
          <a:solidFill>
            <a:srgbClr val="3399FF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Рост производства товаров</a:t>
            </a:r>
            <a:endParaRPr lang="ru-RU" sz="1000" b="1" dirty="0">
              <a:solidFill>
                <a:schemeClr val="tx1"/>
              </a:solidFill>
            </a:endParaRPr>
          </a:p>
        </p:txBody>
      </p:sp>
      <p:cxnSp>
        <p:nvCxnSpPr>
          <p:cNvPr id="75" name="Прямая со стрелкой 74"/>
          <p:cNvCxnSpPr>
            <a:stCxn id="53" idx="4"/>
          </p:cNvCxnSpPr>
          <p:nvPr/>
        </p:nvCxnSpPr>
        <p:spPr>
          <a:xfrm rot="16200000" flipH="1">
            <a:off x="1353598" y="4678725"/>
            <a:ext cx="1078953" cy="879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Рисунок 46" descr="http://www.e-reading.club/illustrations/1036/1036048-pic_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290"/>
            <a:ext cx="1428760" cy="1143008"/>
          </a:xfrm>
          <a:prstGeom prst="rect">
            <a:avLst/>
          </a:prstGeom>
          <a:noFill/>
          <a:ln w="19050">
            <a:solidFill>
              <a:srgbClr val="8E0000"/>
            </a:solidFill>
            <a:miter lim="800000"/>
            <a:headEnd/>
            <a:tailEnd/>
          </a:ln>
        </p:spPr>
      </p:pic>
      <p:sp>
        <p:nvSpPr>
          <p:cNvPr id="64" name="Прямоугольник 63"/>
          <p:cNvSpPr/>
          <p:nvPr/>
        </p:nvSpPr>
        <p:spPr>
          <a:xfrm>
            <a:off x="1785918" y="1357298"/>
            <a:ext cx="5429288" cy="400110"/>
          </a:xfrm>
          <a:prstGeom prst="rect">
            <a:avLst/>
          </a:prstGeom>
          <a:solidFill>
            <a:srgbClr val="FBC5D2"/>
          </a:solidFill>
          <a:ln w="19050">
            <a:solidFill>
              <a:srgbClr val="8E0000"/>
            </a:solidFill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Великие географические открытия</a:t>
            </a:r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95" name="Прямая со стрелкой 94"/>
          <p:cNvCxnSpPr>
            <a:stCxn id="64" idx="2"/>
            <a:endCxn id="4" idx="0"/>
          </p:cNvCxnSpPr>
          <p:nvPr/>
        </p:nvCxnSpPr>
        <p:spPr>
          <a:xfrm rot="5400000">
            <a:off x="3133307" y="614053"/>
            <a:ext cx="223900" cy="2510611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>
            <a:stCxn id="64" idx="2"/>
            <a:endCxn id="5" idx="0"/>
          </p:cNvCxnSpPr>
          <p:nvPr/>
        </p:nvCxnSpPr>
        <p:spPr>
          <a:xfrm rot="5400000">
            <a:off x="4343427" y="1914543"/>
            <a:ext cx="314270" cy="1588"/>
          </a:xfrm>
          <a:prstGeom prst="straightConnector1">
            <a:avLst/>
          </a:prstGeom>
          <a:ln w="19050">
            <a:solidFill>
              <a:srgbClr val="8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615262" cy="83820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 </a:t>
            </a:r>
            <a:r>
              <a:rPr lang="ru-RU" sz="3200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Приём «</a:t>
            </a:r>
            <a:r>
              <a:rPr lang="ru-RU" sz="3200" b="1" cap="none" dirty="0" err="1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Фишбоун</a:t>
            </a:r>
            <a:r>
              <a:rPr lang="ru-RU" sz="3200" b="1" cap="none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» (рыбный скелет)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4794265"/>
          </a:xfrm>
          <a:noFill/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rgbClr val="8E0000"/>
                </a:solidFill>
              </a:rPr>
              <a:t>Цель: </a:t>
            </a:r>
            <a:r>
              <a:rPr lang="ru-RU" sz="1600" b="1" dirty="0" smtClean="0">
                <a:solidFill>
                  <a:srgbClr val="002060"/>
                </a:solidFill>
              </a:rPr>
              <a:t>актуализация имеющихся у учащихся знаний по изучаемой теме, развитие у школьников критического подхода к получаемой информации.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8E0000"/>
                </a:solidFill>
              </a:rPr>
              <a:t>Время выполнения: </a:t>
            </a:r>
            <a:r>
              <a:rPr lang="ru-RU" sz="1600" b="1" dirty="0" smtClean="0">
                <a:solidFill>
                  <a:srgbClr val="002060"/>
                </a:solidFill>
              </a:rPr>
              <a:t>15-20 минут.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Графическое изображение. </a:t>
            </a:r>
          </a:p>
          <a:p>
            <a:endParaRPr lang="ru-RU" sz="1800" dirty="0" smtClean="0"/>
          </a:p>
        </p:txBody>
      </p:sp>
      <p:sp>
        <p:nvSpPr>
          <p:cNvPr id="7" name="Трапеция 6"/>
          <p:cNvSpPr/>
          <p:nvPr/>
        </p:nvSpPr>
        <p:spPr>
          <a:xfrm rot="16200000">
            <a:off x="678629" y="3464719"/>
            <a:ext cx="1143008" cy="785818"/>
          </a:xfrm>
          <a:prstGeom prst="trapezoid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 стрелкой 8"/>
          <p:cNvCxnSpPr>
            <a:endCxn id="47" idx="2"/>
          </p:cNvCxnSpPr>
          <p:nvPr/>
        </p:nvCxnSpPr>
        <p:spPr>
          <a:xfrm>
            <a:off x="1643042" y="3857628"/>
            <a:ext cx="5082594" cy="51993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7" idx="2"/>
          </p:cNvCxnSpPr>
          <p:nvPr/>
        </p:nvCxnSpPr>
        <p:spPr>
          <a:xfrm flipV="1">
            <a:off x="1643042" y="3143248"/>
            <a:ext cx="1071570" cy="71438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2357422" y="3286124"/>
            <a:ext cx="1000132" cy="571504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3143240" y="3429000"/>
            <a:ext cx="714380" cy="428628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3857620" y="3500438"/>
            <a:ext cx="642942" cy="35719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4714876" y="3571876"/>
            <a:ext cx="428628" cy="285752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7" idx="2"/>
          </p:cNvCxnSpPr>
          <p:nvPr/>
        </p:nvCxnSpPr>
        <p:spPr>
          <a:xfrm>
            <a:off x="1643042" y="3857628"/>
            <a:ext cx="857256" cy="71438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6200000" flipH="1">
            <a:off x="3143240" y="3857628"/>
            <a:ext cx="571504" cy="571504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6200000" flipH="1">
            <a:off x="3857620" y="3857628"/>
            <a:ext cx="500066" cy="500066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714876" y="3857628"/>
            <a:ext cx="428628" cy="285752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Хорда 46"/>
          <p:cNvSpPr/>
          <p:nvPr/>
        </p:nvSpPr>
        <p:spPr>
          <a:xfrm rot="11966070">
            <a:off x="6300726" y="3327956"/>
            <a:ext cx="1310384" cy="1168643"/>
          </a:xfrm>
          <a:prstGeom prst="chord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888566" y="3683410"/>
            <a:ext cx="928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8E0000"/>
                </a:solidFill>
              </a:rPr>
              <a:t>проблема</a:t>
            </a:r>
            <a:endParaRPr lang="ru-RU" sz="1200" b="1" dirty="0">
              <a:solidFill>
                <a:srgbClr val="8E0000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 rot="19605827">
            <a:off x="1944153" y="3326082"/>
            <a:ext cx="822219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п</a:t>
            </a:r>
            <a:r>
              <a:rPr lang="ru-RU" sz="1200" b="1" i="1" dirty="0" smtClean="0">
                <a:solidFill>
                  <a:srgbClr val="002060"/>
                </a:solidFill>
              </a:rPr>
              <a:t>ричина</a:t>
            </a:r>
          </a:p>
        </p:txBody>
      </p:sp>
      <p:sp>
        <p:nvSpPr>
          <p:cNvPr id="70" name="TextBox 69"/>
          <p:cNvSpPr txBox="1"/>
          <p:nvPr/>
        </p:nvSpPr>
        <p:spPr>
          <a:xfrm rot="19519554">
            <a:off x="3564116" y="3324447"/>
            <a:ext cx="974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rgbClr val="002060"/>
                </a:solidFill>
              </a:rPr>
              <a:t>причина</a:t>
            </a:r>
            <a:endParaRPr lang="ru-RU" sz="1200" b="1" i="1" dirty="0">
              <a:solidFill>
                <a:srgbClr val="00206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 rot="16005286">
            <a:off x="6495349" y="3752891"/>
            <a:ext cx="910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8E0000"/>
                </a:solidFill>
              </a:rPr>
              <a:t>выводы</a:t>
            </a:r>
            <a:endParaRPr lang="ru-RU" sz="1200" b="1" dirty="0">
              <a:solidFill>
                <a:srgbClr val="8E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 rot="13382504">
            <a:off x="3487812" y="4020636"/>
            <a:ext cx="79622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rgbClr val="002060"/>
                </a:solidFill>
              </a:rPr>
              <a:t>факты</a:t>
            </a:r>
            <a:endParaRPr lang="ru-RU" sz="1200" b="1" i="1" dirty="0">
              <a:solidFill>
                <a:srgbClr val="002060"/>
              </a:solidFill>
            </a:endParaRPr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>
            <a:off x="2357422" y="3857628"/>
            <a:ext cx="714380" cy="571504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571472" y="4929198"/>
            <a:ext cx="8001056" cy="1357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err="1" smtClean="0">
                <a:solidFill>
                  <a:srgbClr val="8E0000"/>
                </a:solidFill>
              </a:rPr>
              <a:t>Фишбоун</a:t>
            </a:r>
            <a:r>
              <a:rPr lang="ru-RU" sz="1600" b="1" dirty="0" smtClean="0">
                <a:solidFill>
                  <a:srgbClr val="8E0000"/>
                </a:solidFill>
              </a:rPr>
              <a:t> (рыбный скелет): </a:t>
            </a:r>
            <a:r>
              <a:rPr lang="ru-RU" sz="1400" b="1" dirty="0" smtClean="0">
                <a:solidFill>
                  <a:srgbClr val="002060"/>
                </a:solidFill>
              </a:rPr>
              <a:t>голова – вопрос темы, верхние косточки -  основные понятия темы, нижние косточки – суть понятий, хвост – ответ на вопрос. </a:t>
            </a:r>
          </a:p>
          <a:p>
            <a:pPr algn="ctr"/>
            <a:endParaRPr lang="ru-RU" sz="16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Записи должны быть краткими, представлять собой ключевые слова или фразы, отражающие суть.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3244585">
            <a:off x="1849754" y="4016523"/>
            <a:ext cx="80867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rgbClr val="002060"/>
                </a:solidFill>
              </a:rPr>
              <a:t>факты</a:t>
            </a:r>
            <a:endParaRPr lang="ru-RU" sz="1200" b="1" i="1" dirty="0">
              <a:solidFill>
                <a:srgbClr val="002060"/>
              </a:solidFill>
            </a:endParaRPr>
          </a:p>
        </p:txBody>
      </p:sp>
      <p:pic>
        <p:nvPicPr>
          <p:cNvPr id="36" name="Рисунок 35" descr="http://images.vector-images.com/clipart/xl/176/fish_shlp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1357322" cy="1000132"/>
          </a:xfrm>
          <a:prstGeom prst="rect">
            <a:avLst/>
          </a:prstGeom>
          <a:noFill/>
          <a:ln w="19050">
            <a:solidFill>
              <a:srgbClr val="8E0000"/>
            </a:solidFill>
            <a:miter lim="800000"/>
            <a:headEnd/>
            <a:tailEnd/>
          </a:ln>
        </p:spPr>
      </p:pic>
      <p:cxnSp>
        <p:nvCxnSpPr>
          <p:cNvPr id="49" name="Прямая соединительная линия 48"/>
          <p:cNvCxnSpPr/>
          <p:nvPr/>
        </p:nvCxnSpPr>
        <p:spPr>
          <a:xfrm flipV="1">
            <a:off x="5643570" y="3714752"/>
            <a:ext cx="214314" cy="142876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16200000" flipH="1">
            <a:off x="5572132" y="3857628"/>
            <a:ext cx="214314" cy="214314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 rot="20275701">
            <a:off x="5016958" y="3459089"/>
            <a:ext cx="974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rgbClr val="002060"/>
                </a:solidFill>
              </a:rPr>
              <a:t>прич</a:t>
            </a:r>
            <a:r>
              <a:rPr lang="ru-RU" sz="1200" i="1" dirty="0" smtClean="0">
                <a:solidFill>
                  <a:srgbClr val="002060"/>
                </a:solidFill>
              </a:rPr>
              <a:t>и</a:t>
            </a:r>
            <a:r>
              <a:rPr lang="ru-RU" sz="1200" b="1" i="1" dirty="0" smtClean="0">
                <a:solidFill>
                  <a:srgbClr val="002060"/>
                </a:solidFill>
              </a:rPr>
              <a:t>на</a:t>
            </a:r>
            <a:endParaRPr lang="ru-RU" sz="1200" b="1" i="1" dirty="0">
              <a:solidFill>
                <a:srgbClr val="00206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 rot="12325917">
            <a:off x="5021527" y="3943732"/>
            <a:ext cx="79622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rgbClr val="002060"/>
                </a:solidFill>
              </a:rPr>
              <a:t>факты</a:t>
            </a:r>
            <a:endParaRPr lang="ru-RU" sz="1200" b="1" i="1" dirty="0">
              <a:solidFill>
                <a:srgbClr val="002060"/>
              </a:solidFill>
            </a:endParaRPr>
          </a:p>
        </p:txBody>
      </p:sp>
      <p:sp>
        <p:nvSpPr>
          <p:cNvPr id="62" name="Текст 6"/>
          <p:cNvSpPr txBox="1">
            <a:spLocks/>
          </p:cNvSpPr>
          <p:nvPr/>
        </p:nvSpPr>
        <p:spPr>
          <a:xfrm>
            <a:off x="1714480" y="2571744"/>
            <a:ext cx="5572164" cy="357190"/>
          </a:xfrm>
          <a:prstGeom prst="rect">
            <a:avLst/>
          </a:prstGeom>
          <a:solidFill>
            <a:srgbClr val="FEAAA8"/>
          </a:solidFill>
          <a:ln w="19050">
            <a:solidFill>
              <a:srgbClr val="8E0000"/>
            </a:solidFill>
          </a:ln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Графический пример </a:t>
            </a:r>
            <a:r>
              <a:rPr lang="ru-RU" sz="1600" b="1" dirty="0" smtClean="0">
                <a:solidFill>
                  <a:srgbClr val="002060"/>
                </a:solidFill>
              </a:rPr>
              <a:t>метода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6504</TotalTime>
  <Words>1659</Words>
  <Application>Microsoft Office PowerPoint</Application>
  <PresentationFormat>Экран (4:3)</PresentationFormat>
  <Paragraphs>314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Трек</vt:lpstr>
      <vt:lpstr>Муниципальное бюджетное общеобразовательное учреждение города Ульяновска «Средняя школа № 31 имени Героев Свири»</vt:lpstr>
      <vt:lpstr>Требования к современному уроку в условиях введения ФГОС нового поколения</vt:lpstr>
      <vt:lpstr>Понятие критического мышления</vt:lpstr>
      <vt:lpstr>Понятие критического мышления</vt:lpstr>
      <vt:lpstr>Основные характеристики критического мышления</vt:lpstr>
      <vt:lpstr>Приёмы формирования и развития критического мышления на уроках истории</vt:lpstr>
      <vt:lpstr>Приёмы формирования и развития критического мышления на уроках истории</vt:lpstr>
      <vt:lpstr>Пример составления кластера на уроке «Великие географические открытия»</vt:lpstr>
      <vt:lpstr> Приём «Фишбоун» (рыбный скелет)</vt:lpstr>
      <vt:lpstr> Приём «Фишбоун» (рыбный скелет)</vt:lpstr>
      <vt:lpstr>Приём «Кольца Веннона»</vt:lpstr>
      <vt:lpstr>Приём «Заверши схему»</vt:lpstr>
      <vt:lpstr>Приём «Заверши схему»</vt:lpstr>
      <vt:lpstr>Приём «Заверши схему»</vt:lpstr>
      <vt:lpstr>  Приём «Ромашка вопросов» или «Ромашка Блума»  </vt:lpstr>
      <vt:lpstr>Таксономия Блума. Оценка уровня достижений</vt:lpstr>
      <vt:lpstr>Пример использования метода «Ромашки» на уроке «Рыцарь – символ средних веков» </vt:lpstr>
      <vt:lpstr>Приём «Шляпы мышления»</vt:lpstr>
      <vt:lpstr> Использование метода «Шести шляп» для формирования группового мышления. </vt:lpstr>
      <vt:lpstr>Значение развития критического мышления</vt:lpstr>
      <vt:lpstr>Технология критического мышления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современному уроку в условиях введения ФГОС нового поколения.</dc:title>
  <dc:creator>Пользователь</dc:creator>
  <cp:lastModifiedBy>Пользователь</cp:lastModifiedBy>
  <cp:revision>698</cp:revision>
  <dcterms:created xsi:type="dcterms:W3CDTF">2016-06-27T06:33:49Z</dcterms:created>
  <dcterms:modified xsi:type="dcterms:W3CDTF">2019-12-07T13:22:40Z</dcterms:modified>
</cp:coreProperties>
</file>