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74" r:id="rId4"/>
    <p:sldId id="275" r:id="rId5"/>
    <p:sldId id="276" r:id="rId6"/>
    <p:sldId id="263" r:id="rId7"/>
    <p:sldId id="273" r:id="rId8"/>
    <p:sldId id="267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2F9D87-4D8E-42C4-B776-9C75586535A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23D8340-DA06-47F4-B301-090C24320B6A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Спасибо за внимание</a:t>
          </a:r>
          <a:endParaRPr lang="ru-RU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5DAB42-8F74-4C4E-B629-3F7675826106}" type="parTrans" cxnId="{D86224B1-4977-4F8B-BB63-91A0E16947FB}">
      <dgm:prSet/>
      <dgm:spPr/>
      <dgm:t>
        <a:bodyPr/>
        <a:lstStyle/>
        <a:p>
          <a:endParaRPr lang="ru-RU"/>
        </a:p>
      </dgm:t>
    </dgm:pt>
    <dgm:pt modelId="{4A9078B1-C193-4922-90B0-07F89EE6C601}" type="sibTrans" cxnId="{D86224B1-4977-4F8B-BB63-91A0E16947FB}">
      <dgm:prSet/>
      <dgm:spPr/>
      <dgm:t>
        <a:bodyPr/>
        <a:lstStyle/>
        <a:p>
          <a:endParaRPr lang="ru-RU"/>
        </a:p>
      </dgm:t>
    </dgm:pt>
    <dgm:pt modelId="{3F7A919A-06E5-409F-B8FF-7B4F0EF6331C}" type="pres">
      <dgm:prSet presAssocID="{B82F9D87-4D8E-42C4-B776-9C75586535A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0E2B82-0B1A-403A-992F-0956517E3B65}" type="pres">
      <dgm:prSet presAssocID="{823D8340-DA06-47F4-B301-090C24320B6A}" presName="circle1" presStyleLbl="node1" presStyleIdx="0" presStyleCnt="1"/>
      <dgm:spPr/>
    </dgm:pt>
    <dgm:pt modelId="{03006B65-769C-41D3-8230-1ED92815DE00}" type="pres">
      <dgm:prSet presAssocID="{823D8340-DA06-47F4-B301-090C24320B6A}" presName="space" presStyleCnt="0"/>
      <dgm:spPr/>
    </dgm:pt>
    <dgm:pt modelId="{8FE3D633-0359-4F05-9F8F-67D82F73A761}" type="pres">
      <dgm:prSet presAssocID="{823D8340-DA06-47F4-B301-090C24320B6A}" presName="rect1" presStyleLbl="alignAcc1" presStyleIdx="0" presStyleCnt="1"/>
      <dgm:spPr/>
      <dgm:t>
        <a:bodyPr/>
        <a:lstStyle/>
        <a:p>
          <a:endParaRPr lang="ru-RU"/>
        </a:p>
      </dgm:t>
    </dgm:pt>
    <dgm:pt modelId="{6CDBAE59-0625-4CB0-BDAC-B3370BDE4DB1}" type="pres">
      <dgm:prSet presAssocID="{823D8340-DA06-47F4-B301-090C24320B6A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1B270F-8F58-461C-BF14-E65E9BADE9FA}" type="presOf" srcId="{823D8340-DA06-47F4-B301-090C24320B6A}" destId="{6CDBAE59-0625-4CB0-BDAC-B3370BDE4DB1}" srcOrd="1" destOrd="0" presId="urn:microsoft.com/office/officeart/2005/8/layout/target3"/>
    <dgm:cxn modelId="{DFA58793-B360-4802-8906-5E376EDAB531}" type="presOf" srcId="{823D8340-DA06-47F4-B301-090C24320B6A}" destId="{8FE3D633-0359-4F05-9F8F-67D82F73A761}" srcOrd="0" destOrd="0" presId="urn:microsoft.com/office/officeart/2005/8/layout/target3"/>
    <dgm:cxn modelId="{D86224B1-4977-4F8B-BB63-91A0E16947FB}" srcId="{B82F9D87-4D8E-42C4-B776-9C75586535AA}" destId="{823D8340-DA06-47F4-B301-090C24320B6A}" srcOrd="0" destOrd="0" parTransId="{F35DAB42-8F74-4C4E-B629-3F7675826106}" sibTransId="{4A9078B1-C193-4922-90B0-07F89EE6C601}"/>
    <dgm:cxn modelId="{9C0C5DA1-6CF2-4E5D-8ACB-9542E976A339}" type="presOf" srcId="{B82F9D87-4D8E-42C4-B776-9C75586535AA}" destId="{3F7A919A-06E5-409F-B8FF-7B4F0EF6331C}" srcOrd="0" destOrd="0" presId="urn:microsoft.com/office/officeart/2005/8/layout/target3"/>
    <dgm:cxn modelId="{7811C4E5-F9F4-4468-A6E3-F5FB5D2CB33A}" type="presParOf" srcId="{3F7A919A-06E5-409F-B8FF-7B4F0EF6331C}" destId="{380E2B82-0B1A-403A-992F-0956517E3B65}" srcOrd="0" destOrd="0" presId="urn:microsoft.com/office/officeart/2005/8/layout/target3"/>
    <dgm:cxn modelId="{CA0D8E1E-CA32-403F-996A-D7781BBA7FD1}" type="presParOf" srcId="{3F7A919A-06E5-409F-B8FF-7B4F0EF6331C}" destId="{03006B65-769C-41D3-8230-1ED92815DE00}" srcOrd="1" destOrd="0" presId="urn:microsoft.com/office/officeart/2005/8/layout/target3"/>
    <dgm:cxn modelId="{0719ECCD-2D20-4B51-96F3-7D1F765FAF77}" type="presParOf" srcId="{3F7A919A-06E5-409F-B8FF-7B4F0EF6331C}" destId="{8FE3D633-0359-4F05-9F8F-67D82F73A761}" srcOrd="2" destOrd="0" presId="urn:microsoft.com/office/officeart/2005/8/layout/target3"/>
    <dgm:cxn modelId="{43535682-9F63-4D6C-BD77-EBD0BF76C285}" type="presParOf" srcId="{3F7A919A-06E5-409F-B8FF-7B4F0EF6331C}" destId="{6CDBAE59-0625-4CB0-BDAC-B3370BDE4DB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E2B82-0B1A-403A-992F-0956517E3B65}">
      <dsp:nvSpPr>
        <dsp:cNvPr id="0" name=""/>
        <dsp:cNvSpPr/>
      </dsp:nvSpPr>
      <dsp:spPr>
        <a:xfrm>
          <a:off x="0" y="0"/>
          <a:ext cx="2232028" cy="22320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3D633-0359-4F05-9F8F-67D82F73A761}">
      <dsp:nvSpPr>
        <dsp:cNvPr id="0" name=""/>
        <dsp:cNvSpPr/>
      </dsp:nvSpPr>
      <dsp:spPr>
        <a:xfrm>
          <a:off x="1116014" y="0"/>
          <a:ext cx="7570786" cy="22320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Спасибо за внимание</a:t>
          </a:r>
          <a:endParaRPr lang="ru-RU" sz="65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16014" y="0"/>
        <a:ext cx="7570786" cy="2232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44544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25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4420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8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0495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73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3972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26867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1588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5900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129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4408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87257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04480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67222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5523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9661-E6ED-43EC-A291-2EFEF77FFF4B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3D7DBA-BF56-4B38-87A3-3218634766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8458200" cy="32182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Использование ИКТ  в условиях </a:t>
            </a:r>
            <a:r>
              <a:rPr lang="ru-RU" b="1" dirty="0" smtClean="0">
                <a:solidFill>
                  <a:srgbClr val="002060"/>
                </a:solidFill>
              </a:rPr>
              <a:t>реализации ФГОС ДО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«</a:t>
            </a:r>
            <a:r>
              <a:rPr lang="ru-RU" b="1" dirty="0" smtClean="0">
                <a:solidFill>
                  <a:srgbClr val="C00000"/>
                </a:solidFill>
              </a:rPr>
              <a:t>ПОМНИ!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i="1" dirty="0" smtClean="0"/>
              <a:t>Применяя ИКТ в образовательном процессе нельзя также забывать о том, что мы общаемся с детьми, и для них нужно ЖИВОЕ общение! ВАЖНО не подменить его общением с компьютером и не превратить его в технический практикум.</a:t>
            </a:r>
            <a:endParaRPr lang="ru-RU" sz="36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ДЛЯ ЧЕГО?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2160590"/>
            <a:ext cx="7346777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ИКТ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процесс обучения и развития ребёнка достаточно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эффективным, интересным.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возможности образования не только для самого ребёнка,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родителей, но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для педагога.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14884"/>
            <a:ext cx="8686800" cy="78581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2232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134478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 образовательные технологии </a:t>
            </a:r>
            <a:r>
              <a:rPr lang="ru-RU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Информационная технология </a:t>
            </a:r>
            <a:r>
              <a:rPr lang="ru-RU" dirty="0" smtClean="0"/>
              <a:t>– комплекс методов, способов и средств, обеспечивающих хранение, обработку, передачу и отображение информации и  ориентированных на повышение эффективности и производительности труда.</a:t>
            </a:r>
          </a:p>
          <a:p>
            <a:r>
              <a:rPr lang="ru-RU" dirty="0" smtClean="0"/>
              <a:t>  </a:t>
            </a:r>
            <a:r>
              <a:rPr lang="ru-RU" b="1" dirty="0" smtClean="0">
                <a:solidFill>
                  <a:srgbClr val="C00000"/>
                </a:solidFill>
              </a:rPr>
              <a:t>Коммуникационные технологии </a:t>
            </a:r>
            <a:r>
              <a:rPr lang="ru-RU" dirty="0" smtClean="0"/>
              <a:t>- определяют методы, способы и средства взаимодействия человека с внешней средой (обратный процесс также важен).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89c/00173a1b-e4ce883c/640/img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32" y="404664"/>
            <a:ext cx="8233592" cy="617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601694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900igr.net/up/datas/71440/0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7967935" cy="597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440073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s03.infourok.ru/uploads/ex/0ab0/0005c387-e945d5d5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895927" cy="592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45254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ИКТ </a:t>
            </a:r>
            <a:r>
              <a:rPr lang="ru-RU" sz="4000" b="1" dirty="0" smtClean="0">
                <a:solidFill>
                  <a:srgbClr val="C00000"/>
                </a:solidFill>
              </a:rPr>
              <a:t>в педагогической деятельности</a:t>
            </a:r>
            <a:r>
              <a:rPr lang="ru-RU" sz="4000" b="1" dirty="0" smtClean="0">
                <a:solidFill>
                  <a:srgbClr val="C00000"/>
                </a:solidFill>
              </a:rPr>
              <a:t>: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2160590"/>
            <a:ext cx="7778826" cy="4364754"/>
          </a:xfrm>
        </p:spPr>
        <p:txBody>
          <a:bodyPr>
            <a:normAutofit fontScale="92500" lnSpcReduction="20000"/>
          </a:bodyPr>
          <a:lstStyle/>
          <a:p>
            <a:r>
              <a:rPr lang="ru-RU" sz="4000" dirty="0" smtClean="0"/>
              <a:t>с детьми</a:t>
            </a:r>
          </a:p>
          <a:p>
            <a:pPr lvl="0"/>
            <a:r>
              <a:rPr lang="ru-RU" sz="4000" dirty="0" smtClean="0"/>
              <a:t>с родителями</a:t>
            </a:r>
          </a:p>
          <a:p>
            <a:pPr lvl="0"/>
            <a:r>
              <a:rPr lang="ru-RU" sz="4000" dirty="0" smtClean="0"/>
              <a:t>с коллегами</a:t>
            </a:r>
          </a:p>
          <a:p>
            <a:pPr lvl="0"/>
            <a:r>
              <a:rPr lang="ru-RU" sz="4000" dirty="0" smtClean="0"/>
              <a:t>методической, экспериментальной, инновационной </a:t>
            </a:r>
            <a:r>
              <a:rPr lang="ru-RU" sz="4000" dirty="0" smtClean="0"/>
              <a:t>деятельности</a:t>
            </a:r>
          </a:p>
          <a:p>
            <a:r>
              <a:rPr lang="ru-RU" sz="4000" dirty="0"/>
              <a:t>Использование компьютера для ведения документации</a:t>
            </a:r>
          </a:p>
          <a:p>
            <a:pPr lvl="0"/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48680"/>
            <a:ext cx="77048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Возможности, предоставляемые сетевыми электронными ресурсами, позволяют решить ряд задач, актуальных для специалистов, работающих в системе дошкольного образования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marL="342900" indent="-342900" algn="just">
              <a:buAutoNum type="arabicParenR"/>
            </a:pPr>
            <a:r>
              <a:rPr lang="ru-RU" sz="2000" b="1" dirty="0" smtClean="0"/>
              <a:t>Это дополнительная информация, которой по каким-либо причинам нет в печатном издании.</a:t>
            </a:r>
          </a:p>
          <a:p>
            <a:pPr marL="342900" indent="-342900" algn="just">
              <a:buAutoNum type="arabicParenR"/>
            </a:pPr>
            <a:r>
              <a:rPr lang="ru-RU" sz="2000" b="1" dirty="0" smtClean="0"/>
              <a:t>Это разнообразный иллюстративный материал, как статический, так и динамический (анимации, видеоматериалы)</a:t>
            </a:r>
          </a:p>
          <a:p>
            <a:pPr marL="342900" indent="-342900" algn="just">
              <a:buAutoNum type="arabicParenR"/>
            </a:pPr>
            <a:r>
              <a:rPr lang="ru-RU" sz="2000" b="1" dirty="0" smtClean="0"/>
              <a:t>В информационном обществе сетевые электронный ресурсы-это наиболее демократичный способ распространения новых методических идей и дидактических пособий, доступный методистам и педагогам независимо от места их проживания и уровня дохода.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84698215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800" b="1" dirty="0" smtClean="0"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реимущества</a:t>
            </a:r>
            <a:endParaRPr lang="ru-RU" sz="4800" b="1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1628800"/>
            <a:ext cx="8138865" cy="4412563"/>
          </a:xfrm>
        </p:spPr>
        <p:txBody>
          <a:bodyPr>
            <a:normAutofit fontScale="62500" lnSpcReduction="20000"/>
          </a:bodyPr>
          <a:lstStyle/>
          <a:p>
            <a:r>
              <a:rPr lang="ru-RU" sz="2800" dirty="0" smtClean="0"/>
              <a:t>- ИКТ даёт возможность расширения использования электронных средств обучения</a:t>
            </a:r>
          </a:p>
          <a:p>
            <a:pPr lvl="0"/>
            <a:r>
              <a:rPr lang="ru-RU" sz="2800" dirty="0" smtClean="0"/>
              <a:t>движения, звук, мультипликация надолго привлекает внимание детей и способствует повышению у них интереса к изучаемому материалу. </a:t>
            </a:r>
          </a:p>
          <a:p>
            <a:pPr lvl="0"/>
            <a:r>
              <a:rPr lang="ru-RU" sz="2800" dirty="0" smtClean="0"/>
              <a:t>обеспечивает наглядность</a:t>
            </a:r>
          </a:p>
          <a:p>
            <a:pPr lvl="0"/>
            <a:r>
              <a:rPr lang="ru-RU" sz="2800" dirty="0" smtClean="0"/>
              <a:t>слайд-шоу и видеофрагменты позволяют показать те моменты из окружающего мира, наблюдение которых вызывает затруднения: например, рост цветка, вращение планет вокруг Солнца, движение волн;</a:t>
            </a:r>
          </a:p>
          <a:p>
            <a:pPr lvl="0"/>
            <a:r>
              <a:rPr lang="ru-RU" sz="2800" dirty="0" smtClean="0"/>
              <a:t>также можно смоделировать такие жизненные ситуации, которые нельзя или сложно показать и увидеть в повсе­дневной жизни (например, воспроизведение звуков природы; работу транспорта и т.д.);</a:t>
            </a:r>
          </a:p>
          <a:p>
            <a:pPr lvl="0"/>
            <a:r>
              <a:rPr lang="ru-RU" sz="2800" dirty="0" smtClean="0"/>
              <a:t>побуждает детей к поисковой исследовательской деятельности, включая и поиск в сети Интернет самостоятельно или вместе с родителями.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7922841" cy="1597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Использование </a:t>
            </a:r>
            <a:r>
              <a:rPr lang="ru-RU" b="1" dirty="0" smtClean="0">
                <a:solidFill>
                  <a:srgbClr val="C00000"/>
                </a:solidFill>
              </a:rPr>
              <a:t>ИКТ во взаимодействии с родителями (законными представителями воспитанников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1606" y="2492896"/>
            <a:ext cx="7778825" cy="388077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вызывает  у них живой интерес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увидеть деятельность ребенка непосредственно в режимных моментах,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образовательной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помогают лучше осознать причины трудностей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обменяться мнением и поделиться своим опытом в той или иной области.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398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Грань</vt:lpstr>
      <vt:lpstr>Использование ИКТ  в условиях реализации ФГОС ДО</vt:lpstr>
      <vt:lpstr>Современные  образовательные технологии  </vt:lpstr>
      <vt:lpstr>Презентация PowerPoint</vt:lpstr>
      <vt:lpstr>Презентация PowerPoint</vt:lpstr>
      <vt:lpstr>Презентация PowerPoint</vt:lpstr>
      <vt:lpstr>ИКТ в педагогической деятельности: </vt:lpstr>
      <vt:lpstr>Презентация PowerPoint</vt:lpstr>
      <vt:lpstr>Преимущества</vt:lpstr>
      <vt:lpstr>Использование ИКТ во взаимодействии с родителями (законными представителями воспитанников</vt:lpstr>
      <vt:lpstr>«ПОМНИ!»</vt:lpstr>
      <vt:lpstr>ДЛЯ ЧЕГО?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 в условиях ДОУ, как фактор успешной реализации ФГОС</dc:title>
  <dc:creator>Света</dc:creator>
  <cp:lastModifiedBy>Работа</cp:lastModifiedBy>
  <cp:revision>16</cp:revision>
  <dcterms:created xsi:type="dcterms:W3CDTF">2015-12-10T17:05:52Z</dcterms:created>
  <dcterms:modified xsi:type="dcterms:W3CDTF">2019-04-30T21:24:16Z</dcterms:modified>
</cp:coreProperties>
</file>