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</p:sldMasterIdLst>
  <p:notesMasterIdLst>
    <p:notesMasterId r:id="rId45"/>
  </p:notesMasterIdLst>
  <p:sldIdLst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7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99B32-7D21-4AD0-B4BA-120BF3C1810E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908DF-B761-4A19-89DD-F3DC6D2A6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628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23B4E-2C12-4D6B-978A-C3325FED9DC6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8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54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88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958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918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33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97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94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29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22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54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83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67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3439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09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82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02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40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07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30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952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73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23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70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05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75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20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23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53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25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27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25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345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36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9841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86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01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260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732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225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19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082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28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44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26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27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648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69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00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59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59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90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03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88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53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900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1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52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87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27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979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03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66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31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76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719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49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23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5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238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948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963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0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78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82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03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7180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56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951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634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08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84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95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38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90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5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77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69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10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22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52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749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79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70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89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78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53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75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71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66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45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74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39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56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41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012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67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26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541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38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97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76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51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93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0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24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649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39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43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1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36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672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52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711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22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55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5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46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58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60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061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65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995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49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37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4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702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97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4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26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83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6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492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00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05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694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156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840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99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88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27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20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55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55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935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9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73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30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26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865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72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64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25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814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15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80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402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211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98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547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8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958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4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3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02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9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3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8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3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96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7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0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2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31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60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7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06.02.2019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3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5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5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5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5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5560" y="188641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Candara"/>
              </a:rPr>
              <a:t>МКОУ «С(К)Ш-И №7» МР «</a:t>
            </a:r>
            <a:r>
              <a:rPr lang="ru-RU" sz="3600" dirty="0" err="1">
                <a:solidFill>
                  <a:prstClr val="black"/>
                </a:solidFill>
                <a:latin typeface="Candara"/>
              </a:rPr>
              <a:t>Олекминский</a:t>
            </a:r>
            <a:r>
              <a:rPr lang="ru-RU" sz="3600" dirty="0">
                <a:solidFill>
                  <a:prstClr val="black"/>
                </a:solidFill>
                <a:latin typeface="Candara"/>
              </a:rPr>
              <a:t>  район» РС(Я)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3632" y="1753290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Candara"/>
              </a:rPr>
              <a:t>Диагностика  и коррекция младших школьников с множественными нарушениями интеллекта и </a:t>
            </a:r>
            <a:r>
              <a:rPr lang="ru-RU" sz="3200" dirty="0" err="1">
                <a:solidFill>
                  <a:prstClr val="black"/>
                </a:solidFill>
                <a:latin typeface="Candara"/>
              </a:rPr>
              <a:t>дцп</a:t>
            </a:r>
            <a:endParaRPr lang="ru-RU" sz="320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48128" y="370774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andara"/>
              </a:rPr>
              <a:t>Учитель начальных классов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0096" y="422108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andara"/>
              </a:rPr>
              <a:t>Алексеева Олеся Владимировна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907" y="6406987"/>
            <a:ext cx="3180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prstClr val="black"/>
                </a:solidFill>
                <a:latin typeface="Candara"/>
              </a:rPr>
              <a:t>Олекминск</a:t>
            </a:r>
            <a:r>
              <a:rPr lang="ru-RU" sz="2400" dirty="0">
                <a:solidFill>
                  <a:prstClr val="black"/>
                </a:solidFill>
                <a:latin typeface="Candara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768551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168225"/>
            <a:ext cx="4355976" cy="4725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168225"/>
            <a:ext cx="3830942" cy="47445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5520" y="548681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prstClr val="black"/>
                </a:solidFill>
                <a:latin typeface="Candara"/>
              </a:rPr>
              <a:t>Иппотерапия</a:t>
            </a:r>
            <a:r>
              <a:rPr lang="ru-RU" dirty="0">
                <a:solidFill>
                  <a:prstClr val="black"/>
                </a:solidFill>
                <a:latin typeface="Candara"/>
              </a:rPr>
              <a:t> – уникальная методика лечения лошадьми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,</a:t>
            </a:r>
            <a:r>
              <a:rPr lang="ru-RU" dirty="0">
                <a:solidFill>
                  <a:prstClr val="black"/>
                </a:solidFill>
                <a:latin typeface="Candara"/>
              </a:rPr>
              <a:t> метод реабилитации посредством лечебной верховой езды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.</a:t>
            </a:r>
            <a:r>
              <a:rPr lang="ru-RU" dirty="0">
                <a:solidFill>
                  <a:prstClr val="black"/>
                </a:solidFill>
                <a:latin typeface="Candara"/>
              </a:rPr>
              <a:t> Уникальность </a:t>
            </a:r>
            <a:r>
              <a:rPr lang="ru-RU" dirty="0" err="1">
                <a:solidFill>
                  <a:prstClr val="black"/>
                </a:solidFill>
                <a:latin typeface="Candara"/>
              </a:rPr>
              <a:t>ипотерапии</a:t>
            </a:r>
            <a:r>
              <a:rPr lang="ru-RU" dirty="0">
                <a:solidFill>
                  <a:prstClr val="black"/>
                </a:solidFill>
                <a:latin typeface="Candara"/>
              </a:rPr>
              <a:t> заключается в гармоничном сочетании телесно- ориентированных и когнитивных приемов воздействия на психику детей</a:t>
            </a:r>
            <a:endParaRPr lang="ru-RU" dirty="0">
              <a:solidFill>
                <a:prstClr val="black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993244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64904"/>
            <a:ext cx="4427984" cy="4293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004" y="2564905"/>
            <a:ext cx="4535996" cy="43131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5640" y="620689"/>
            <a:ext cx="65527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Candara"/>
              </a:rPr>
              <a:t>Адаптивная физкультура- это вид общей физической культуры для лиц ограниченными отклонениями в состоянии здоровья</a:t>
            </a:r>
            <a:endParaRPr lang="ru-RU" sz="3200" dirty="0">
              <a:solidFill>
                <a:prstClr val="black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892288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95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Николай\Desktop\фото\P1060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7928" y="3501010"/>
            <a:ext cx="5100388" cy="3356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17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19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68" y="548680"/>
            <a:ext cx="4501625" cy="6309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48680"/>
            <a:ext cx="4572000" cy="6309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19536" y="11663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Candara"/>
              </a:rPr>
              <a:t>Представления о себе и окружающем мире</a:t>
            </a:r>
            <a:endParaRPr lang="ru-RU" sz="2800" dirty="0">
              <a:solidFill>
                <a:prstClr val="black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88184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114"/>
            <a:ext cx="4572000" cy="6779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9" y="52960"/>
            <a:ext cx="4499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647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9" y="188640"/>
            <a:ext cx="7739367" cy="48880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Игровая деятельность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92696"/>
            <a:ext cx="4499992" cy="6165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692696"/>
            <a:ext cx="4499992" cy="619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62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114"/>
            <a:ext cx="4572000" cy="6779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39114"/>
            <a:ext cx="4427984" cy="67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36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81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Сенсорная функция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08720"/>
            <a:ext cx="4499992" cy="5949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08720"/>
            <a:ext cx="457200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63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5520" y="1772816"/>
            <a:ext cx="4680520" cy="4774362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данной проблемы обусловлена тем, что  с каждым годом увеличивается поступление детей в школу с разными диагнозами. Значительная часть таких детей, не справляется с темпами освоения традиционных коррекционных программ воспитания и обучения,  испытывает трудности социальной адаптации и обучения в школе.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8480" y="548680"/>
            <a:ext cx="7139136" cy="7806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АКТУАЛЬНОСТЬ ТЕМЫ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2564904"/>
            <a:ext cx="4283968" cy="42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65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81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60117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Представления о себе и окружающем мире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68760"/>
            <a:ext cx="4283968" cy="5589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268760"/>
            <a:ext cx="4644008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18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-22611"/>
            <a:ext cx="457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39114"/>
            <a:ext cx="4499992" cy="67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88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4427983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114"/>
            <a:ext cx="4572000" cy="67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99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080" y="620688"/>
            <a:ext cx="4243881" cy="6237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620688"/>
            <a:ext cx="4788024" cy="6237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87688" y="18864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Посвящение в первоклассники 2018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710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421196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-11124"/>
            <a:ext cx="4808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989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6472" y="185716"/>
            <a:ext cx="6419056" cy="92471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Учимся, играя!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08720"/>
            <a:ext cx="4355976" cy="59101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922748"/>
            <a:ext cx="4644008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08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1" y="1772816"/>
            <a:ext cx="8822433" cy="5085184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На основе диагностического комплексного обследования ребенка с учетом основных линий его развития (физическое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,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 социальное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,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 познавательное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,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 речевое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,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уровень игровой деятельности) анализа его результатов всеми специалистами составляется СИПР;</a:t>
            </a:r>
          </a:p>
          <a:p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9202" y="624110"/>
            <a:ext cx="2482783" cy="78866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Выводы: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15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9656" y="692696"/>
            <a:ext cx="6840760" cy="79208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СПАСИБО ЗА ВНИМАНИЕ!</a:t>
            </a:r>
            <a:br>
              <a:rPr lang="ru-RU" sz="4000" b="1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1052736"/>
            <a:ext cx="648072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61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5560" y="1844824"/>
            <a:ext cx="7272808" cy="3167608"/>
          </a:xfrm>
        </p:spPr>
        <p:txBody>
          <a:bodyPr>
            <a:normAutofit fontScale="92500"/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Times New Roman" pitchFamily="18" charset="0"/>
              </a:rPr>
              <a:t>В комплексной работе с психологом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Times New Roman" pitchFamily="18" charset="0"/>
              </a:rPr>
              <a:t>,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Times New Roman" pitchFamily="18" charset="0"/>
              </a:rPr>
              <a:t>медиком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Times New Roman" pitchFamily="18" charset="0"/>
              </a:rPr>
              <a:t>,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Times New Roman" pitchFamily="18" charset="0"/>
              </a:rPr>
              <a:t> изучить особенности  младших школьников с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Times New Roman" pitchFamily="18" charset="0"/>
              </a:rPr>
              <a:t>   нарушением 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Times New Roman" pitchFamily="18" charset="0"/>
              </a:rPr>
              <a:t>   интеллекта и 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Times New Roman" pitchFamily="18" charset="0"/>
              </a:rPr>
              <a:t>   ДЦП.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9202" y="624110"/>
            <a:ext cx="6731255" cy="71665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Цель исследования: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endParaRPr lang="ru-RU" sz="4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3212977"/>
            <a:ext cx="5724128" cy="365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16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3632" y="1340768"/>
            <a:ext cx="7776864" cy="5112568"/>
          </a:xfrm>
          <a:ln>
            <a:solidFill>
              <a:schemeClr val="accent1">
                <a:lumMod val="75000"/>
              </a:schemeClr>
            </a:solidFill>
          </a:ln>
          <a:effectLst/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проанализировать психологическую, логопедическую и методическую литературу по теме;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Провести с помощью выбранных методик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,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проанализировать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результаты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младших школьников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для определения состояния готовности ребенка к учебной деятельности с нарушением интеллекта и ДЦП;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изучить возможные направления коррекционной работы на уроках;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обобщить имеющий опыт работы по данной проблеме.</a:t>
            </a:r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5680" y="404664"/>
            <a:ext cx="7056784" cy="64465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Times New Roman" pitchFamily="18" charset="0"/>
              </a:rPr>
              <a:t>Задачи исследования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:</a:t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endParaRPr lang="ru-RU" sz="40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825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1784" y="832909"/>
            <a:ext cx="6240146" cy="1894564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sz="5800" b="1" dirty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Times New Roman" pitchFamily="18" charset="0"/>
              </a:rPr>
              <a:t>Младшие школьники с нарушением интеллекта и ДЦП.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51370" y="225195"/>
            <a:ext cx="50405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andara"/>
              </a:rPr>
              <a:t> </a:t>
            </a:r>
            <a:r>
              <a:rPr lang="ru-RU" sz="3600" b="1" u="sng" dirty="0">
                <a:solidFill>
                  <a:srgbClr val="A5D028">
                    <a:lumMod val="20000"/>
                    <a:lumOff val="80000"/>
                  </a:srgbClr>
                </a:solidFill>
                <a:latin typeface="Candara"/>
              </a:rPr>
              <a:t>Объект исследования</a:t>
            </a:r>
            <a:r>
              <a:rPr lang="ru-RU" sz="3200" b="1" u="sng" dirty="0">
                <a:solidFill>
                  <a:srgbClr val="31B6FD">
                    <a:lumMod val="75000"/>
                  </a:srgbClr>
                </a:solidFill>
                <a:latin typeface="Candara"/>
              </a:rPr>
              <a:t>:</a:t>
            </a:r>
            <a:br>
              <a:rPr lang="ru-RU" sz="3200" b="1" u="sng" dirty="0">
                <a:solidFill>
                  <a:srgbClr val="31B6FD">
                    <a:lumMod val="75000"/>
                  </a:srgbClr>
                </a:solidFill>
                <a:latin typeface="Candara"/>
              </a:rPr>
            </a:br>
            <a:endParaRPr lang="ru-RU" sz="4000" b="1" u="sng" dirty="0">
              <a:solidFill>
                <a:srgbClr val="31B6FD">
                  <a:lumMod val="75000"/>
                </a:srgbClr>
              </a:solidFill>
              <a:latin typeface="Candar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8414" y="3098594"/>
            <a:ext cx="43622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6E7FC">
                    <a:lumMod val="25000"/>
                  </a:srgbClr>
                </a:solidFill>
                <a:latin typeface="Candara"/>
                <a:ea typeface="Segoe UI Symbol" panose="020B0502040204020203" pitchFamily="34" charset="0"/>
                <a:cs typeface="Times New Roman" pitchFamily="18" charset="0"/>
              </a:rPr>
              <a:t>пути </a:t>
            </a:r>
            <a:r>
              <a:rPr lang="ru-RU" sz="2800" b="1" dirty="0">
                <a:solidFill>
                  <a:srgbClr val="C6E7FC">
                    <a:lumMod val="25000"/>
                  </a:srgbClr>
                </a:solidFill>
                <a:latin typeface="Candara"/>
                <a:ea typeface="Segoe UI Symbol" panose="020B0502040204020203" pitchFamily="34" charset="0"/>
                <a:cs typeface="Times New Roman" pitchFamily="18" charset="0"/>
              </a:rPr>
              <a:t>предупреждения и </a:t>
            </a:r>
            <a:r>
              <a:rPr lang="ru-RU" sz="2800" b="1" dirty="0">
                <a:solidFill>
                  <a:srgbClr val="C6E7FC">
                    <a:lumMod val="25000"/>
                  </a:srgbClr>
                </a:solidFill>
                <a:latin typeface="Candara"/>
                <a:ea typeface="Segoe UI Symbol" panose="020B0502040204020203" pitchFamily="34" charset="0"/>
                <a:cs typeface="Times New Roman" pitchFamily="18" charset="0"/>
              </a:rPr>
              <a:t>коррекции</a:t>
            </a:r>
            <a:r>
              <a:rPr lang="ru-RU" sz="2800" b="1" dirty="0">
                <a:solidFill>
                  <a:srgbClr val="C6E7FC">
                    <a:lumMod val="25000"/>
                  </a:srgbClr>
                </a:solidFill>
                <a:latin typeface="Segoe UI Semibold" panose="020B0702040204020203" pitchFamily="34" charset="0"/>
                <a:ea typeface="Segoe UI Symbol" panose="020B0502040204020203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6E7FC">
                    <a:lumMod val="25000"/>
                  </a:srgbClr>
                </a:solidFill>
                <a:latin typeface="Segoe UI Semibold" panose="020B0702040204020203" pitchFamily="34" charset="0"/>
                <a:ea typeface="Segoe UI Symbol" panose="020B0502040204020203" pitchFamily="34" charset="0"/>
                <a:cs typeface="Times New Roman" pitchFamily="18" charset="0"/>
              </a:rPr>
              <a:t>детей </a:t>
            </a:r>
            <a:endParaRPr lang="ru-RU" sz="2800" b="1" dirty="0">
              <a:solidFill>
                <a:srgbClr val="C6E7FC">
                  <a:lumMod val="25000"/>
                </a:srgbClr>
              </a:solidFill>
              <a:latin typeface="Segoe UI Semibold" panose="020B0702040204020203" pitchFamily="34" charset="0"/>
              <a:ea typeface="Segoe UI Symbol" panose="020B0502040204020203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66329" y="2338267"/>
            <a:ext cx="4509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>
                <a:solidFill>
                  <a:srgbClr val="31B6FD">
                    <a:lumMod val="75000"/>
                  </a:srgbClr>
                </a:solidFill>
                <a:latin typeface="Candara"/>
                <a:cs typeface="Times New Roman" pitchFamily="18" charset="0"/>
              </a:rPr>
              <a:t>Предмет исследования: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23594" y="4306647"/>
            <a:ext cx="3733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>
                <a:solidFill>
                  <a:srgbClr val="31B6FD">
                    <a:lumMod val="75000"/>
                  </a:srgbClr>
                </a:solidFill>
                <a:latin typeface="Candara"/>
                <a:cs typeface="Times New Roman" pitchFamily="18" charset="0"/>
              </a:rPr>
              <a:t>База исследования: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5068698"/>
            <a:ext cx="435824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6E7FC">
                    <a:lumMod val="25000"/>
                  </a:srgbClr>
                </a:solidFill>
                <a:latin typeface="Candara"/>
                <a:cs typeface="Times New Roman" pitchFamily="18" charset="0"/>
              </a:rPr>
              <a:t>Учащиеся </a:t>
            </a:r>
            <a:r>
              <a:rPr lang="ru-RU" sz="4000" b="1" dirty="0">
                <a:solidFill>
                  <a:srgbClr val="C6E7FC">
                    <a:lumMod val="25000"/>
                  </a:srgbClr>
                </a:solidFill>
                <a:latin typeface="Candara"/>
                <a:cs typeface="Times New Roman" pitchFamily="18" charset="0"/>
              </a:rPr>
              <a:t>1</a:t>
            </a:r>
            <a:r>
              <a:rPr lang="ru-RU" sz="2800" b="1" dirty="0">
                <a:solidFill>
                  <a:srgbClr val="C6E7FC">
                    <a:lumMod val="25000"/>
                  </a:srgbClr>
                </a:solidFill>
                <a:latin typeface="Candara"/>
                <a:cs typeface="Times New Roman" pitchFamily="18" charset="0"/>
              </a:rPr>
              <a:t>Б </a:t>
            </a:r>
            <a:r>
              <a:rPr lang="ru-RU" sz="2800" b="1" dirty="0">
                <a:solidFill>
                  <a:srgbClr val="C6E7FC">
                    <a:lumMod val="25000"/>
                  </a:srgbClr>
                </a:solidFill>
                <a:latin typeface="Candara"/>
                <a:cs typeface="Times New Roman" pitchFamily="18" charset="0"/>
              </a:rPr>
              <a:t>класса </a:t>
            </a:r>
            <a:r>
              <a:rPr lang="ru-RU" sz="2800" b="1" dirty="0">
                <a:solidFill>
                  <a:srgbClr val="C6E7FC">
                    <a:lumMod val="25000"/>
                  </a:srgbClr>
                </a:solidFill>
                <a:latin typeface="Candara"/>
                <a:cs typeface="Times New Roman" pitchFamily="18" charset="0"/>
              </a:rPr>
              <a:t>МКОУ</a:t>
            </a:r>
          </a:p>
          <a:p>
            <a:r>
              <a:rPr lang="ru-RU" sz="2800" b="1" dirty="0">
                <a:solidFill>
                  <a:srgbClr val="C6E7FC">
                    <a:lumMod val="25000"/>
                  </a:srgbClr>
                </a:solidFill>
                <a:latin typeface="Candara"/>
                <a:cs typeface="Times New Roman" pitchFamily="18" charset="0"/>
              </a:rPr>
              <a:t> «С(К)ШИ №7».</a:t>
            </a:r>
            <a:endParaRPr lang="ru-RU" sz="2800" b="1" dirty="0">
              <a:solidFill>
                <a:srgbClr val="C6E7FC">
                  <a:lumMod val="25000"/>
                </a:srgbClr>
              </a:solidFill>
              <a:latin typeface="Candara"/>
              <a:cs typeface="Times New Roman" pitchFamily="18" charset="0"/>
            </a:endParaRPr>
          </a:p>
        </p:txBody>
      </p:sp>
      <p:pic>
        <p:nvPicPr>
          <p:cNvPr id="1026" name="Picture 2" descr="C:\Users\ZXC\Desktop\школа\IMG-20190116-WA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2630653"/>
            <a:ext cx="4355976" cy="419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475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3592" y="1962200"/>
            <a:ext cx="7956376" cy="489580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н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арушение высших психических функций;</a:t>
            </a:r>
          </a:p>
          <a:p>
            <a:pPr algn="just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нарушение моторики;</a:t>
            </a:r>
          </a:p>
          <a:p>
            <a:pPr algn="just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недостаточность развития речи;</a:t>
            </a:r>
          </a:p>
          <a:p>
            <a:pPr algn="just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Недоразвитие навыков жизненной компетенции ;</a:t>
            </a:r>
          </a:p>
          <a:p>
            <a:pPr algn="just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нарушение представления о себе и окружающем мире .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672" y="0"/>
            <a:ext cx="7223536" cy="194496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Особенности детей с нарушением интеллекта и ДЦП</a:t>
            </a:r>
            <a:endParaRPr lang="ru-RU" sz="4000" b="1" dirty="0">
              <a:solidFill>
                <a:schemeClr val="bg1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848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464400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673" y="188641"/>
            <a:ext cx="6589199" cy="1392661"/>
          </a:xfrm>
        </p:spPr>
        <p:txBody>
          <a:bodyPr>
            <a:normAutofit/>
          </a:bodyPr>
          <a:lstStyle/>
          <a:p>
            <a:r>
              <a:rPr lang="ru-RU" sz="3100" b="1" dirty="0">
                <a:cs typeface="Times New Roman" pitchFamily="18" charset="0"/>
              </a:rPr>
              <a:t> </a:t>
            </a:r>
            <a:br>
              <a:rPr lang="ru-RU" sz="3100" b="1" dirty="0">
                <a:cs typeface="Times New Roman" pitchFamily="18" charset="0"/>
              </a:rPr>
            </a:br>
            <a:endParaRPr lang="ru-RU" sz="3100" b="1" dirty="0"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0"/>
            <a:ext cx="4427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6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17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63552" y="1041357"/>
            <a:ext cx="8867328" cy="352839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- на уроках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,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внеурочной деятельности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- развивающие игры на песке(методические рекомендации)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- диагностика в песочной терапии(методические рекомендации)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- адаптивная физкультура 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- арт терапия 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иппотерапия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Развивающие упражнения (космический песок) 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1074" y="260648"/>
            <a:ext cx="5747255" cy="56467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Пути коррекции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45024"/>
            <a:ext cx="3995936" cy="3212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3645024"/>
            <a:ext cx="399593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55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367</Words>
  <Application>Microsoft Office PowerPoint</Application>
  <PresentationFormat>Широкоэкранный</PresentationFormat>
  <Paragraphs>52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28</vt:i4>
      </vt:variant>
    </vt:vector>
  </HeadingPairs>
  <TitlesOfParts>
    <vt:vector size="51" baseType="lpstr">
      <vt:lpstr>Calibri</vt:lpstr>
      <vt:lpstr>Candara</vt:lpstr>
      <vt:lpstr>Century Gothic</vt:lpstr>
      <vt:lpstr>Segoe UI Semibold</vt:lpstr>
      <vt:lpstr>Segoe UI Symbol</vt:lpstr>
      <vt:lpstr>Symbol</vt:lpstr>
      <vt:lpstr>Times New Roman</vt:lpstr>
      <vt:lpstr>Волна</vt:lpstr>
      <vt:lpstr>1_Волна</vt:lpstr>
      <vt:lpstr>2_Волна</vt:lpstr>
      <vt:lpstr>3_Волна</vt:lpstr>
      <vt:lpstr>4_Волна</vt:lpstr>
      <vt:lpstr>5_Волна</vt:lpstr>
      <vt:lpstr>6_Волна</vt:lpstr>
      <vt:lpstr>7_Волна</vt:lpstr>
      <vt:lpstr>8_Волна</vt:lpstr>
      <vt:lpstr>9_Волна</vt:lpstr>
      <vt:lpstr>10_Волна</vt:lpstr>
      <vt:lpstr>11_Волна</vt:lpstr>
      <vt:lpstr>12_Волна</vt:lpstr>
      <vt:lpstr>13_Волна</vt:lpstr>
      <vt:lpstr>14_Волна</vt:lpstr>
      <vt:lpstr>15_Волна</vt:lpstr>
      <vt:lpstr>Презентация PowerPoint</vt:lpstr>
      <vt:lpstr>АКТУАЛЬНОСТЬ ТЕМЫ</vt:lpstr>
      <vt:lpstr>Цель исследования: </vt:lpstr>
      <vt:lpstr>Задачи исследования: </vt:lpstr>
      <vt:lpstr>Презентация PowerPoint</vt:lpstr>
      <vt:lpstr>Особенности детей с нарушением интеллекта и ДЦП</vt:lpstr>
      <vt:lpstr>  </vt:lpstr>
      <vt:lpstr>Презентация PowerPoint</vt:lpstr>
      <vt:lpstr>Пути коррекции: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Игровая деятельность</vt:lpstr>
      <vt:lpstr>Презентация PowerPoint</vt:lpstr>
      <vt:lpstr>Сенсорная функция</vt:lpstr>
      <vt:lpstr>Презентация PowerPoint</vt:lpstr>
      <vt:lpstr>Представления о себе и окружающем мире</vt:lpstr>
      <vt:lpstr>Презентация PowerPoint</vt:lpstr>
      <vt:lpstr>Презентация PowerPoint</vt:lpstr>
      <vt:lpstr>Презентация PowerPoint</vt:lpstr>
      <vt:lpstr>Презентация PowerPoint</vt:lpstr>
      <vt:lpstr>Учимся, играя!</vt:lpstr>
      <vt:lpstr>Выводы:</vt:lpstr>
      <vt:lpstr>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</cp:revision>
  <dcterms:created xsi:type="dcterms:W3CDTF">2019-02-06T02:59:53Z</dcterms:created>
  <dcterms:modified xsi:type="dcterms:W3CDTF">2019-02-06T03:22:55Z</dcterms:modified>
</cp:coreProperties>
</file>