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</p:sldMasterIdLst>
  <p:notesMasterIdLst>
    <p:notesMasterId r:id="rId21"/>
  </p:notesMasterIdLst>
  <p:sldIdLst>
    <p:sldId id="268" r:id="rId3"/>
    <p:sldId id="280" r:id="rId4"/>
    <p:sldId id="284" r:id="rId5"/>
    <p:sldId id="285" r:id="rId6"/>
    <p:sldId id="299" r:id="rId7"/>
    <p:sldId id="283" r:id="rId8"/>
    <p:sldId id="279" r:id="rId9"/>
    <p:sldId id="300" r:id="rId10"/>
    <p:sldId id="301" r:id="rId11"/>
    <p:sldId id="302" r:id="rId12"/>
    <p:sldId id="303" r:id="rId13"/>
    <p:sldId id="304" r:id="rId14"/>
    <p:sldId id="305" r:id="rId15"/>
    <p:sldId id="288" r:id="rId16"/>
    <p:sldId id="289" r:id="rId17"/>
    <p:sldId id="290" r:id="rId18"/>
    <p:sldId id="298" r:id="rId19"/>
    <p:sldId id="306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6600"/>
    <a:srgbClr val="111111"/>
    <a:srgbClr val="CC3300"/>
    <a:srgbClr val="D72D29"/>
    <a:srgbClr val="D98027"/>
    <a:srgbClr val="D8BF28"/>
    <a:srgbClr val="B9E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12" autoAdjust="0"/>
    <p:restoredTop sz="94660"/>
  </p:normalViewPr>
  <p:slideViewPr>
    <p:cSldViewPr>
      <p:cViewPr>
        <p:scale>
          <a:sx n="66" d="100"/>
          <a:sy n="66" d="100"/>
        </p:scale>
        <p:origin x="-1860" y="-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BF8452F-4120-4DB5-9417-F5D0CFB3CAAB}" type="datetimeFigureOut">
              <a:rPr lang="en-US"/>
              <a:pPr>
                <a:defRPr/>
              </a:pPr>
              <a:t>3/8/2023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CD3AF7-9AAF-40EF-A1B6-42D1A4F095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616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8435" name="Header Placeholder 3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mtClean="0">
              <a:cs typeface="Arial" charset="0"/>
            </a:endParaRPr>
          </a:p>
        </p:txBody>
      </p:sp>
      <p:sp>
        <p:nvSpPr>
          <p:cNvPr id="18436" name="Date Placeholder 4"/>
          <p:cNvSpPr>
            <a:spLocks noGrp="1"/>
          </p:cNvSpPr>
          <p:nvPr>
            <p:ph type="dt" sz="quarter" idx="1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07DD14-0193-43F9-8243-A6E1A1403B32}" type="datetime8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3/8/2023 7:57 AM</a:t>
            </a:fld>
            <a:endParaRPr lang="en-US">
              <a:cs typeface="Arial" charset="0"/>
            </a:endParaRPr>
          </a:p>
        </p:txBody>
      </p:sp>
      <p:sp>
        <p:nvSpPr>
          <p:cNvPr id="18437" name="Footer Placeholder 5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cs typeface="Arial" charset="0"/>
              </a:rPr>
              <a:t>© Корпорация Майкрософт (Microsoft Corporation), 2007. Все права защищены. Microsoft, Windows, Windows Vista и другие названия продуктов являются или могут являться зарегистрированными товарными знаками и/или товарными знаками в США и/или других странах.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  <a:cs typeface="Arial" charset="0"/>
              </a:rPr>
              <a:t>Информация приведена в этом документе только в демонстрационных целях и не отражает точку зрения представителей корпорации Майкрософт на момент составления данной презентации.  Поскольку корпорация Майкрософт вынуждена учитывать меняющиеся рыночные условия, она не гарантирует точность информации, указанной после составления этой презентации, а также не берет на себя подобной обязанности.  </a:t>
            </a:r>
            <a:br>
              <a:rPr lang="en-US" smtClean="0">
                <a:solidFill>
                  <a:srgbClr val="000000"/>
                </a:solidFill>
                <a:cs typeface="Arial" charset="0"/>
              </a:rPr>
            </a:br>
            <a:r>
              <a:rPr lang="en-US" smtClean="0">
                <a:solidFill>
                  <a:srgbClr val="000000"/>
                </a:solidFill>
                <a:cs typeface="Arial" charset="0"/>
              </a:rPr>
              <a:t>КОРПОРАЦИЯ МАЙКРОСОФТ НЕ ДАЕТ НИКАКИХ ЯВНЫХ, ПОДРАЗУМЕВАЕМЫХ ИЛИ ЗАКРЕПЛЕННЫХ ЗАКОНОДАТЕЛЬСТВОМ ГАРАНТИЙ В ОТНОШЕНИИ СВЕДЕНИЙ ИЗ ЭТОЙ ПРЕЗЕНТАЦИИ.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cs typeface="Arial" charset="0"/>
            </a:endParaRPr>
          </a:p>
        </p:txBody>
      </p:sp>
      <p:sp>
        <p:nvSpPr>
          <p:cNvPr id="18438" name="Slide Number Placeholder 6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51CD729-3E53-4FE8-A097-0EC791C8FE8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5843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03600E2-39A9-4BCD-9BCD-FED156D601E4}" type="slidenum">
              <a:rPr lang="en-US" sz="1200">
                <a:latin typeface="Calibri" pitchFamily="34" charset="0"/>
              </a:rPr>
              <a:pPr algn="r"/>
              <a:t>14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E5EAB9C-FC77-42F6-BBE7-612961AD5E59}" type="slidenum">
              <a:rPr lang="en-US" sz="1200">
                <a:latin typeface="Calibri" pitchFamily="34" charset="0"/>
              </a:rPr>
              <a:pPr algn="r"/>
              <a:t>15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39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06B726F-7967-4687-88BA-E43D94C37CFC}" type="slidenum">
              <a:rPr lang="en-US" sz="1200">
                <a:latin typeface="Calibri" pitchFamily="34" charset="0"/>
              </a:rPr>
              <a:pPr algn="r"/>
              <a:t>16</a:t>
            </a:fld>
            <a:endParaRPr lang="en-US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lIns="152394" tIns="76197" rIns="152394" bIns="76197" anchor="b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/>
          </p:nvPr>
        </p:nvSpPr>
        <p:spPr>
          <a:xfrm>
            <a:off x="722049" y="2355850"/>
            <a:ext cx="7690114" cy="1384994"/>
          </a:xfrm>
        </p:spPr>
        <p:txBody>
          <a:bodyPr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81000" y="1412875"/>
            <a:ext cx="83820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8" r:id="rId10"/>
    <p:sldLayoutId id="2147483689" r:id="rId11"/>
    <p:sldLayoutId id="2147483686" r:id="rId1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50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marL="396875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3" descr="white rectangle.png"/>
          <p:cNvPicPr>
            <a:picLocks noChangeAspect="1"/>
          </p:cNvPicPr>
          <p:nvPr/>
        </p:nvPicPr>
        <p:blipFill>
          <a:blip r:embed="rId4"/>
          <a:srcRect b="10452"/>
          <a:stretch>
            <a:fillRect/>
          </a:stretch>
        </p:blipFill>
        <p:spPr bwMode="auto">
          <a:xfrm>
            <a:off x="0" y="1300163"/>
            <a:ext cx="9144000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516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340" name="Текст 2"/>
          <p:cNvSpPr>
            <a:spLocks noGrp="1"/>
          </p:cNvSpPr>
          <p:nvPr>
            <p:ph type="body" idx="1"/>
          </p:nvPr>
        </p:nvSpPr>
        <p:spPr bwMode="auto">
          <a:xfrm>
            <a:off x="722313" y="1905000"/>
            <a:ext cx="80406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ransition>
    <p:fade/>
  </p:transition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lang="en-US" sz="4800" kern="1200" spc="-125" dirty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cs typeface="Arial" charset="0"/>
        </a:defRPr>
      </a:lvl9pPr>
    </p:titleStyle>
    <p:bodyStyle>
      <a:lvl1pPr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175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0413" indent="-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3788" indent="6350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5575" algn="l" defTabSz="912813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zakromarukodeliya.ru/_mod_files/ce_images/instrumenti/7.jpg" TargetMode="External"/><Relationship Id="rId3" Type="http://schemas.openxmlformats.org/officeDocument/2006/relationships/hyperlink" Target="http://ru.wikipedia.org/wiki/&#1041;&#1091;&#1084;&#1072;&#1075;&#1086;&#1082;&#1088;&#1091;&#1095;&#1077;&#1085;&#1080;&#1077;" TargetMode="External"/><Relationship Id="rId7" Type="http://schemas.openxmlformats.org/officeDocument/2006/relationships/hyperlink" Target="http://more-idey.ru/wp-content/uploads/2012/05/069449.jpg" TargetMode="External"/><Relationship Id="rId2" Type="http://schemas.openxmlformats.org/officeDocument/2006/relationships/hyperlink" Target="http://1.bp.blogspot.com/_2zzuKstzZNU/SxAYVYzVxBI/AAAAAAAACLM/LfvFI8eVTV8/s1600/Quilled-Snowflakes-mollysmith.jpg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imagepost.ru/images/139/K9XAnzP31.jpg" TargetMode="External"/><Relationship Id="rId5" Type="http://schemas.openxmlformats.org/officeDocument/2006/relationships/hyperlink" Target="http://irinahollay.ru/quilling/9-tehnika/5-instrument-kvilling" TargetMode="External"/><Relationship Id="rId4" Type="http://schemas.openxmlformats.org/officeDocument/2006/relationships/hyperlink" Target="http://stranamasterov.ru/" TargetMode="Externa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5614066.jpg"/>
          <p:cNvPicPr>
            <a:picLocks noChangeAspect="1"/>
          </p:cNvPicPr>
          <p:nvPr/>
        </p:nvPicPr>
        <p:blipFill>
          <a:blip r:embed="rId3"/>
          <a:srcRect b="8614"/>
          <a:stretch>
            <a:fillRect/>
          </a:stretch>
        </p:blipFill>
        <p:spPr bwMode="auto">
          <a:xfrm>
            <a:off x="6588125" y="476250"/>
            <a:ext cx="213677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2630-1-f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555148"/>
              </a:clrFrom>
              <a:clrTo>
                <a:srgbClr val="55514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695952">
            <a:off x="7667625" y="3716338"/>
            <a:ext cx="1296988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2630-1-f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80452">
            <a:off x="539750" y="2924175"/>
            <a:ext cx="1358900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Прямоугольник 8"/>
          <p:cNvSpPr>
            <a:spLocks noChangeArrowheads="1"/>
          </p:cNvSpPr>
          <p:nvPr/>
        </p:nvSpPr>
        <p:spPr bwMode="auto">
          <a:xfrm>
            <a:off x="4356100" y="5072063"/>
            <a:ext cx="53594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E699"/>
                </a:solidFill>
                <a:latin typeface="Calibri" pitchFamily="34" charset="0"/>
              </a:rPr>
              <a:t>Автор проекта: </a:t>
            </a:r>
          </a:p>
          <a:p>
            <a:r>
              <a:rPr lang="ru-RU" b="1" i="1" dirty="0" err="1" smtClean="0">
                <a:solidFill>
                  <a:srgbClr val="FFE699"/>
                </a:solidFill>
                <a:latin typeface="Calibri" pitchFamily="34" charset="0"/>
              </a:rPr>
              <a:t>Елькина</a:t>
            </a:r>
            <a:r>
              <a:rPr lang="ru-RU" b="1" i="1" smtClean="0">
                <a:solidFill>
                  <a:srgbClr val="FFE699"/>
                </a:solidFill>
                <a:latin typeface="Calibri" pitchFamily="34" charset="0"/>
              </a:rPr>
              <a:t>  </a:t>
            </a:r>
            <a:r>
              <a:rPr lang="ru-RU" b="1" i="1" dirty="0">
                <a:solidFill>
                  <a:srgbClr val="FFE699"/>
                </a:solidFill>
                <a:latin typeface="Calibri" pitchFamily="34" charset="0"/>
              </a:rPr>
              <a:t>Елизавета</a:t>
            </a:r>
          </a:p>
          <a:p>
            <a:r>
              <a:rPr lang="ru-RU" b="1" i="1" dirty="0">
                <a:solidFill>
                  <a:srgbClr val="FFE699"/>
                </a:solidFill>
                <a:latin typeface="Calibri" pitchFamily="34" charset="0"/>
              </a:rPr>
              <a:t>Ученица 3а класса </a:t>
            </a:r>
          </a:p>
          <a:p>
            <a:r>
              <a:rPr lang="ru-RU" b="1" i="1" dirty="0">
                <a:solidFill>
                  <a:srgbClr val="FFE699"/>
                </a:solidFill>
                <a:latin typeface="Calibri" pitchFamily="34" charset="0"/>
              </a:rPr>
              <a:t>МКОУ СОШ №14 г. Слободского</a:t>
            </a:r>
          </a:p>
          <a:p>
            <a:r>
              <a:rPr lang="ru-RU" b="1" i="1" dirty="0">
                <a:solidFill>
                  <a:srgbClr val="FFE699"/>
                </a:solidFill>
                <a:latin typeface="Calibri" pitchFamily="34" charset="0"/>
              </a:rPr>
              <a:t>Руководитель проекта: Ощепкова Н.В.</a:t>
            </a:r>
          </a:p>
        </p:txBody>
      </p:sp>
      <p:sp>
        <p:nvSpPr>
          <p:cNvPr id="50180" name="WordArt 4"/>
          <p:cNvSpPr>
            <a:spLocks noChangeArrowheads="1" noChangeShapeType="1" noTextEdit="1"/>
          </p:cNvSpPr>
          <p:nvPr/>
        </p:nvSpPr>
        <p:spPr bwMode="auto">
          <a:xfrm>
            <a:off x="1042988" y="1773238"/>
            <a:ext cx="6623050" cy="23764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800" b="1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Бумажная </a:t>
            </a:r>
          </a:p>
          <a:p>
            <a:r>
              <a:rPr lang="ru-RU" sz="2800" b="1" i="1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             филигрань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822299" y="4739"/>
            <a:ext cx="7874813" cy="1523494"/>
          </a:xfrm>
        </p:spPr>
        <p:txBody>
          <a:bodyPr anchor="ctr" anchorCtr="0">
            <a:noAutofit/>
          </a:bodyPr>
          <a:lstStyle/>
          <a:p>
            <a:pPr algn="ctr" defTabSz="914363" eaLnBrk="1" fontAlgn="auto" hangingPunct="1">
              <a:spcAft>
                <a:spcPts val="0"/>
              </a:spcAft>
              <a:defRPr/>
            </a:pPr>
            <a:r>
              <a:rPr lang="ru-RU" sz="5400" b="1" i="1" smtClean="0"/>
              <a:t>Базовые формы </a:t>
            </a:r>
            <a:r>
              <a:rPr lang="ru-RU" sz="5400" b="1" i="1" err="1" smtClean="0"/>
              <a:t>квиллинга</a:t>
            </a:r>
            <a:endParaRPr lang="ru-RU" sz="5400" b="1" i="1"/>
          </a:p>
        </p:txBody>
      </p:sp>
      <p:pic>
        <p:nvPicPr>
          <p:cNvPr id="3" name="Рисунок 2" descr="a9d73e6e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0240" y="1284233"/>
            <a:ext cx="6806192" cy="49053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9699" name="TextBox 3"/>
          <p:cNvSpPr txBox="1">
            <a:spLocks noChangeArrowheads="1"/>
          </p:cNvSpPr>
          <p:nvPr/>
        </p:nvSpPr>
        <p:spPr bwMode="auto">
          <a:xfrm>
            <a:off x="755650" y="6381750"/>
            <a:ext cx="82089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rgbClr val="FFFF00"/>
                </a:solidFill>
                <a:latin typeface="Calibri" pitchFamily="34" charset="0"/>
              </a:rPr>
              <a:t>Лучший вариант: ширина полоски – 5 мм, длина – длина альбомного листа.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692275" y="3141663"/>
            <a:ext cx="7032625" cy="2190750"/>
          </a:xfrm>
        </p:spPr>
        <p:txBody>
          <a:bodyPr/>
          <a:lstStyle/>
          <a:p>
            <a:pPr marL="514350" indent="-51435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ru-RU" b="1" i="1" smtClean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Гибкость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ru-RU" b="1" i="1" smtClean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Толщина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ru-RU" b="1" i="1" smtClean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Прочность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ru-RU" b="1" i="1" smtClean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Цвет</a:t>
            </a:r>
          </a:p>
          <a:p>
            <a:pPr marL="514350" indent="-514350" eaLnBrk="1" hangingPunct="1">
              <a:spcBef>
                <a:spcPct val="0"/>
              </a:spcBef>
              <a:buFontTx/>
              <a:buAutoNum type="arabicPeriod"/>
              <a:defRPr/>
            </a:pPr>
            <a:r>
              <a:rPr lang="ru-RU" b="1" i="1" smtClean="0">
                <a:solidFill>
                  <a:srgbClr val="FF99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Структура бумаги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1022325" y="817544"/>
            <a:ext cx="7690114" cy="1384994"/>
          </a:xfrm>
        </p:spPr>
        <p:txBody>
          <a:bodyPr rtlCol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/>
          <a:p>
            <a:pPr marL="0" indent="0" algn="ctr" defTabSz="91436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b="1" i="1" spc="-642" dirty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Критерии отбора бумаги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71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1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16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16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168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1907704" y="404664"/>
            <a:ext cx="7690114" cy="1384994"/>
          </a:xfrm>
        </p:spPr>
        <p:txBody>
          <a:bodyPr rtlCol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/>
          <a:p>
            <a:pPr marL="0" indent="0" defTabSz="91436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7200" b="1" i="1" spc="-642" dirty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Первый опыт</a:t>
            </a:r>
          </a:p>
        </p:txBody>
      </p:sp>
      <p:pic>
        <p:nvPicPr>
          <p:cNvPr id="72708" name="Picture 4" descr="S73005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773238"/>
            <a:ext cx="3243262" cy="4322762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4275" name="Picture 3" descr="IMG_06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100" y="1773238"/>
            <a:ext cx="3238500" cy="43180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428750" y="3643313"/>
            <a:ext cx="1489075" cy="461962"/>
          </a:xfrm>
        </p:spPr>
        <p:txBody>
          <a:bodyPr rtlCol="0">
            <a:noAutofit/>
          </a:bodyPr>
          <a:lstStyle/>
          <a:p>
            <a:pPr marL="0" indent="0" defTabSz="914363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b="1" i="1" dirty="0" smtClean="0">
                <a:solidFill>
                  <a:srgbClr val="FFC000"/>
                </a:solidFill>
              </a:rPr>
              <a:t>Плоские</a:t>
            </a:r>
          </a:p>
          <a:p>
            <a:pPr marL="0" indent="0" defTabSz="914363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ru-RU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indent="0" defTabSz="914363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endParaRPr lang="ru-RU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4294967295"/>
          </p:nvPr>
        </p:nvSpPr>
        <p:spPr>
          <a:xfrm>
            <a:off x="906438" y="744519"/>
            <a:ext cx="7690114" cy="1384993"/>
          </a:xfrm>
        </p:spPr>
        <p:txBody>
          <a:bodyPr rtlCol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/>
          <a:p>
            <a:pPr marL="0" indent="0" algn="ctr" defTabSz="914363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6000" b="1" i="1" spc="-642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Классификация изделий</a:t>
            </a:r>
          </a:p>
        </p:txBody>
      </p:sp>
      <p:sp>
        <p:nvSpPr>
          <p:cNvPr id="33795" name="Прямоугольник 4"/>
          <p:cNvSpPr>
            <a:spLocks noChangeArrowheads="1"/>
          </p:cNvSpPr>
          <p:nvPr/>
        </p:nvSpPr>
        <p:spPr bwMode="auto">
          <a:xfrm>
            <a:off x="914400" y="5357813"/>
            <a:ext cx="44434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FFC000"/>
                </a:solidFill>
                <a:latin typeface="Calibri" pitchFamily="34" charset="0"/>
              </a:rPr>
              <a:t>Квиллинговые+другая техника</a:t>
            </a:r>
          </a:p>
        </p:txBody>
      </p:sp>
      <p:sp>
        <p:nvSpPr>
          <p:cNvPr id="33796" name="Прямоугольник 5"/>
          <p:cNvSpPr>
            <a:spLocks noChangeArrowheads="1"/>
          </p:cNvSpPr>
          <p:nvPr/>
        </p:nvSpPr>
        <p:spPr bwMode="auto">
          <a:xfrm>
            <a:off x="6429375" y="5357813"/>
            <a:ext cx="2133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 i="1">
                <a:solidFill>
                  <a:srgbClr val="FFC000"/>
                </a:solidFill>
                <a:latin typeface="Calibri" pitchFamily="34" charset="0"/>
              </a:rPr>
              <a:t>Квиллинговые</a:t>
            </a:r>
          </a:p>
        </p:txBody>
      </p:sp>
      <p:sp>
        <p:nvSpPr>
          <p:cNvPr id="33797" name="Прямоугольник 6"/>
          <p:cNvSpPr>
            <a:spLocks noChangeArrowheads="1"/>
          </p:cNvSpPr>
          <p:nvPr/>
        </p:nvSpPr>
        <p:spPr bwMode="auto">
          <a:xfrm>
            <a:off x="6215063" y="3571875"/>
            <a:ext cx="2128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i="1">
                <a:solidFill>
                  <a:srgbClr val="FFC000"/>
                </a:solidFill>
                <a:latin typeface="Calibri" pitchFamily="34" charset="0"/>
              </a:rPr>
              <a:t>Объемные</a:t>
            </a:r>
          </a:p>
        </p:txBody>
      </p:sp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3500438" y="2143125"/>
            <a:ext cx="30003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>
                <a:solidFill>
                  <a:schemeClr val="bg1"/>
                </a:solidFill>
                <a:latin typeface="Calibri" pitchFamily="34" charset="0"/>
              </a:rPr>
              <a:t>Изделия</a:t>
            </a:r>
          </a:p>
        </p:txBody>
      </p:sp>
      <p:sp>
        <p:nvSpPr>
          <p:cNvPr id="10" name="Стрелка вниз 9"/>
          <p:cNvSpPr/>
          <p:nvPr/>
        </p:nvSpPr>
        <p:spPr bwMode="auto">
          <a:xfrm>
            <a:off x="2938451" y="2430456"/>
            <a:ext cx="285752" cy="1214445"/>
          </a:xfrm>
          <a:prstGeom prst="down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1890000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ru-RU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 bwMode="auto">
          <a:xfrm>
            <a:off x="5902333" y="2425693"/>
            <a:ext cx="285752" cy="1214445"/>
          </a:xfrm>
          <a:prstGeom prst="down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270000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ru-RU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2" name="Стрелка вниз 11"/>
          <p:cNvSpPr/>
          <p:nvPr/>
        </p:nvSpPr>
        <p:spPr bwMode="auto">
          <a:xfrm>
            <a:off x="7286644" y="4214818"/>
            <a:ext cx="285752" cy="1214446"/>
          </a:xfrm>
          <a:prstGeom prst="down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ru-RU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 bwMode="auto">
          <a:xfrm>
            <a:off x="5786446" y="4071942"/>
            <a:ext cx="285752" cy="1214446"/>
          </a:xfrm>
          <a:prstGeom prst="downArrow">
            <a:avLst/>
          </a:prstGeom>
          <a:solidFill>
            <a:srgbClr val="FFFF00"/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1890000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 defTabSz="914099">
              <a:defRPr/>
            </a:pPr>
            <a:endParaRPr lang="ru-RU" sz="23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20140306_1821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989138"/>
            <a:ext cx="3238500" cy="43180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7107" name="Picture 3" descr="IMG_067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6825" y="1916113"/>
            <a:ext cx="3238500" cy="4319587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7110" name="WordArt 6"/>
          <p:cNvSpPr>
            <a:spLocks noChangeArrowheads="1" noChangeShapeType="1" noTextEdit="1"/>
          </p:cNvSpPr>
          <p:nvPr/>
        </p:nvSpPr>
        <p:spPr bwMode="auto">
          <a:xfrm>
            <a:off x="1547813" y="404813"/>
            <a:ext cx="5761037" cy="2519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Образцы  плоские</a:t>
            </a:r>
          </a:p>
          <a:p>
            <a:endParaRPr lang="ru-RU" sz="2800" kern="10">
              <a:ln w="952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WordArt 2"/>
          <p:cNvSpPr>
            <a:spLocks noChangeArrowheads="1" noChangeShapeType="1" noTextEdit="1"/>
          </p:cNvSpPr>
          <p:nvPr/>
        </p:nvSpPr>
        <p:spPr bwMode="auto">
          <a:xfrm>
            <a:off x="2124075" y="476250"/>
            <a:ext cx="4824413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Объёмные</a:t>
            </a:r>
          </a:p>
        </p:txBody>
      </p:sp>
      <p:pic>
        <p:nvPicPr>
          <p:cNvPr id="49158" name="Picture 6" descr="20130506_0651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773238"/>
            <a:ext cx="3238500" cy="43180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8" descr="20131226_20520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773238"/>
            <a:ext cx="3235325" cy="4316412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WordArt 4"/>
          <p:cNvSpPr>
            <a:spLocks noChangeArrowheads="1" noChangeShapeType="1" noTextEdit="1"/>
          </p:cNvSpPr>
          <p:nvPr/>
        </p:nvSpPr>
        <p:spPr bwMode="auto">
          <a:xfrm>
            <a:off x="1403350" y="188913"/>
            <a:ext cx="6335713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Квиллинг + другая техника</a:t>
            </a:r>
          </a:p>
        </p:txBody>
      </p:sp>
      <p:pic>
        <p:nvPicPr>
          <p:cNvPr id="50182" name="Picture 6" descr="IMG_06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196975"/>
            <a:ext cx="3243262" cy="4322763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" name="Picture 3" descr="IMG_06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196975"/>
            <a:ext cx="3238500" cy="431800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971550" y="6021388"/>
            <a:ext cx="7345363" cy="411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оригами              кусудама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0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WordArt 5"/>
          <p:cNvSpPr>
            <a:spLocks noChangeArrowheads="1" noChangeShapeType="1" noTextEdit="1"/>
          </p:cNvSpPr>
          <p:nvPr/>
        </p:nvSpPr>
        <p:spPr bwMode="auto">
          <a:xfrm>
            <a:off x="2339975" y="620713"/>
            <a:ext cx="4103688" cy="720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Вывод</a:t>
            </a:r>
          </a:p>
        </p:txBody>
      </p:sp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900113" y="5084763"/>
            <a:ext cx="7416800" cy="10080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Я достигла поставленной цели  - </a:t>
            </a:r>
          </a:p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овладела  искусством квиллинг</a:t>
            </a:r>
          </a:p>
        </p:txBody>
      </p:sp>
      <p:pic>
        <p:nvPicPr>
          <p:cNvPr id="65543" name="Picture 7" descr="квиллинг фото цвето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1628775"/>
            <a:ext cx="2936875" cy="3214688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65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68425" y="1428750"/>
            <a:ext cx="7043738" cy="5429250"/>
          </a:xfrm>
        </p:spPr>
        <p:txBody>
          <a:bodyPr rtlCol="0">
            <a:noAutofit/>
          </a:bodyPr>
          <a:lstStyle/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  <a:hlinkClick r:id="rId2"/>
              </a:rPr>
              <a:t>http://1.bp.blogspot.com/_</a:t>
            </a: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  <a:hlinkClick r:id="rId2"/>
              </a:rPr>
              <a:t>2zzuKstzZNU/SxAYVYzVxBI/AAAAAAAACLM/LfvFI8eVTV8/s1600/Quilled-Snowflakes-mollysmith.jpg</a:t>
            </a:r>
            <a:endParaRPr lang="ru-RU" sz="24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  <a:hlinkClick r:id="rId3"/>
              </a:rPr>
              <a:t>http://ru.wikipedia.org/wiki/</a:t>
            </a:r>
            <a:r>
              <a:rPr lang="ru-RU" sz="2400" dirty="0" err="1" smtClean="0">
                <a:solidFill>
                  <a:schemeClr val="tx1">
                    <a:tint val="75000"/>
                  </a:schemeClr>
                </a:solidFill>
                <a:hlinkClick r:id="rId3"/>
              </a:rPr>
              <a:t>Бумагокручение</a:t>
            </a:r>
            <a:endParaRPr lang="ru-RU" sz="24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  <a:hlinkClick r:id="rId4"/>
              </a:rPr>
              <a:t>http://stranamasterov.ru</a:t>
            </a:r>
            <a:endParaRPr lang="ru-RU" sz="24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</a:rPr>
              <a:t>http://1.bp.blogspot.com/-eZlkTQ8Oey4/T0R6JGPBOII/AAAAAAAADZs/XITYCUCR27Q/s1600/quilling_art.jpg</a:t>
            </a:r>
            <a:endParaRPr lang="ru-RU" sz="24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  <a:hlinkClick r:id="rId5"/>
              </a:rPr>
              <a:t>http://irinahollay.ru/quilling/9-tehnika/5-instrument-kvilling</a:t>
            </a:r>
            <a:endParaRPr lang="ru-RU" sz="24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  <a:hlinkClick r:id="rId6"/>
              </a:rPr>
              <a:t>http://imagepost.ru/images/139/K9XAnzP31.jpg</a:t>
            </a:r>
            <a:endParaRPr lang="ru-RU" sz="24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sz="2400" dirty="0" smtClean="0">
                <a:solidFill>
                  <a:schemeClr val="tx1">
                    <a:tint val="75000"/>
                  </a:schemeClr>
                </a:solidFill>
                <a:hlinkClick r:id="rId7"/>
              </a:rPr>
              <a:t>http://more-idey.ru/wp-content/uploads/2012/05/069449.jpg</a:t>
            </a:r>
            <a:endParaRPr lang="ru-RU" sz="2400" dirty="0" smtClean="0">
              <a:solidFill>
                <a:schemeClr val="tx1">
                  <a:tint val="75000"/>
                </a:schemeClr>
              </a:solidFill>
            </a:endParaRPr>
          </a:p>
          <a:p>
            <a:pPr marL="0" indent="0">
              <a:spcBef>
                <a:spcPts val="0"/>
              </a:spcBef>
              <a:buFontTx/>
              <a:buNone/>
              <a:defRPr/>
            </a:pPr>
            <a:r>
              <a:rPr lang="en-US" dirty="0" smtClean="0">
                <a:solidFill>
                  <a:schemeClr val="tx1">
                    <a:tint val="75000"/>
                  </a:schemeClr>
                </a:solidFill>
                <a:hlinkClick r:id="rId8"/>
              </a:rPr>
              <a:t>http://zakromarukodeliya.ru/_mod_files/ce_images/instrumenti/7.jpg</a:t>
            </a:r>
            <a:endParaRPr lang="ru-RU" dirty="0" smtClean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4" name="Текст 3"/>
          <p:cNvPicPr>
            <a:picLocks noGrp="1" noChangeArrowheads="1"/>
          </p:cNvPicPr>
          <p:nvPr>
            <p:ph type="body" sz="quarter" idx="4294967295"/>
          </p:nvPr>
        </p:nvPicPr>
        <p:blipFill>
          <a:blip r:embed="rId9">
            <a:lum bright="6000" contrast="18000"/>
          </a:blip>
          <a:srcRect/>
          <a:stretch>
            <a:fillRect/>
          </a:stretch>
        </p:blipFill>
        <p:spPr>
          <a:xfrm>
            <a:off x="250825" y="0"/>
            <a:ext cx="8893175" cy="1731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Содержимое 3" descr="3795955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636838"/>
            <a:ext cx="3744912" cy="360045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3799" name="Содержимое 3" descr="32593953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636838"/>
            <a:ext cx="3592512" cy="360045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979613" y="836613"/>
            <a:ext cx="4824412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Бумагокручение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35150" y="836613"/>
            <a:ext cx="6265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endParaRPr lang="ru-RU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827088" y="1341438"/>
            <a:ext cx="756126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Овладеть искусством бумагокручения</a:t>
            </a:r>
          </a:p>
        </p:txBody>
      </p:sp>
      <p:pic>
        <p:nvPicPr>
          <p:cNvPr id="37900" name="Picture 12" descr="Редкие и необычные виды рукоделия - Рукоделие - Мамочки Симф…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2276475"/>
            <a:ext cx="5545137" cy="4160838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3492500" y="549275"/>
            <a:ext cx="1584325" cy="12969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Цель</a:t>
            </a:r>
          </a:p>
          <a:p>
            <a:pPr algn="ctr"/>
            <a:endParaRPr lang="ru-RU" sz="2800" kern="10">
              <a:ln w="952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894" grpId="0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35150" y="836613"/>
            <a:ext cx="6265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endParaRPr lang="ru-RU" sz="28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Рисунок 3" descr="t_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2450" y="2420938"/>
            <a:ext cx="3511550" cy="4437062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250825" y="2349500"/>
            <a:ext cx="6481763" cy="2374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1.  Узнать, что такое квиллинг</a:t>
            </a:r>
          </a:p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2.  Научиться технике квиллинга</a:t>
            </a:r>
          </a:p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3.  Систематизировать знания в данной технике</a:t>
            </a:r>
          </a:p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4.  Создать выставку работ  и   буклет</a:t>
            </a:r>
          </a:p>
        </p:txBody>
      </p:sp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3059113" y="476250"/>
            <a:ext cx="2592387" cy="151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Задачи</a:t>
            </a:r>
          </a:p>
          <a:p>
            <a:pPr algn="ctr"/>
            <a:endParaRPr lang="ru-RU" sz="2800" kern="10">
              <a:ln w="952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894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042988" y="4941888"/>
            <a:ext cx="7404100" cy="131445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b="1" i="1" smtClean="0">
                <a:solidFill>
                  <a:srgbClr val="FFC000"/>
                </a:solidFill>
              </a:rPr>
              <a:t>Предполагаю, что техника квиллинга может сочетаться с другими видами искусства</a:t>
            </a:r>
          </a:p>
        </p:txBody>
      </p:sp>
      <p:pic>
        <p:nvPicPr>
          <p:cNvPr id="35848" name="Picture 8" descr="First Decorated Candle - Quilled Creations Quilling Galle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6238" y="1700213"/>
            <a:ext cx="2973387" cy="3168650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2411413" y="549275"/>
            <a:ext cx="3529012" cy="1584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Гипотеза</a:t>
            </a:r>
          </a:p>
          <a:p>
            <a:pPr algn="ctr"/>
            <a:endParaRPr lang="ru-RU" sz="2800" kern="10">
              <a:ln w="9525">
                <a:solidFill>
                  <a:schemeClr val="bg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835150" y="836613"/>
            <a:ext cx="62658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None/>
            </a:pPr>
            <a:endParaRPr lang="ru-RU" sz="28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6868" name="WordArt 4"/>
          <p:cNvSpPr>
            <a:spLocks noChangeArrowheads="1" noChangeShapeType="1" noTextEdit="1"/>
          </p:cNvSpPr>
          <p:nvPr/>
        </p:nvSpPr>
        <p:spPr bwMode="auto">
          <a:xfrm>
            <a:off x="2916238" y="549275"/>
            <a:ext cx="2881312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План</a:t>
            </a:r>
          </a:p>
        </p:txBody>
      </p:sp>
      <p:pic>
        <p:nvPicPr>
          <p:cNvPr id="36871" name="Picture 7" descr="Стать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1412875"/>
            <a:ext cx="4573588" cy="3430588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WordArt 4"/>
          <p:cNvSpPr>
            <a:spLocks noChangeArrowheads="1" noChangeShapeType="1" noTextEdit="1"/>
          </p:cNvSpPr>
          <p:nvPr/>
        </p:nvSpPr>
        <p:spPr bwMode="auto">
          <a:xfrm>
            <a:off x="395288" y="3789363"/>
            <a:ext cx="7200900" cy="2447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1. Беседа с родителями</a:t>
            </a:r>
          </a:p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2. Посещение библиотеки</a:t>
            </a:r>
          </a:p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3. Использование электронных источников информации</a:t>
            </a:r>
          </a:p>
          <a:p>
            <a:r>
              <a:rPr lang="ru-RU" sz="28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4. Интервьбю с работниками магазина "Бумага"</a:t>
            </a:r>
          </a:p>
        </p:txBody>
      </p:sp>
      <p:pic>
        <p:nvPicPr>
          <p:cNvPr id="3" name="Рисунок 5" descr="PICT0855w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803400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686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415211" y="6350"/>
            <a:ext cx="6872571" cy="1523494"/>
          </a:xfrm>
        </p:spPr>
        <p:txBody>
          <a:bodyPr anchor="ctr" anchorCtr="0">
            <a:noAutofit/>
          </a:bodyPr>
          <a:lstStyle/>
          <a:p>
            <a:pPr defTabSz="914363" eaLnBrk="1" fontAlgn="auto" hangingPunct="1">
              <a:spcAft>
                <a:spcPts val="0"/>
              </a:spcAft>
              <a:defRPr/>
            </a:pPr>
            <a:r>
              <a:rPr lang="ru-RU" sz="5400"/>
              <a:t>История возникновения</a:t>
            </a:r>
          </a:p>
        </p:txBody>
      </p:sp>
      <p:pic>
        <p:nvPicPr>
          <p:cNvPr id="5" name="Рисунок 4" descr="Монахини из Ордена францисканцев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1628775"/>
            <a:ext cx="3697287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284663" y="1628775"/>
            <a:ext cx="46799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>
                <a:solidFill>
                  <a:schemeClr val="bg1"/>
                </a:solidFill>
                <a:latin typeface="Calibri" pitchFamily="34" charset="0"/>
              </a:rPr>
              <a:t>«quilling» — от слова «quill» или «птичье перо»</a:t>
            </a:r>
          </a:p>
          <a:p>
            <a:pPr>
              <a:buFont typeface="Wingdings" pitchFamily="2" charset="2"/>
              <a:buChar char="v"/>
            </a:pPr>
            <a:r>
              <a:rPr lang="ru-RU" sz="2800">
                <a:solidFill>
                  <a:schemeClr val="bg1"/>
                </a:solidFill>
                <a:latin typeface="Calibri" pitchFamily="34" charset="0"/>
              </a:rPr>
              <a:t>Европа, конец 14-начало 15 века</a:t>
            </a:r>
          </a:p>
          <a:p>
            <a:pPr>
              <a:buFont typeface="Wingdings" pitchFamily="2" charset="2"/>
              <a:buChar char="v"/>
            </a:pPr>
            <a:r>
              <a:rPr lang="ru-RU" sz="2800">
                <a:solidFill>
                  <a:srgbClr val="FFFF00"/>
                </a:solidFill>
                <a:latin typeface="Calibri" pitchFamily="34" charset="0"/>
              </a:rPr>
              <a:t>монахини создавали изящные медальоны, закручивая на кончике птичьего пера бумагу с позолоченными краями.</a:t>
            </a:r>
          </a:p>
          <a:p>
            <a:pPr>
              <a:buFont typeface="Wingdings" pitchFamily="2" charset="2"/>
              <a:buChar char="v"/>
            </a:pPr>
            <a:endParaRPr lang="ru-RU" sz="280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604146" y="5637228"/>
            <a:ext cx="910817" cy="121442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ctrTitle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92275" y="0"/>
            <a:ext cx="5516563" cy="1536700"/>
          </a:xfr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11638" y="1628775"/>
            <a:ext cx="468153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>
                <a:solidFill>
                  <a:schemeClr val="bg1"/>
                </a:solidFill>
                <a:latin typeface="Calibri" pitchFamily="34" charset="0"/>
              </a:rPr>
              <a:t>в Средневековье искусство для дам из богатых слоев общества(дорогая бумага).</a:t>
            </a:r>
          </a:p>
          <a:p>
            <a:pPr>
              <a:buFont typeface="Wingdings" pitchFamily="2" charset="2"/>
              <a:buChar char="v"/>
            </a:pPr>
            <a:r>
              <a:rPr lang="ru-RU" sz="2800">
                <a:solidFill>
                  <a:srgbClr val="FFD966"/>
                </a:solidFill>
                <a:latin typeface="Calibri" pitchFamily="34" charset="0"/>
              </a:rPr>
              <a:t>хобби в странах Западной Европы</a:t>
            </a:r>
          </a:p>
          <a:p>
            <a:pPr>
              <a:buFont typeface="Wingdings" pitchFamily="2" charset="2"/>
              <a:buChar char="v"/>
            </a:pPr>
            <a:r>
              <a:rPr lang="ru-RU" sz="2800">
                <a:solidFill>
                  <a:srgbClr val="FFD966"/>
                </a:solidFill>
                <a:latin typeface="Calibri" pitchFamily="34" charset="0"/>
              </a:rPr>
              <a:t>в 15 веке –искусство</a:t>
            </a:r>
          </a:p>
          <a:p>
            <a:pPr>
              <a:buFont typeface="Wingdings" pitchFamily="2" charset="2"/>
              <a:buChar char="v"/>
            </a:pPr>
            <a:r>
              <a:rPr lang="ru-RU" sz="2800">
                <a:solidFill>
                  <a:srgbClr val="FFD966"/>
                </a:solidFill>
                <a:latin typeface="Calibri" pitchFamily="34" charset="0"/>
              </a:rPr>
              <a:t> в 19 веке — дамское развлечение</a:t>
            </a:r>
          </a:p>
          <a:p>
            <a:pPr>
              <a:buFont typeface="Wingdings" pitchFamily="2" charset="2"/>
              <a:buChar char="v"/>
            </a:pPr>
            <a:r>
              <a:rPr lang="ru-RU" sz="2800">
                <a:solidFill>
                  <a:srgbClr val="FFD966"/>
                </a:solidFill>
                <a:latin typeface="Calibri" pitchFamily="34" charset="0"/>
              </a:rPr>
              <a:t>большую часть 20 века оно </a:t>
            </a:r>
            <a:r>
              <a:rPr lang="ru-RU" sz="2800" u="sng">
                <a:solidFill>
                  <a:srgbClr val="FFD966"/>
                </a:solidFill>
                <a:latin typeface="Calibri" pitchFamily="34" charset="0"/>
              </a:rPr>
              <a:t>было забыто </a:t>
            </a:r>
          </a:p>
        </p:txBody>
      </p:sp>
      <p:pic>
        <p:nvPicPr>
          <p:cNvPr id="4" name="Рисунок 3" descr="10.jpg"/>
          <p:cNvPicPr>
            <a:picLocks noChangeAspect="1"/>
          </p:cNvPicPr>
          <p:nvPr/>
        </p:nvPicPr>
        <p:blipFill>
          <a:blip r:embed="rId3" cstate="print"/>
          <a:srcRect l="3382" t="8482" r="2107"/>
          <a:stretch>
            <a:fillRect/>
          </a:stretch>
        </p:blipFill>
        <p:spPr>
          <a:xfrm>
            <a:off x="357158" y="1500174"/>
            <a:ext cx="3592808" cy="23587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 descr="4f9c0624b9be.jpg"/>
          <p:cNvPicPr>
            <a:picLocks noChangeAspect="1"/>
          </p:cNvPicPr>
          <p:nvPr/>
        </p:nvPicPr>
        <p:blipFill>
          <a:blip r:embed="rId4" cstate="print"/>
          <a:srcRect l="11750" t="21180" r="6177" b="8220"/>
          <a:stretch>
            <a:fillRect/>
          </a:stretch>
        </p:blipFill>
        <p:spPr>
          <a:xfrm>
            <a:off x="357158" y="4000503"/>
            <a:ext cx="3643338" cy="23505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92386" y="194990"/>
            <a:ext cx="7043209" cy="1523494"/>
          </a:xfrm>
        </p:spPr>
        <p:txBody>
          <a:bodyPr anchor="ctr" anchorCtr="0">
            <a:noAutofit/>
          </a:bodyPr>
          <a:lstStyle/>
          <a:p>
            <a:pPr algn="ctr" defTabSz="914363" eaLnBrk="1" fontAlgn="auto" hangingPunct="1">
              <a:spcAft>
                <a:spcPts val="0"/>
              </a:spcAft>
              <a:defRPr/>
            </a:pPr>
            <a:r>
              <a:rPr lang="ru-RU" sz="5400" b="1" i="1" smtClean="0"/>
              <a:t>Это нужно знать:</a:t>
            </a:r>
            <a:endParaRPr lang="ru-RU" sz="5400" b="1" i="1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284663" y="1628775"/>
            <a:ext cx="467995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b="1" i="1">
                <a:solidFill>
                  <a:schemeClr val="bg1"/>
                </a:solidFill>
                <a:latin typeface="Calibri" pitchFamily="34" charset="0"/>
              </a:rPr>
              <a:t>В Южной Корее существует целая Ассоциация любителей бумажной пластики.</a:t>
            </a:r>
          </a:p>
          <a:p>
            <a:pPr>
              <a:buFont typeface="Wingdings" pitchFamily="2" charset="2"/>
              <a:buChar char="v"/>
            </a:pPr>
            <a:r>
              <a:rPr lang="ru-RU" sz="2800" b="1" i="1">
                <a:solidFill>
                  <a:srgbClr val="FFFF00"/>
                </a:solidFill>
                <a:latin typeface="Calibri" pitchFamily="34" charset="0"/>
              </a:rPr>
              <a:t>В Англии принцесса Елизавета всерьёз увлекалась искусством квиллинга, и многие её творения хранятся в музее Виктории и Альберта в Лондоне.</a:t>
            </a:r>
          </a:p>
        </p:txBody>
      </p:sp>
      <p:pic>
        <p:nvPicPr>
          <p:cNvPr id="4" name="Рисунок 3" descr="378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0936" y="1719858"/>
            <a:ext cx="3723354" cy="46348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S010286767">
  <a:themeElements>
    <a:clrScheme name="Purple Template-Template">
      <a:dk1>
        <a:srgbClr val="000000"/>
      </a:dk1>
      <a:lt1>
        <a:srgbClr val="FFFFFF"/>
      </a:lt1>
      <a:dk2>
        <a:srgbClr val="663474"/>
      </a:dk2>
      <a:lt2>
        <a:srgbClr val="DBB7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2681E6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TS010286767</Template>
  <TotalTime>502</TotalTime>
  <Words>384</Words>
  <Application>Microsoft Office PowerPoint</Application>
  <PresentationFormat>Экран (4:3)</PresentationFormat>
  <Paragraphs>71</Paragraphs>
  <Slides>18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TS010286767</vt:lpstr>
      <vt:lpstr>Белый текст и шрифт Courier для слайдов с кодом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История возникновения</vt:lpstr>
      <vt:lpstr>Презентация PowerPoint</vt:lpstr>
      <vt:lpstr>Это нужно знать:</vt:lpstr>
      <vt:lpstr>Базовые формы квиллинга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Заголовок: объявление</dc:title>
  <dc:creator>Римма</dc:creator>
  <cp:lastModifiedBy>Максим</cp:lastModifiedBy>
  <cp:revision>29</cp:revision>
  <dcterms:created xsi:type="dcterms:W3CDTF">2013-03-28T06:22:22Z</dcterms:created>
  <dcterms:modified xsi:type="dcterms:W3CDTF">2023-03-08T03:59:46Z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TC102867679990</vt:lpwstr>
  </property>
</Properties>
</file>