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92" r:id="rId3"/>
    <p:sldId id="29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1" r:id="rId38"/>
    <p:sldId id="290" r:id="rId39"/>
    <p:sldId id="294"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284" y="-84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AE86F987-5363-4A3B-AE11-3683028AFB9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86F987-5363-4A3B-AE11-3683028AFB9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8" name="Номер слайда 7"/>
          <p:cNvSpPr>
            <a:spLocks noGrp="1"/>
          </p:cNvSpPr>
          <p:nvPr>
            <p:ph type="sldNum" sz="quarter" idx="11"/>
          </p:nvPr>
        </p:nvSpPr>
        <p:spPr/>
        <p:txBody>
          <a:bodyPr/>
          <a:lstStyle/>
          <a:p>
            <a:fld id="{AE86F987-5363-4A3B-AE11-3683028AFB9D}"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59FE76C-B5C2-41FE-BE15-8AFCD4B3A803}" type="datetimeFigureOut">
              <a:rPr lang="ru-RU" smtClean="0"/>
              <a:pPr/>
              <a:t>13.06.2022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AE86F987-5363-4A3B-AE11-3683028AFB9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B59FE76C-B5C2-41FE-BE15-8AFCD4B3A803}" type="datetimeFigureOut">
              <a:rPr lang="ru-RU" smtClean="0"/>
              <a:pPr/>
              <a:t>13.06.2022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E86F987-5363-4A3B-AE11-3683028AFB9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59FE76C-B5C2-41FE-BE15-8AFCD4B3A803}" type="datetimeFigureOut">
              <a:rPr lang="ru-RU" smtClean="0"/>
              <a:pPr/>
              <a:t>13.06.2022</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E86F987-5363-4A3B-AE11-3683028AFB9D}"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2976" y="2286016"/>
            <a:ext cx="5286412" cy="2428868"/>
          </a:xfrm>
        </p:spPr>
        <p:txBody>
          <a:bodyPr>
            <a:noAutofit/>
          </a:bodyPr>
          <a:lstStyle/>
          <a:p>
            <a:r>
              <a:rPr lang="ru-RU" sz="13800" dirty="0" smtClean="0"/>
              <a:t>Крым</a:t>
            </a:r>
            <a:endParaRPr lang="ru-RU" sz="13800" dirty="0"/>
          </a:p>
        </p:txBody>
      </p:sp>
      <p:sp>
        <p:nvSpPr>
          <p:cNvPr id="5" name="Заголовок 1"/>
          <p:cNvSpPr txBox="1">
            <a:spLocks/>
          </p:cNvSpPr>
          <p:nvPr/>
        </p:nvSpPr>
        <p:spPr>
          <a:xfrm>
            <a:off x="4714876" y="6072182"/>
            <a:ext cx="4429124" cy="785818"/>
          </a:xfrm>
          <a:prstGeom prst="rect">
            <a:avLst/>
          </a:prstGeom>
        </p:spPr>
        <p:txBody>
          <a:bodyPr vert="horz" lIns="45720" rIns="45720"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ru-RU" sz="4000" b="1" cap="all" dirty="0" smtClean="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rPr>
              <a:t>29.04-9.05.2022</a:t>
            </a:r>
            <a:r>
              <a:rPr lang="ru-RU" sz="2400" b="1" cap="all" dirty="0" smtClean="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rPr>
              <a:t>г</a:t>
            </a:r>
            <a:r>
              <a:rPr lang="ru-RU" sz="4000" b="1" cap="all" dirty="0" smtClean="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rPr>
              <a:t>.</a:t>
            </a:r>
            <a:endParaRPr kumimoji="0" lang="ru-RU" sz="4000" b="1" i="0" u="none" strike="noStrike" kern="1200" cap="all" spc="0" normalizeH="0" baseline="0" noProof="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uLnTx/>
              <a:uFillTx/>
              <a:latin typeface="+mj-lt"/>
              <a:ea typeface="+mj-ea"/>
              <a:cs typeface="+mj-cs"/>
            </a:endParaRPr>
          </a:p>
        </p:txBody>
      </p:sp>
      <p:sp>
        <p:nvSpPr>
          <p:cNvPr id="4" name="Прямоугольник 3"/>
          <p:cNvSpPr/>
          <p:nvPr/>
        </p:nvSpPr>
        <p:spPr>
          <a:xfrm>
            <a:off x="3714744" y="5572140"/>
            <a:ext cx="5429256" cy="646331"/>
          </a:xfrm>
          <a:prstGeom prst="rect">
            <a:avLst/>
          </a:prstGeom>
        </p:spPr>
        <p:txBody>
          <a:bodyPr wrap="square">
            <a:spAutoFit/>
          </a:bodyPr>
          <a:lstStyle/>
          <a:p>
            <a:r>
              <a:rPr lang="ru-RU" dirty="0" smtClean="0">
                <a:solidFill>
                  <a:schemeClr val="accent1">
                    <a:lumMod val="75000"/>
                  </a:schemeClr>
                </a:solidFill>
              </a:rPr>
              <a:t>Подготовила: </a:t>
            </a:r>
            <a:r>
              <a:rPr lang="ru-RU" b="1" dirty="0" smtClean="0">
                <a:solidFill>
                  <a:schemeClr val="accent1">
                    <a:lumMod val="75000"/>
                  </a:schemeClr>
                </a:solidFill>
              </a:rPr>
              <a:t>студентка 3 курса ЕГФ, группа 5</a:t>
            </a:r>
          </a:p>
          <a:p>
            <a:r>
              <a:rPr lang="ru-RU" b="1" dirty="0" smtClean="0">
                <a:solidFill>
                  <a:schemeClr val="accent1">
                    <a:lumMod val="75000"/>
                  </a:schemeClr>
                </a:solidFill>
              </a:rPr>
              <a:t>                        Будник Диана Ивановна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18018"/>
            <a:ext cx="9144000" cy="2725758"/>
          </a:xfrm>
        </p:spPr>
        <p:txBody>
          <a:bodyPr>
            <a:noAutofit/>
          </a:bodyPr>
          <a:lstStyle/>
          <a:p>
            <a:r>
              <a:rPr lang="ru-RU" sz="1800" dirty="0" err="1" smtClean="0">
                <a:solidFill>
                  <a:schemeClr val="bg1"/>
                </a:solidFill>
              </a:rPr>
              <a:t>Турстоянка</a:t>
            </a:r>
            <a:r>
              <a:rPr lang="ru-RU" sz="1800" dirty="0" smtClean="0">
                <a:solidFill>
                  <a:schemeClr val="bg1"/>
                </a:solidFill>
              </a:rPr>
              <a:t> Пятая Балка</a:t>
            </a:r>
            <a:br>
              <a:rPr lang="ru-RU" sz="1800" dirty="0" smtClean="0">
                <a:solidFill>
                  <a:schemeClr val="bg1"/>
                </a:solidFill>
              </a:rPr>
            </a:br>
            <a:r>
              <a:rPr lang="ru-RU" sz="1800" dirty="0" smtClean="0">
                <a:solidFill>
                  <a:schemeClr val="bg1"/>
                </a:solidFill>
              </a:rPr>
              <a:t>Озера, беседки и </a:t>
            </a:r>
            <a:r>
              <a:rPr lang="ru-RU" sz="1800" dirty="0" err="1" smtClean="0">
                <a:solidFill>
                  <a:schemeClr val="bg1"/>
                </a:solidFill>
              </a:rPr>
              <a:t>турстоянка</a:t>
            </a:r>
            <a:r>
              <a:rPr lang="ru-RU" sz="1800" dirty="0" smtClean="0">
                <a:solidFill>
                  <a:schemeClr val="bg1"/>
                </a:solidFill>
              </a:rPr>
              <a:t> в Пятой балке известны и неизвестны одновременно. Расположены неподалеку от пещерных городов и монастырей (</a:t>
            </a:r>
            <a:r>
              <a:rPr lang="ru-RU" sz="1800" dirty="0" err="1" smtClean="0">
                <a:solidFill>
                  <a:schemeClr val="bg1"/>
                </a:solidFill>
              </a:rPr>
              <a:t>Эски-Кермен</a:t>
            </a:r>
            <a:r>
              <a:rPr lang="ru-RU" sz="1800" dirty="0" smtClean="0">
                <a:solidFill>
                  <a:schemeClr val="bg1"/>
                </a:solidFill>
              </a:rPr>
              <a:t>, </a:t>
            </a:r>
            <a:r>
              <a:rPr lang="ru-RU" sz="1800" dirty="0" err="1" smtClean="0">
                <a:solidFill>
                  <a:schemeClr val="bg1"/>
                </a:solidFill>
              </a:rPr>
              <a:t>Шулдан</a:t>
            </a:r>
            <a:r>
              <a:rPr lang="ru-RU" sz="1800" dirty="0" smtClean="0">
                <a:solidFill>
                  <a:schemeClr val="bg1"/>
                </a:solidFill>
              </a:rPr>
              <a:t>), но спрятаны в небольшой балке </a:t>
            </a:r>
            <a:r>
              <a:rPr lang="ru-RU" sz="1800" dirty="0" err="1" smtClean="0">
                <a:solidFill>
                  <a:schemeClr val="bg1"/>
                </a:solidFill>
              </a:rPr>
              <a:t>Кафка-Богаз</a:t>
            </a:r>
            <a:r>
              <a:rPr lang="ru-RU" sz="1800" dirty="0" smtClean="0">
                <a:solidFill>
                  <a:schemeClr val="bg1"/>
                </a:solidFill>
              </a:rPr>
              <a:t>, она же Пятая балка. Рукотворные озера в лесу между селами Залесное и Терновка пользовались «генеральским» вниманием еще во времена СССР, за что их стали называть Генеральскими. Места для палаток, беседки для отдыха, озера с рыбой, душ и туалет. Вот весь ассортимент услуг.  Удобства весьма </a:t>
            </a:r>
            <a:r>
              <a:rPr lang="ru-RU" sz="1800" dirty="0" err="1" smtClean="0">
                <a:solidFill>
                  <a:schemeClr val="bg1"/>
                </a:solidFill>
              </a:rPr>
              <a:t>аскетичны</a:t>
            </a:r>
            <a:r>
              <a:rPr lang="ru-RU" sz="1800" dirty="0" smtClean="0">
                <a:solidFill>
                  <a:schemeClr val="bg1"/>
                </a:solidFill>
              </a:rPr>
              <a:t>, но имеются. И конечно же великолепная Крымская природа вокруг. </a:t>
            </a:r>
            <a:endParaRPr lang="ru-RU" sz="1800" dirty="0">
              <a:solidFill>
                <a:schemeClr val="bg1"/>
              </a:solidFill>
            </a:endParaRPr>
          </a:p>
        </p:txBody>
      </p:sp>
      <p:pic>
        <p:nvPicPr>
          <p:cNvPr id="17410" name="Picture 2" descr="https://avatars.mds.yandex.net/get-altay/2809978/2a000001738c89af47836ba3f37105872f56/XXL"/>
          <p:cNvPicPr>
            <a:picLocks noChangeAspect="1" noChangeArrowheads="1"/>
          </p:cNvPicPr>
          <p:nvPr/>
        </p:nvPicPr>
        <p:blipFill>
          <a:blip r:embed="rId2"/>
          <a:srcRect/>
          <a:stretch>
            <a:fillRect/>
          </a:stretch>
        </p:blipFill>
        <p:spPr bwMode="auto">
          <a:xfrm>
            <a:off x="428596" y="0"/>
            <a:ext cx="8309882" cy="471488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857628"/>
            <a:ext cx="9144000" cy="2725758"/>
          </a:xfrm>
        </p:spPr>
        <p:txBody>
          <a:bodyPr>
            <a:noAutofit/>
          </a:bodyPr>
          <a:lstStyle/>
          <a:p>
            <a:r>
              <a:rPr lang="ru-RU" sz="1800" dirty="0" smtClean="0">
                <a:solidFill>
                  <a:schemeClr val="bg1"/>
                </a:solidFill>
              </a:rPr>
              <a:t>Пещерный город </a:t>
            </a:r>
            <a:r>
              <a:rPr lang="ru-RU" sz="1800" dirty="0" err="1" smtClean="0">
                <a:solidFill>
                  <a:schemeClr val="bg1"/>
                </a:solidFill>
              </a:rPr>
              <a:t>Эски-Кермен</a:t>
            </a:r>
            <a:r>
              <a:rPr lang="ru-RU" sz="1800" dirty="0" smtClean="0">
                <a:solidFill>
                  <a:schemeClr val="bg1"/>
                </a:solidFill>
              </a:rPr>
              <a:t/>
            </a:r>
            <a:br>
              <a:rPr lang="ru-RU" sz="1800" dirty="0" smtClean="0">
                <a:solidFill>
                  <a:schemeClr val="bg1"/>
                </a:solidFill>
              </a:rPr>
            </a:br>
            <a:r>
              <a:rPr lang="ru-RU" sz="1800" dirty="0" smtClean="0">
                <a:solidFill>
                  <a:schemeClr val="bg1"/>
                </a:solidFill>
              </a:rPr>
              <a:t>На крымско-татарском языке слово «</a:t>
            </a:r>
            <a:r>
              <a:rPr lang="ru-RU" sz="1800" dirty="0" err="1" smtClean="0">
                <a:solidFill>
                  <a:schemeClr val="bg1"/>
                </a:solidFill>
              </a:rPr>
              <a:t>эски</a:t>
            </a:r>
            <a:r>
              <a:rPr lang="ru-RU" sz="1800" dirty="0" smtClean="0">
                <a:solidFill>
                  <a:schemeClr val="bg1"/>
                </a:solidFill>
              </a:rPr>
              <a:t>» буквально означает «старая», а «</a:t>
            </a:r>
            <a:r>
              <a:rPr lang="ru-RU" sz="1800" dirty="0" err="1" smtClean="0">
                <a:solidFill>
                  <a:schemeClr val="bg1"/>
                </a:solidFill>
              </a:rPr>
              <a:t>кермен</a:t>
            </a:r>
            <a:r>
              <a:rPr lang="ru-RU" sz="1800" dirty="0" smtClean="0">
                <a:solidFill>
                  <a:schemeClr val="bg1"/>
                </a:solidFill>
              </a:rPr>
              <a:t>» — «крепость». В VI веке нашей эры в этих местах прочно обосновались византийцы. Они и построили укрепление на горе. Пещерный мегаполис находится на юго-западе Крыма в двух десятках километров от Бахчисарая. По меркам древности это действительно был мегаполис, поскольку площадь городской застройки достигала около восьми гектар. При ширине 170 метров поселение имело длину чуть более километра. Город выстроили на плато высотой 30 метров. В настоящее время </a:t>
            </a:r>
            <a:r>
              <a:rPr lang="ru-RU" sz="1800" dirty="0" err="1" smtClean="0">
                <a:solidFill>
                  <a:schemeClr val="bg1"/>
                </a:solidFill>
              </a:rPr>
              <a:t>Эски-Кермен</a:t>
            </a:r>
            <a:r>
              <a:rPr lang="ru-RU" sz="1800" dirty="0" smtClean="0">
                <a:solidFill>
                  <a:schemeClr val="bg1"/>
                </a:solidFill>
              </a:rPr>
              <a:t>  — это заповедная зона. Она является частью экспозиции Бахчисарайского музея. Поблизости расположены села Терновка, </a:t>
            </a:r>
            <a:r>
              <a:rPr lang="ru-RU" sz="1800" dirty="0" err="1" smtClean="0">
                <a:solidFill>
                  <a:schemeClr val="bg1"/>
                </a:solidFill>
              </a:rPr>
              <a:t>Холмовка</a:t>
            </a:r>
            <a:r>
              <a:rPr lang="ru-RU" sz="1800" dirty="0" smtClean="0">
                <a:solidFill>
                  <a:schemeClr val="bg1"/>
                </a:solidFill>
              </a:rPr>
              <a:t>, Залесное и Красный Мак. Из них начинаются пешеходные маршруты к заповедному плато. Всего в пяти километрах от </a:t>
            </a:r>
            <a:r>
              <a:rPr lang="ru-RU" sz="1800" dirty="0" err="1" smtClean="0">
                <a:solidFill>
                  <a:schemeClr val="bg1"/>
                </a:solidFill>
              </a:rPr>
              <a:t>Эски-Кермен</a:t>
            </a:r>
            <a:r>
              <a:rPr lang="ru-RU" sz="1800" dirty="0" smtClean="0">
                <a:solidFill>
                  <a:schemeClr val="bg1"/>
                </a:solidFill>
              </a:rPr>
              <a:t> расположен другой древний пещерный город, который называется Мангуп-Кале. </a:t>
            </a:r>
            <a:endParaRPr lang="ru-RU" sz="1800" dirty="0">
              <a:solidFill>
                <a:schemeClr val="bg1"/>
              </a:solidFill>
            </a:endParaRPr>
          </a:p>
        </p:txBody>
      </p:sp>
      <p:pic>
        <p:nvPicPr>
          <p:cNvPr id="16386" name="Picture 2" descr="https://putidorogi-nn.ru/images/stories/evropa/rossiya/eski_kermen_7.jpg"/>
          <p:cNvPicPr>
            <a:picLocks noChangeAspect="1" noChangeArrowheads="1"/>
          </p:cNvPicPr>
          <p:nvPr/>
        </p:nvPicPr>
        <p:blipFill>
          <a:blip r:embed="rId2"/>
          <a:srcRect/>
          <a:stretch>
            <a:fillRect/>
          </a:stretch>
        </p:blipFill>
        <p:spPr bwMode="auto">
          <a:xfrm>
            <a:off x="1857356" y="0"/>
            <a:ext cx="5489589" cy="365752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857628"/>
            <a:ext cx="9144000" cy="2725758"/>
          </a:xfrm>
        </p:spPr>
        <p:txBody>
          <a:bodyPr>
            <a:noAutofit/>
          </a:bodyPr>
          <a:lstStyle/>
          <a:p>
            <a:r>
              <a:rPr lang="ru-RU" sz="1800" dirty="0" smtClean="0">
                <a:solidFill>
                  <a:schemeClr val="bg1"/>
                </a:solidFill>
              </a:rPr>
              <a:t>Пещерный город </a:t>
            </a:r>
            <a:r>
              <a:rPr lang="ru-RU" sz="1800" dirty="0" err="1" smtClean="0">
                <a:solidFill>
                  <a:schemeClr val="bg1"/>
                </a:solidFill>
              </a:rPr>
              <a:t>Эски-Кермен</a:t>
            </a:r>
            <a:r>
              <a:rPr lang="ru-RU" sz="1800" dirty="0" smtClean="0">
                <a:solidFill>
                  <a:schemeClr val="bg1"/>
                </a:solidFill>
              </a:rPr>
              <a:t>, основанный в начале VI в., был первоклассной для своего времени крепостью. Отвесные скалы практически неприступны, а в верховьях расщелин, по которым можно было подняться в город, возвышались боевые стены. В систему обороны входили хорошо защищенные ворота и </a:t>
            </a:r>
            <a:r>
              <a:rPr lang="ru-RU" sz="1800" dirty="0" err="1" smtClean="0">
                <a:solidFill>
                  <a:schemeClr val="bg1"/>
                </a:solidFill>
              </a:rPr>
              <a:t>вылазные</a:t>
            </a:r>
            <a:r>
              <a:rPr lang="ru-RU" sz="1800" dirty="0" smtClean="0">
                <a:solidFill>
                  <a:schemeClr val="bg1"/>
                </a:solidFill>
              </a:rPr>
              <a:t> калитки, наземные башни и пещерные казематы.</a:t>
            </a:r>
            <a:br>
              <a:rPr lang="ru-RU" sz="1800" dirty="0" smtClean="0">
                <a:solidFill>
                  <a:schemeClr val="bg1"/>
                </a:solidFill>
              </a:rPr>
            </a:br>
            <a:r>
              <a:rPr lang="ru-RU" sz="1800" dirty="0" err="1" smtClean="0">
                <a:solidFill>
                  <a:schemeClr val="bg1"/>
                </a:solidFill>
              </a:rPr>
              <a:t>Эски-Кермен</a:t>
            </a:r>
            <a:r>
              <a:rPr lang="ru-RU" sz="1800" dirty="0" smtClean="0">
                <a:solidFill>
                  <a:schemeClr val="bg1"/>
                </a:solidFill>
              </a:rPr>
              <a:t> был крупным центром ремесла и торговли, но основой его экономики являлось сельское хозяйство – виноградарство, огородничество, садоводство. В окрестностях </a:t>
            </a:r>
            <a:r>
              <a:rPr lang="ru-RU" sz="1800" dirty="0" err="1" smtClean="0">
                <a:solidFill>
                  <a:schemeClr val="bg1"/>
                </a:solidFill>
              </a:rPr>
              <a:t>Эски-Кермена</a:t>
            </a:r>
            <a:r>
              <a:rPr lang="ru-RU" sz="1800" dirty="0" smtClean="0">
                <a:solidFill>
                  <a:schemeClr val="bg1"/>
                </a:solidFill>
              </a:rPr>
              <a:t> найдены остатки оросительной системы, следы террасированных участков с одичавшими виноградными лозами. В течение ряда лет эти лозы изучают сотрудники Крымского сельскохозяйственного института, стремясь восстановить сорта винограда, прожившие сотни лет. Некоторые из них уже используются в качестве селекционного материала для выведения новых сортов винограда.</a:t>
            </a:r>
            <a:endParaRPr lang="ru-RU" sz="1800" dirty="0">
              <a:solidFill>
                <a:schemeClr val="bg1"/>
              </a:solidFill>
            </a:endParaRPr>
          </a:p>
        </p:txBody>
      </p:sp>
      <p:pic>
        <p:nvPicPr>
          <p:cNvPr id="15362" name="Picture 2" descr="http://s2.fotokto.ru/photo/full/510/5108978.jpg"/>
          <p:cNvPicPr>
            <a:picLocks noChangeAspect="1" noChangeArrowheads="1"/>
          </p:cNvPicPr>
          <p:nvPr/>
        </p:nvPicPr>
        <p:blipFill>
          <a:blip r:embed="rId2"/>
          <a:srcRect/>
          <a:stretch>
            <a:fillRect/>
          </a:stretch>
        </p:blipFill>
        <p:spPr bwMode="auto">
          <a:xfrm>
            <a:off x="1785918" y="0"/>
            <a:ext cx="5441939" cy="362795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989522"/>
            <a:ext cx="9144000" cy="2011378"/>
          </a:xfrm>
        </p:spPr>
        <p:txBody>
          <a:bodyPr>
            <a:noAutofit/>
          </a:bodyPr>
          <a:lstStyle/>
          <a:p>
            <a:r>
              <a:rPr lang="ru-RU" sz="1800" dirty="0" err="1" smtClean="0">
                <a:solidFill>
                  <a:schemeClr val="bg1"/>
                </a:solidFill>
              </a:rPr>
              <a:t>Шулдан</a:t>
            </a:r>
            <a:r>
              <a:rPr lang="ru-RU" sz="1800" dirty="0" smtClean="0">
                <a:solidFill>
                  <a:schemeClr val="bg1"/>
                </a:solidFill>
              </a:rPr>
              <a:t/>
            </a:r>
            <a:br>
              <a:rPr lang="ru-RU" sz="1800" dirty="0" smtClean="0">
                <a:solidFill>
                  <a:schemeClr val="bg1"/>
                </a:solidFill>
              </a:rPr>
            </a:br>
            <a:r>
              <a:rPr lang="ru-RU" sz="1800" dirty="0" smtClean="0">
                <a:solidFill>
                  <a:schemeClr val="bg1"/>
                </a:solidFill>
              </a:rPr>
              <a:t>Находится он недалеко от Севастополя, в 1,5 км от восточной окраины села Терновка, в скальных обрывах горы </a:t>
            </a:r>
            <a:r>
              <a:rPr lang="ru-RU" sz="1800" dirty="0" err="1" smtClean="0">
                <a:solidFill>
                  <a:schemeClr val="bg1"/>
                </a:solidFill>
              </a:rPr>
              <a:t>Шулдан-Кая</a:t>
            </a:r>
            <a:r>
              <a:rPr lang="ru-RU" sz="1800" dirty="0" smtClean="0">
                <a:solidFill>
                  <a:schemeClr val="bg1"/>
                </a:solidFill>
              </a:rPr>
              <a:t>, нависающей над </a:t>
            </a:r>
            <a:r>
              <a:rPr lang="ru-RU" sz="1800" dirty="0" err="1" smtClean="0">
                <a:solidFill>
                  <a:schemeClr val="bg1"/>
                </a:solidFill>
              </a:rPr>
              <a:t>Шульской</a:t>
            </a:r>
            <a:r>
              <a:rPr lang="ru-RU" sz="1800" dirty="0" smtClean="0">
                <a:solidFill>
                  <a:schemeClr val="bg1"/>
                </a:solidFill>
              </a:rPr>
              <a:t> долиной. Ориентиром и своеобразной визитной карточкой </a:t>
            </a:r>
            <a:r>
              <a:rPr lang="ru-RU" sz="1800" dirty="0" err="1" smtClean="0">
                <a:solidFill>
                  <a:schemeClr val="bg1"/>
                </a:solidFill>
              </a:rPr>
              <a:t>Шулдана</a:t>
            </a:r>
            <a:r>
              <a:rPr lang="ru-RU" sz="1800" dirty="0" smtClean="0">
                <a:solidFill>
                  <a:schemeClr val="bg1"/>
                </a:solidFill>
              </a:rPr>
              <a:t> является башня-часовня, построенная на краю обрыва в начале 2000-х годов. Ее золотой купол, сияющий в лучах солнца, виден издалека. Название «</a:t>
            </a:r>
            <a:r>
              <a:rPr lang="ru-RU" sz="1800" dirty="0" err="1" smtClean="0">
                <a:solidFill>
                  <a:schemeClr val="bg1"/>
                </a:solidFill>
              </a:rPr>
              <a:t>Шулдан</a:t>
            </a:r>
            <a:r>
              <a:rPr lang="ru-RU" sz="1800" dirty="0" smtClean="0">
                <a:solidFill>
                  <a:schemeClr val="bg1"/>
                </a:solidFill>
              </a:rPr>
              <a:t>» имеет тюркское происхождение и означает «Отдающий эхо».</a:t>
            </a:r>
            <a:endParaRPr lang="ru-RU" sz="1800" dirty="0">
              <a:solidFill>
                <a:schemeClr val="bg1"/>
              </a:solidFill>
            </a:endParaRPr>
          </a:p>
        </p:txBody>
      </p:sp>
      <p:pic>
        <p:nvPicPr>
          <p:cNvPr id="31746" name="Picture 2" descr="http://rasfokus.ru/images/photos/medium/19639dbd869d11ab8537661c2bf75835.jpg"/>
          <p:cNvPicPr>
            <a:picLocks noChangeAspect="1" noChangeArrowheads="1"/>
          </p:cNvPicPr>
          <p:nvPr/>
        </p:nvPicPr>
        <p:blipFill>
          <a:blip r:embed="rId2"/>
          <a:srcRect/>
          <a:stretch>
            <a:fillRect/>
          </a:stretch>
        </p:blipFill>
        <p:spPr bwMode="auto">
          <a:xfrm>
            <a:off x="714348" y="0"/>
            <a:ext cx="7715268" cy="514351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75142"/>
            <a:ext cx="9144000" cy="2725758"/>
          </a:xfrm>
        </p:spPr>
        <p:txBody>
          <a:bodyPr>
            <a:noAutofit/>
          </a:bodyPr>
          <a:lstStyle/>
          <a:p>
            <a:r>
              <a:rPr lang="ru-RU" sz="1800" dirty="0" smtClean="0">
                <a:solidFill>
                  <a:schemeClr val="bg1"/>
                </a:solidFill>
              </a:rPr>
              <a:t>История пещерного монастыря </a:t>
            </a:r>
            <a:r>
              <a:rPr lang="ru-RU" sz="1800" dirty="0" err="1" smtClean="0">
                <a:solidFill>
                  <a:schemeClr val="bg1"/>
                </a:solidFill>
              </a:rPr>
              <a:t>Шулдан</a:t>
            </a:r>
            <a:r>
              <a:rPr lang="ru-RU" sz="1800" dirty="0" smtClean="0">
                <a:solidFill>
                  <a:schemeClr val="bg1"/>
                </a:solidFill>
              </a:rPr>
              <a:t> скрыта завесой времени. На сегодняшний день нет достоверной информации о его основании. Как и другие пещерные монастыри Крыма, считается, что </a:t>
            </a:r>
            <a:r>
              <a:rPr lang="ru-RU" sz="1800" dirty="0" err="1" smtClean="0">
                <a:solidFill>
                  <a:schemeClr val="bg1"/>
                </a:solidFill>
              </a:rPr>
              <a:t>Шулдан</a:t>
            </a:r>
            <a:r>
              <a:rPr lang="ru-RU" sz="1800" dirty="0" smtClean="0">
                <a:solidFill>
                  <a:schemeClr val="bg1"/>
                </a:solidFill>
              </a:rPr>
              <a:t> основан в период с VIII по XIII век. Если он более древний и появился в VIII-IX веках, то, вероятнее всего, его основали </a:t>
            </a:r>
            <a:r>
              <a:rPr lang="ru-RU" sz="1800" dirty="0" err="1" smtClean="0">
                <a:solidFill>
                  <a:schemeClr val="bg1"/>
                </a:solidFill>
              </a:rPr>
              <a:t>христиане-иконопочитатели</a:t>
            </a:r>
            <a:r>
              <a:rPr lang="ru-RU" sz="1800" dirty="0" smtClean="0">
                <a:solidFill>
                  <a:schemeClr val="bg1"/>
                </a:solidFill>
              </a:rPr>
              <a:t>, массово переселяющиеся из центральных районов Византии на ее окраины, в том числе Крым, из-за преследований иконоборцев. Если </a:t>
            </a:r>
            <a:r>
              <a:rPr lang="ru-RU" sz="1800" dirty="0" err="1" smtClean="0">
                <a:solidFill>
                  <a:schemeClr val="bg1"/>
                </a:solidFill>
              </a:rPr>
              <a:t>Шулдан</a:t>
            </a:r>
            <a:r>
              <a:rPr lang="ru-RU" sz="1800" dirty="0" smtClean="0">
                <a:solidFill>
                  <a:schemeClr val="bg1"/>
                </a:solidFill>
              </a:rPr>
              <a:t> появился позже, в XII-XIII веках, то был основан </a:t>
            </a:r>
            <a:r>
              <a:rPr lang="ru-RU" sz="1800" dirty="0" err="1" smtClean="0">
                <a:solidFill>
                  <a:schemeClr val="bg1"/>
                </a:solidFill>
              </a:rPr>
              <a:t>христианами-феодоритами</a:t>
            </a:r>
            <a:r>
              <a:rPr lang="ru-RU" sz="1800" dirty="0" smtClean="0">
                <a:solidFill>
                  <a:schemeClr val="bg1"/>
                </a:solidFill>
              </a:rPr>
              <a:t> во время рассвета княжества. Предположительно после захвата турками </a:t>
            </a:r>
            <a:r>
              <a:rPr lang="ru-RU" sz="1800" dirty="0" err="1" smtClean="0">
                <a:solidFill>
                  <a:schemeClr val="bg1"/>
                </a:solidFill>
              </a:rPr>
              <a:t>Феодоро</a:t>
            </a:r>
            <a:r>
              <a:rPr lang="ru-RU" sz="1800" dirty="0" smtClean="0">
                <a:solidFill>
                  <a:schemeClr val="bg1"/>
                </a:solidFill>
              </a:rPr>
              <a:t> в 1475 году обитель опустела. С 2003 года монашеская жизнь на </a:t>
            </a:r>
            <a:r>
              <a:rPr lang="ru-RU" sz="1800" dirty="0" err="1" smtClean="0">
                <a:solidFill>
                  <a:schemeClr val="bg1"/>
                </a:solidFill>
              </a:rPr>
              <a:t>Шулдане</a:t>
            </a:r>
            <a:r>
              <a:rPr lang="ru-RU" sz="1800" dirty="0" smtClean="0">
                <a:solidFill>
                  <a:schemeClr val="bg1"/>
                </a:solidFill>
              </a:rPr>
              <a:t> возобновлена.</a:t>
            </a:r>
            <a:endParaRPr lang="ru-RU" sz="1800" dirty="0">
              <a:solidFill>
                <a:schemeClr val="bg1"/>
              </a:solidFill>
            </a:endParaRPr>
          </a:p>
        </p:txBody>
      </p:sp>
      <p:pic>
        <p:nvPicPr>
          <p:cNvPr id="30722" name="Picture 2" descr="https://primechaniya.ru/storage/images/2015_god/mart/8-03-15/foto5.jpg"/>
          <p:cNvPicPr>
            <a:picLocks noChangeAspect="1" noChangeArrowheads="1"/>
          </p:cNvPicPr>
          <p:nvPr/>
        </p:nvPicPr>
        <p:blipFill>
          <a:blip r:embed="rId2"/>
          <a:srcRect/>
          <a:stretch>
            <a:fillRect/>
          </a:stretch>
        </p:blipFill>
        <p:spPr bwMode="auto">
          <a:xfrm>
            <a:off x="1337052" y="0"/>
            <a:ext cx="6659958" cy="442913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346580"/>
            <a:ext cx="9144000" cy="2725758"/>
          </a:xfrm>
        </p:spPr>
        <p:txBody>
          <a:bodyPr>
            <a:noAutofit/>
          </a:bodyPr>
          <a:lstStyle/>
          <a:p>
            <a:r>
              <a:rPr lang="ru-RU" sz="1800" dirty="0" err="1" smtClean="0">
                <a:solidFill>
                  <a:schemeClr val="bg1"/>
                </a:solidFill>
              </a:rPr>
              <a:t>Челтер-Мармара</a:t>
            </a:r>
            <a:r>
              <a:rPr lang="ru-RU" sz="1800" dirty="0" smtClean="0">
                <a:solidFill>
                  <a:schemeClr val="bg1"/>
                </a:solidFill>
              </a:rPr>
              <a:t/>
            </a:r>
            <a:br>
              <a:rPr lang="ru-RU" sz="1800" dirty="0" smtClean="0">
                <a:solidFill>
                  <a:schemeClr val="bg1"/>
                </a:solidFill>
              </a:rPr>
            </a:br>
            <a:r>
              <a:rPr lang="ru-RU" sz="1800" dirty="0" smtClean="0">
                <a:solidFill>
                  <a:schemeClr val="bg1"/>
                </a:solidFill>
              </a:rPr>
              <a:t>Пещерный монастырь </a:t>
            </a:r>
            <a:r>
              <a:rPr lang="ru-RU" sz="1800" dirty="0" err="1" smtClean="0">
                <a:solidFill>
                  <a:schemeClr val="bg1"/>
                </a:solidFill>
              </a:rPr>
              <a:t>Челтер-Мармара</a:t>
            </a:r>
            <a:r>
              <a:rPr lang="ru-RU" sz="1800" dirty="0" smtClean="0">
                <a:solidFill>
                  <a:schemeClr val="bg1"/>
                </a:solidFill>
              </a:rPr>
              <a:t> находится в Балаклавском районе в 2-х километрах от села Терновка. Он расположен в толще отвесной сорокаметровой скалы массива </a:t>
            </a:r>
            <a:r>
              <a:rPr lang="ru-RU" sz="1800" dirty="0" err="1" smtClean="0">
                <a:solidFill>
                  <a:schemeClr val="bg1"/>
                </a:solidFill>
              </a:rPr>
              <a:t>Кара-Коба</a:t>
            </a:r>
            <a:r>
              <a:rPr lang="ru-RU" sz="1800" dirty="0" smtClean="0">
                <a:solidFill>
                  <a:schemeClr val="bg1"/>
                </a:solidFill>
              </a:rPr>
              <a:t>.</a:t>
            </a:r>
            <a:br>
              <a:rPr lang="ru-RU" sz="1800" dirty="0" smtClean="0">
                <a:solidFill>
                  <a:schemeClr val="bg1"/>
                </a:solidFill>
              </a:rPr>
            </a:br>
            <a:r>
              <a:rPr lang="ru-RU" sz="1800" dirty="0" smtClean="0">
                <a:solidFill>
                  <a:schemeClr val="bg1"/>
                </a:solidFill>
              </a:rPr>
              <a:t>Название «</a:t>
            </a:r>
            <a:r>
              <a:rPr lang="ru-RU" sz="1800" dirty="0" err="1" smtClean="0">
                <a:solidFill>
                  <a:schemeClr val="bg1"/>
                </a:solidFill>
              </a:rPr>
              <a:t>Челтер</a:t>
            </a:r>
            <a:r>
              <a:rPr lang="ru-RU" sz="1800" dirty="0" smtClean="0">
                <a:solidFill>
                  <a:schemeClr val="bg1"/>
                </a:solidFill>
              </a:rPr>
              <a:t> (</a:t>
            </a:r>
            <a:r>
              <a:rPr lang="ru-RU" sz="1800" dirty="0" err="1" smtClean="0">
                <a:solidFill>
                  <a:schemeClr val="bg1"/>
                </a:solidFill>
              </a:rPr>
              <a:t>Чилтер</a:t>
            </a:r>
            <a:r>
              <a:rPr lang="ru-RU" sz="1800" dirty="0" smtClean="0">
                <a:solidFill>
                  <a:schemeClr val="bg1"/>
                </a:solidFill>
              </a:rPr>
              <a:t>)» происходит от </a:t>
            </a:r>
            <a:r>
              <a:rPr lang="ru-RU" sz="1800" dirty="0" err="1" smtClean="0">
                <a:solidFill>
                  <a:schemeClr val="bg1"/>
                </a:solidFill>
              </a:rPr>
              <a:t>крымскотатарского</a:t>
            </a:r>
            <a:r>
              <a:rPr lang="ru-RU" sz="1800" dirty="0" smtClean="0">
                <a:solidFill>
                  <a:schemeClr val="bg1"/>
                </a:solidFill>
              </a:rPr>
              <a:t> слова «решетка, решето», что вполне объяснимо, достаточно посмотреть на изъеденную пещерами скалу. «</a:t>
            </a:r>
            <a:r>
              <a:rPr lang="ru-RU" sz="1800" dirty="0" err="1" smtClean="0">
                <a:solidFill>
                  <a:schemeClr val="bg1"/>
                </a:solidFill>
              </a:rPr>
              <a:t>Мармара</a:t>
            </a:r>
            <a:r>
              <a:rPr lang="ru-RU" sz="1800" dirty="0" smtClean="0">
                <a:solidFill>
                  <a:schemeClr val="bg1"/>
                </a:solidFill>
              </a:rPr>
              <a:t>» - </a:t>
            </a:r>
            <a:r>
              <a:rPr lang="ru-RU" sz="1800" dirty="0" err="1" smtClean="0">
                <a:solidFill>
                  <a:schemeClr val="bg1"/>
                </a:solidFill>
              </a:rPr>
              <a:t>сествует</a:t>
            </a:r>
            <a:r>
              <a:rPr lang="ru-RU" sz="1800" dirty="0" smtClean="0">
                <a:solidFill>
                  <a:schemeClr val="bg1"/>
                </a:solidFill>
              </a:rPr>
              <a:t> версия, что так называлась расположенная поблизости средневековая деревня.</a:t>
            </a:r>
            <a:endParaRPr lang="ru-RU" sz="1800" dirty="0">
              <a:solidFill>
                <a:schemeClr val="bg1"/>
              </a:solidFill>
            </a:endParaRPr>
          </a:p>
        </p:txBody>
      </p:sp>
      <p:pic>
        <p:nvPicPr>
          <p:cNvPr id="29698" name="Picture 2" descr="https://d1miefefncnroz.cloudfront.net/redactor_assets/pictures/27548/%D1%84%D0%BE%D1%82%D0%BE%204.jpg"/>
          <p:cNvPicPr>
            <a:picLocks noChangeAspect="1" noChangeArrowheads="1"/>
          </p:cNvPicPr>
          <p:nvPr/>
        </p:nvPicPr>
        <p:blipFill>
          <a:blip r:embed="rId2"/>
          <a:srcRect/>
          <a:stretch>
            <a:fillRect/>
          </a:stretch>
        </p:blipFill>
        <p:spPr bwMode="auto">
          <a:xfrm>
            <a:off x="1107293" y="0"/>
            <a:ext cx="6965169" cy="464344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703638"/>
            <a:ext cx="9144000" cy="3297262"/>
          </a:xfrm>
        </p:spPr>
        <p:txBody>
          <a:bodyPr>
            <a:noAutofit/>
          </a:bodyPr>
          <a:lstStyle/>
          <a:p>
            <a:r>
              <a:rPr lang="ru-RU" sz="1800" dirty="0" smtClean="0">
                <a:solidFill>
                  <a:schemeClr val="bg1"/>
                </a:solidFill>
              </a:rPr>
              <a:t>Точно не известно, когда он был основан. Предположительно это могло произойти с VIII по XIII век. Одни историки считают, что он появился в VIII-IX </a:t>
            </a:r>
            <a:r>
              <a:rPr lang="ru-RU" sz="1800" dirty="0" err="1" smtClean="0">
                <a:solidFill>
                  <a:schemeClr val="bg1"/>
                </a:solidFill>
              </a:rPr>
              <a:t>вв</a:t>
            </a:r>
            <a:r>
              <a:rPr lang="ru-RU" sz="1800" dirty="0" smtClean="0">
                <a:solidFill>
                  <a:schemeClr val="bg1"/>
                </a:solidFill>
              </a:rPr>
              <a:t> при массовом переселении </a:t>
            </a:r>
            <a:r>
              <a:rPr lang="ru-RU" sz="1800" dirty="0" err="1" smtClean="0">
                <a:solidFill>
                  <a:schemeClr val="bg1"/>
                </a:solidFill>
              </a:rPr>
              <a:t>христиан-иконопочитателей</a:t>
            </a:r>
            <a:r>
              <a:rPr lang="ru-RU" sz="1800" dirty="0" smtClean="0">
                <a:solidFill>
                  <a:schemeClr val="bg1"/>
                </a:solidFill>
              </a:rPr>
              <a:t>, бежавших из Византии от преследований иконоборцев. Другие исследователи полагают, что </a:t>
            </a:r>
            <a:r>
              <a:rPr lang="ru-RU" sz="1800" dirty="0" err="1" smtClean="0">
                <a:solidFill>
                  <a:schemeClr val="bg1"/>
                </a:solidFill>
              </a:rPr>
              <a:t>Челтер-Мармара</a:t>
            </a:r>
            <a:r>
              <a:rPr lang="ru-RU" sz="1800" dirty="0" smtClean="0">
                <a:solidFill>
                  <a:schemeClr val="bg1"/>
                </a:solidFill>
              </a:rPr>
              <a:t> возник в XII-XIII </a:t>
            </a:r>
            <a:r>
              <a:rPr lang="ru-RU" sz="1800" dirty="0" err="1" smtClean="0">
                <a:solidFill>
                  <a:schemeClr val="bg1"/>
                </a:solidFill>
              </a:rPr>
              <a:t>вв</a:t>
            </a:r>
            <a:r>
              <a:rPr lang="ru-RU" sz="1800" dirty="0" smtClean="0">
                <a:solidFill>
                  <a:schemeClr val="bg1"/>
                </a:solidFill>
              </a:rPr>
              <a:t> во время становления княжества </a:t>
            </a:r>
            <a:r>
              <a:rPr lang="ru-RU" sz="1800" dirty="0" err="1" smtClean="0">
                <a:solidFill>
                  <a:schemeClr val="bg1"/>
                </a:solidFill>
              </a:rPr>
              <a:t>Феодоро</a:t>
            </a:r>
            <a:r>
              <a:rPr lang="ru-RU" sz="1800" dirty="0" smtClean="0">
                <a:solidFill>
                  <a:schemeClr val="bg1"/>
                </a:solidFill>
              </a:rPr>
              <a:t>. Несмотря на то, что в прошлом веке на территории монастыря работало несколько археологических экспедиций, они мало пролили света на его прошлое. Считается, что обитель опустела после 1475 года, когда турки захватили Крым и завоевали княжество </a:t>
            </a:r>
            <a:r>
              <a:rPr lang="ru-RU" sz="1800" dirty="0" err="1" smtClean="0">
                <a:solidFill>
                  <a:schemeClr val="bg1"/>
                </a:solidFill>
              </a:rPr>
              <a:t>Феодоро</a:t>
            </a:r>
            <a:r>
              <a:rPr lang="ru-RU" sz="1800" dirty="0" smtClean="0">
                <a:solidFill>
                  <a:schemeClr val="bg1"/>
                </a:solidFill>
              </a:rPr>
              <a:t>. Монашеская жизнь в </a:t>
            </a:r>
            <a:r>
              <a:rPr lang="ru-RU" sz="1800" dirty="0" err="1" smtClean="0">
                <a:solidFill>
                  <a:schemeClr val="bg1"/>
                </a:solidFill>
              </a:rPr>
              <a:t>Челтер-Мармара</a:t>
            </a:r>
            <a:r>
              <a:rPr lang="ru-RU" sz="1800" dirty="0" smtClean="0">
                <a:solidFill>
                  <a:schemeClr val="bg1"/>
                </a:solidFill>
              </a:rPr>
              <a:t> возродилась в 2007 году. Сейчас в древних пещерах размещается мужской монастырь Преподобного Саввы Освященного Украинской православной церкви Московской патриархии.   </a:t>
            </a:r>
            <a:endParaRPr lang="ru-RU" sz="1800" dirty="0">
              <a:solidFill>
                <a:schemeClr val="bg1"/>
              </a:solidFill>
            </a:endParaRPr>
          </a:p>
        </p:txBody>
      </p:sp>
      <p:pic>
        <p:nvPicPr>
          <p:cNvPr id="28674" name="Picture 2" descr="https://img-fotki.yandex.ru/get/15528/139667729.36/0_18cb18_5117c2b9_orig.jpg"/>
          <p:cNvPicPr>
            <a:picLocks noChangeAspect="1" noChangeArrowheads="1"/>
          </p:cNvPicPr>
          <p:nvPr/>
        </p:nvPicPr>
        <p:blipFill>
          <a:blip r:embed="rId2"/>
          <a:srcRect/>
          <a:stretch>
            <a:fillRect/>
          </a:stretch>
        </p:blipFill>
        <p:spPr bwMode="auto">
          <a:xfrm>
            <a:off x="1643042" y="-1"/>
            <a:ext cx="5786478" cy="383064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32266"/>
            <a:ext cx="9144000" cy="2725758"/>
          </a:xfrm>
        </p:spPr>
        <p:txBody>
          <a:bodyPr>
            <a:noAutofit/>
          </a:bodyPr>
          <a:lstStyle/>
          <a:p>
            <a:r>
              <a:rPr lang="ru-RU" sz="1800" dirty="0" smtClean="0">
                <a:solidFill>
                  <a:schemeClr val="bg1"/>
                </a:solidFill>
              </a:rPr>
              <a:t>Каньон </a:t>
            </a:r>
            <a:r>
              <a:rPr lang="ru-RU" sz="1800" dirty="0" err="1" smtClean="0">
                <a:solidFill>
                  <a:schemeClr val="bg1"/>
                </a:solidFill>
              </a:rPr>
              <a:t>Узунджа</a:t>
            </a:r>
            <a:r>
              <a:rPr lang="ru-RU" sz="1800" dirty="0" smtClean="0">
                <a:solidFill>
                  <a:schemeClr val="bg1"/>
                </a:solidFill>
              </a:rPr>
              <a:t/>
            </a:r>
            <a:br>
              <a:rPr lang="ru-RU" sz="1800" dirty="0" smtClean="0">
                <a:solidFill>
                  <a:schemeClr val="bg1"/>
                </a:solidFill>
              </a:rPr>
            </a:br>
            <a:r>
              <a:rPr lang="ru-RU" sz="1800" dirty="0" smtClean="0">
                <a:solidFill>
                  <a:schemeClr val="bg1"/>
                </a:solidFill>
              </a:rPr>
              <a:t>Каньон </a:t>
            </a:r>
            <a:r>
              <a:rPr lang="ru-RU" sz="1800" dirty="0" err="1" smtClean="0">
                <a:solidFill>
                  <a:schemeClr val="bg1"/>
                </a:solidFill>
              </a:rPr>
              <a:t>Узунджа</a:t>
            </a:r>
            <a:r>
              <a:rPr lang="ru-RU" sz="1800" dirty="0" smtClean="0">
                <a:solidFill>
                  <a:schemeClr val="bg1"/>
                </a:solidFill>
              </a:rPr>
              <a:t> — живописная долина одноименной реки, русло которой проходит через протяженную скальную расщелину. Длина заросшего кустарником каменистого коридора составляет 7,8 км, ширина — от 80 до 700 м, высота — до 560 м над уровнем моря. Природная достопримечательность находится на Крымском полуострове к востоку от </a:t>
            </a:r>
            <a:r>
              <a:rPr lang="ru-RU" sz="1800" dirty="0" err="1" smtClean="0">
                <a:solidFill>
                  <a:schemeClr val="bg1"/>
                </a:solidFill>
              </a:rPr>
              <a:t>Байдарской</a:t>
            </a:r>
            <a:r>
              <a:rPr lang="ru-RU" sz="1800" dirty="0" smtClean="0">
                <a:solidFill>
                  <a:schemeClr val="bg1"/>
                </a:solidFill>
              </a:rPr>
              <a:t> долины, западнее знаменитого Большого каньона. Особенно красив каньон </a:t>
            </a:r>
            <a:r>
              <a:rPr lang="ru-RU" sz="1800" dirty="0" err="1" smtClean="0">
                <a:solidFill>
                  <a:schemeClr val="bg1"/>
                </a:solidFill>
              </a:rPr>
              <a:t>Узунджа</a:t>
            </a:r>
            <a:r>
              <a:rPr lang="ru-RU" sz="1800" dirty="0" smtClean="0">
                <a:solidFill>
                  <a:schemeClr val="bg1"/>
                </a:solidFill>
              </a:rPr>
              <a:t> в апреле—мае и в октябре—ноябре — в разгар водопадных сезонов. Во время весенних и осенних паводков речное русло наполняется водой, которая образует на своем пути многочисленные каскады, запруды и скальные прижимы. В это время оживают водопады Сухой, Моховые и Терновые росы.</a:t>
            </a:r>
            <a:endParaRPr lang="ru-RU" sz="1800" dirty="0">
              <a:solidFill>
                <a:schemeClr val="bg1"/>
              </a:solidFill>
            </a:endParaRPr>
          </a:p>
        </p:txBody>
      </p:sp>
      <p:pic>
        <p:nvPicPr>
          <p:cNvPr id="27650" name="Picture 2" descr="https://toptopkrym.ru/wp-content/uploads/2020/10/uzundzha4.jpg"/>
          <p:cNvPicPr>
            <a:picLocks noChangeAspect="1" noChangeArrowheads="1"/>
          </p:cNvPicPr>
          <p:nvPr/>
        </p:nvPicPr>
        <p:blipFill>
          <a:blip r:embed="rId2"/>
          <a:srcRect/>
          <a:stretch>
            <a:fillRect/>
          </a:stretch>
        </p:blipFill>
        <p:spPr bwMode="auto">
          <a:xfrm>
            <a:off x="1000100" y="0"/>
            <a:ext cx="7072362" cy="413659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60828"/>
            <a:ext cx="9144000" cy="2725758"/>
          </a:xfrm>
        </p:spPr>
        <p:txBody>
          <a:bodyPr>
            <a:noAutofit/>
          </a:bodyPr>
          <a:lstStyle/>
          <a:p>
            <a:r>
              <a:rPr lang="ru-RU" sz="1800" dirty="0" smtClean="0">
                <a:solidFill>
                  <a:schemeClr val="bg1"/>
                </a:solidFill>
              </a:rPr>
              <a:t>Большой каньон Крыма</a:t>
            </a:r>
            <a:br>
              <a:rPr lang="ru-RU" sz="1800" dirty="0" smtClean="0">
                <a:solidFill>
                  <a:schemeClr val="bg1"/>
                </a:solidFill>
              </a:rPr>
            </a:br>
            <a:r>
              <a:rPr lang="ru-RU" sz="1800" dirty="0" smtClean="0">
                <a:solidFill>
                  <a:schemeClr val="bg1"/>
                </a:solidFill>
              </a:rPr>
              <a:t>Большой каньон растянулся на 3500 м. Извиваясь и петляя, его путь пролегает между массивами </a:t>
            </a:r>
            <a:r>
              <a:rPr lang="ru-RU" sz="1800" dirty="0" err="1" smtClean="0">
                <a:solidFill>
                  <a:schemeClr val="bg1"/>
                </a:solidFill>
              </a:rPr>
              <a:t>Ай-Петри</a:t>
            </a:r>
            <a:r>
              <a:rPr lang="ru-RU" sz="1800" dirty="0" smtClean="0">
                <a:solidFill>
                  <a:schemeClr val="bg1"/>
                </a:solidFill>
              </a:rPr>
              <a:t> и горы Бойка на глубине 320 метров. Ширина ущелья в некоторых местах всего от 2 до 3, 5 м.</a:t>
            </a:r>
            <a:br>
              <a:rPr lang="ru-RU" sz="1800" dirty="0" smtClean="0">
                <a:solidFill>
                  <a:schemeClr val="bg1"/>
                </a:solidFill>
              </a:rPr>
            </a:br>
            <a:r>
              <a:rPr lang="ru-RU" sz="1800" dirty="0" smtClean="0">
                <a:solidFill>
                  <a:schemeClr val="bg1"/>
                </a:solidFill>
              </a:rPr>
              <a:t>За многие века в расщелине установился свой микроклимат. Здесь всегда прохладно и влажно, благодаря не только высоким «стенам», но и произрастающим на склонах и в самом ущелье растениям и располагающимся на дне водоемам.</a:t>
            </a:r>
            <a:br>
              <a:rPr lang="ru-RU" sz="1800" dirty="0" smtClean="0">
                <a:solidFill>
                  <a:schemeClr val="bg1"/>
                </a:solidFill>
              </a:rPr>
            </a:br>
            <a:r>
              <a:rPr lang="ru-RU" sz="1800" dirty="0" smtClean="0">
                <a:solidFill>
                  <a:schemeClr val="bg1"/>
                </a:solidFill>
              </a:rPr>
              <a:t>Здесь вы встретите богатую коллекцию крымских деревьев – сосна, дуб, липа, граб, бук, ясень, клен, рябина, ягодный тис и многих других. Кроме того, в каньоне «живут» уникальные кустарники и цветы, такие как редкие виды папоротников и орхидей.</a:t>
            </a:r>
            <a:endParaRPr lang="ru-RU" sz="1800" dirty="0">
              <a:solidFill>
                <a:schemeClr val="bg1"/>
              </a:solidFill>
            </a:endParaRPr>
          </a:p>
        </p:txBody>
      </p:sp>
      <p:pic>
        <p:nvPicPr>
          <p:cNvPr id="26627" name="Picture 3" descr="https://extraguide.ru/images/t/422083d69e9e68f6057c816e36e423c464dadd81.jpg"/>
          <p:cNvPicPr>
            <a:picLocks noChangeAspect="1" noChangeArrowheads="1"/>
          </p:cNvPicPr>
          <p:nvPr/>
        </p:nvPicPr>
        <p:blipFill>
          <a:blip r:embed="rId2"/>
          <a:srcRect/>
          <a:stretch>
            <a:fillRect/>
          </a:stretch>
        </p:blipFill>
        <p:spPr bwMode="auto">
          <a:xfrm>
            <a:off x="1785918" y="-24"/>
            <a:ext cx="5405422" cy="405406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75340"/>
            <a:ext cx="9144000" cy="1225560"/>
          </a:xfrm>
        </p:spPr>
        <p:txBody>
          <a:bodyPr>
            <a:noAutofit/>
          </a:bodyPr>
          <a:lstStyle/>
          <a:p>
            <a:r>
              <a:rPr lang="ru-RU" sz="1800" dirty="0" smtClean="0">
                <a:solidFill>
                  <a:schemeClr val="bg1"/>
                </a:solidFill>
              </a:rPr>
              <a:t>Следуя дальше, вы придете к </a:t>
            </a:r>
            <a:r>
              <a:rPr lang="ru-RU" sz="1800" dirty="0" err="1" smtClean="0">
                <a:solidFill>
                  <a:schemeClr val="bg1"/>
                </a:solidFill>
              </a:rPr>
              <a:t>Голубому</a:t>
            </a:r>
            <a:r>
              <a:rPr lang="ru-RU" sz="1800" dirty="0" smtClean="0">
                <a:solidFill>
                  <a:schemeClr val="bg1"/>
                </a:solidFill>
              </a:rPr>
              <a:t> озеру. Оно невелико, удивительно прозрачно и очень освежает смельчаков, желающих охладиться. Водица в озере не выше 9-11 градусов.</a:t>
            </a:r>
            <a:endParaRPr lang="ru-RU" sz="1800" dirty="0">
              <a:solidFill>
                <a:schemeClr val="bg1"/>
              </a:solidFill>
            </a:endParaRPr>
          </a:p>
        </p:txBody>
      </p:sp>
      <p:pic>
        <p:nvPicPr>
          <p:cNvPr id="25602" name="Picture 2" descr="https://ic.pics.livejournal.com/mousytales/55492372/138657/138657_original.jpg"/>
          <p:cNvPicPr>
            <a:picLocks noChangeAspect="1" noChangeArrowheads="1"/>
          </p:cNvPicPr>
          <p:nvPr/>
        </p:nvPicPr>
        <p:blipFill>
          <a:blip r:embed="rId2"/>
          <a:srcRect/>
          <a:stretch>
            <a:fillRect/>
          </a:stretch>
        </p:blipFill>
        <p:spPr bwMode="auto">
          <a:xfrm>
            <a:off x="142844" y="0"/>
            <a:ext cx="8858312" cy="592933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a:extLst>
              <a:ext uri="{FF2B5EF4-FFF2-40B4-BE49-F238E27FC236}">
                <a16:creationId xmlns:a16="http://schemas.microsoft.com/office/drawing/2014/main" xmlns="" id="{86751C78-3C08-4500-9C5D-6A1FA4B30CAC}"/>
              </a:ext>
            </a:extLst>
          </p:cNvPr>
          <p:cNvGraphicFramePr>
            <a:graphicFrameLocks noGrp="1"/>
          </p:cNvGraphicFramePr>
          <p:nvPr>
            <p:extLst>
              <p:ext uri="{D42A27DB-BD31-4B8C-83A1-F6EECF244321}">
                <p14:modId xmlns:p14="http://schemas.microsoft.com/office/powerpoint/2010/main" xmlns="" val="2928931805"/>
              </p:ext>
            </p:extLst>
          </p:nvPr>
        </p:nvGraphicFramePr>
        <p:xfrm>
          <a:off x="1" y="0"/>
          <a:ext cx="9144000" cy="6857999"/>
        </p:xfrm>
        <a:graphic>
          <a:graphicData uri="http://schemas.openxmlformats.org/drawingml/2006/table">
            <a:tbl>
              <a:tblPr firstRow="1" firstCol="1" bandRow="1"/>
              <a:tblGrid>
                <a:gridCol w="1357289">
                  <a:extLst>
                    <a:ext uri="{9D8B030D-6E8A-4147-A177-3AD203B41FA5}">
                      <a16:colId xmlns:a16="http://schemas.microsoft.com/office/drawing/2014/main" xmlns="" val="1811721841"/>
                    </a:ext>
                  </a:extLst>
                </a:gridCol>
                <a:gridCol w="1357322">
                  <a:extLst>
                    <a:ext uri="{9D8B030D-6E8A-4147-A177-3AD203B41FA5}">
                      <a16:colId xmlns:a16="http://schemas.microsoft.com/office/drawing/2014/main" xmlns="" val="2482301944"/>
                    </a:ext>
                  </a:extLst>
                </a:gridCol>
                <a:gridCol w="785818">
                  <a:extLst>
                    <a:ext uri="{9D8B030D-6E8A-4147-A177-3AD203B41FA5}">
                      <a16:colId xmlns:a16="http://schemas.microsoft.com/office/drawing/2014/main" xmlns="" val="883121615"/>
                    </a:ext>
                  </a:extLst>
                </a:gridCol>
                <a:gridCol w="1428760">
                  <a:extLst>
                    <a:ext uri="{9D8B030D-6E8A-4147-A177-3AD203B41FA5}">
                      <a16:colId xmlns:a16="http://schemas.microsoft.com/office/drawing/2014/main" xmlns="" val="2707420015"/>
                    </a:ext>
                  </a:extLst>
                </a:gridCol>
                <a:gridCol w="4214811">
                  <a:extLst>
                    <a:ext uri="{9D8B030D-6E8A-4147-A177-3AD203B41FA5}">
                      <a16:colId xmlns:a16="http://schemas.microsoft.com/office/drawing/2014/main" xmlns="" val="4085216731"/>
                    </a:ext>
                  </a:extLst>
                </a:gridCol>
              </a:tblGrid>
              <a:tr h="734308">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Функциональная специализация</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Приоритетные виды туризма</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a:solidFill>
                            <a:schemeClr val="bg1"/>
                          </a:solidFill>
                          <a:effectLst/>
                          <a:latin typeface="Times New Roman" pitchFamily="18" charset="0"/>
                          <a:ea typeface="Calibri" panose="020F0502020204030204" pitchFamily="34" charset="0"/>
                          <a:cs typeface="Times New Roman" pitchFamily="18" charset="0"/>
                        </a:rPr>
                        <a:t>Уровень развития</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Территориальная ориентация</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a:solidFill>
                            <a:schemeClr val="bg1"/>
                          </a:solidFill>
                          <a:effectLst/>
                          <a:latin typeface="Times New Roman" pitchFamily="18" charset="0"/>
                          <a:ea typeface="Calibri" panose="020F0502020204030204" pitchFamily="34" charset="0"/>
                          <a:cs typeface="Times New Roman" pitchFamily="18" charset="0"/>
                        </a:rPr>
                        <a:t>Основные ТРС</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9912007"/>
                  </a:ext>
                </a:extLst>
              </a:tr>
              <a:tr h="1386723">
                <a:tc rowSpan="2">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Познавательный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Культурно-познавательный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Высокий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smtClean="0">
                          <a:solidFill>
                            <a:schemeClr val="bg1"/>
                          </a:solidFill>
                          <a:effectLst/>
                          <a:latin typeface="Times New Roman" pitchFamily="18" charset="0"/>
                          <a:ea typeface="Calibri" panose="020F0502020204030204" pitchFamily="34" charset="0"/>
                          <a:cs typeface="Times New Roman" pitchFamily="18" charset="0"/>
                        </a:rPr>
                        <a:t>Национальная</a:t>
                      </a: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0000"/>
                        </a:lnSpc>
                        <a:spcAft>
                          <a:spcPts val="0"/>
                        </a:spcAft>
                      </a:pPr>
                      <a:r>
                        <a:rPr lang="ru-RU" sz="1400" dirty="0" smtClean="0">
                          <a:solidFill>
                            <a:schemeClr val="bg1"/>
                          </a:solidFill>
                          <a:latin typeface="Times New Roman" pitchFamily="18" charset="0"/>
                          <a:cs typeface="Times New Roman" pitchFamily="18" charset="0"/>
                        </a:rPr>
                        <a:t>Локусы:</a:t>
                      </a:r>
                      <a:r>
                        <a:rPr lang="ru-RU" sz="1400" baseline="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Мангуп-Кале</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Эски-Кермен</a:t>
                      </a:r>
                      <a:r>
                        <a:rPr lang="ru-RU" sz="1400" dirty="0" smtClean="0">
                          <a:solidFill>
                            <a:schemeClr val="bg1"/>
                          </a:solidFill>
                          <a:latin typeface="Times New Roman" pitchFamily="18" charset="0"/>
                          <a:cs typeface="Times New Roman" pitchFamily="18" charset="0"/>
                        </a:rPr>
                        <a:t>, </a:t>
                      </a:r>
                      <a:r>
                        <a:rPr lang="ru-RU" sz="1400" kern="1200" dirty="0">
                          <a:solidFill>
                            <a:schemeClr val="bg1"/>
                          </a:solidFill>
                          <a:effectLst/>
                          <a:latin typeface="Times New Roman" pitchFamily="18" charset="0"/>
                          <a:ea typeface="Calibri" panose="020F0502020204030204" pitchFamily="34" charset="0"/>
                          <a:cs typeface="Times New Roman" pitchFamily="18" charset="0"/>
                        </a:rPr>
                        <a:t> </a:t>
                      </a:r>
                      <a:r>
                        <a:rPr lang="ru-RU" sz="1400" dirty="0" err="1" smtClean="0">
                          <a:solidFill>
                            <a:schemeClr val="bg1"/>
                          </a:solidFill>
                          <a:latin typeface="Times New Roman" pitchFamily="18" charset="0"/>
                          <a:cs typeface="Times New Roman" pitchFamily="18" charset="0"/>
                        </a:rPr>
                        <a:t>Шулдан</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Челтер-Мармара</a:t>
                      </a:r>
                      <a:endParaRPr lang="ru-RU" sz="1400" dirty="0" smtClean="0">
                        <a:solidFill>
                          <a:schemeClr val="bg1"/>
                        </a:solidFill>
                        <a:latin typeface="Times New Roman" pitchFamily="18" charset="0"/>
                        <a:cs typeface="Times New Roman" pitchFamily="18" charset="0"/>
                      </a:endParaRPr>
                    </a:p>
                    <a:p>
                      <a:pPr marL="0" algn="l" defTabSz="914400" rtl="0" eaLnBrk="1" latinLnBrk="0" hangingPunct="1">
                        <a:lnSpc>
                          <a:spcPct val="100000"/>
                        </a:lnSpc>
                        <a:spcAft>
                          <a:spcPts val="0"/>
                        </a:spcAft>
                      </a:pPr>
                      <a:r>
                        <a:rPr lang="ru-RU" sz="1400" dirty="0" smtClean="0">
                          <a:solidFill>
                            <a:schemeClr val="bg1"/>
                          </a:solidFill>
                          <a:latin typeface="Times New Roman" pitchFamily="18" charset="0"/>
                          <a:cs typeface="Times New Roman" pitchFamily="18" charset="0"/>
                        </a:rPr>
                        <a:t>Центр туризма: Балаклава</a:t>
                      </a:r>
                    </a:p>
                    <a:p>
                      <a:pPr marL="0" algn="l" defTabSz="914400" rtl="0" eaLnBrk="1" latinLnBrk="0" hangingPunct="1">
                        <a:lnSpc>
                          <a:spcPct val="100000"/>
                        </a:lnSpc>
                        <a:spcAft>
                          <a:spcPts val="0"/>
                        </a:spcAft>
                      </a:pPr>
                      <a:r>
                        <a:rPr lang="ru-RU" sz="1400" dirty="0" smtClean="0">
                          <a:solidFill>
                            <a:schemeClr val="bg1"/>
                          </a:solidFill>
                          <a:latin typeface="Times New Roman" pitchFamily="18" charset="0"/>
                          <a:cs typeface="Times New Roman" pitchFamily="18" charset="0"/>
                        </a:rPr>
                        <a:t>Локусы:</a:t>
                      </a:r>
                      <a:r>
                        <a:rPr lang="ru-RU" sz="1400" baseline="0" dirty="0" smtClean="0">
                          <a:solidFill>
                            <a:schemeClr val="bg1"/>
                          </a:solidFill>
                          <a:latin typeface="Times New Roman" pitchFamily="18" charset="0"/>
                          <a:cs typeface="Times New Roman" pitchFamily="18" charset="0"/>
                        </a:rPr>
                        <a:t> </a:t>
                      </a:r>
                      <a:r>
                        <a:rPr lang="ru-RU" sz="1400" dirty="0" smtClean="0">
                          <a:solidFill>
                            <a:schemeClr val="bg1"/>
                          </a:solidFill>
                          <a:latin typeface="Times New Roman" pitchFamily="18" charset="0"/>
                          <a:cs typeface="Times New Roman" pitchFamily="18" charset="0"/>
                        </a:rPr>
                        <a:t>Музей подводных лодок «Балаклава»</a:t>
                      </a:r>
                    </a:p>
                    <a:p>
                      <a:pPr marL="0" algn="l" defTabSz="914400" rtl="0" eaLnBrk="1" latinLnBrk="0" hangingPunct="1">
                        <a:lnSpc>
                          <a:spcPct val="100000"/>
                        </a:lnSpc>
                        <a:spcAft>
                          <a:spcPts val="0"/>
                        </a:spcAft>
                      </a:pPr>
                      <a:r>
                        <a:rPr lang="ru-RU" sz="1400" dirty="0" smtClean="0">
                          <a:solidFill>
                            <a:schemeClr val="bg1"/>
                          </a:solidFill>
                          <a:latin typeface="Times New Roman" pitchFamily="18" charset="0"/>
                          <a:cs typeface="Times New Roman" pitchFamily="18" charset="0"/>
                        </a:rPr>
                        <a:t>Центр туризма: Севастополь</a:t>
                      </a:r>
                    </a:p>
                    <a:p>
                      <a:pPr marL="0" algn="l" defTabSz="914400" rtl="0" eaLnBrk="1" latinLnBrk="0" hangingPunct="1">
                        <a:lnSpc>
                          <a:spcPct val="100000"/>
                        </a:lnSpc>
                        <a:spcAft>
                          <a:spcPts val="0"/>
                        </a:spcAft>
                      </a:pPr>
                      <a:r>
                        <a:rPr lang="ru-RU" sz="1400" dirty="0" smtClean="0">
                          <a:solidFill>
                            <a:schemeClr val="bg1"/>
                          </a:solidFill>
                          <a:latin typeface="Times New Roman" pitchFamily="18" charset="0"/>
                          <a:cs typeface="Times New Roman" pitchFamily="18" charset="0"/>
                        </a:rPr>
                        <a:t>Локусы:</a:t>
                      </a:r>
                      <a:r>
                        <a:rPr lang="ru-RU" sz="1400" baseline="0" dirty="0" smtClean="0">
                          <a:solidFill>
                            <a:schemeClr val="bg1"/>
                          </a:solidFill>
                          <a:latin typeface="Times New Roman" pitchFamily="18" charset="0"/>
                          <a:cs typeface="Times New Roman" pitchFamily="18" charset="0"/>
                        </a:rPr>
                        <a:t> </a:t>
                      </a:r>
                      <a:r>
                        <a:rPr lang="ru-RU" sz="1400" dirty="0" smtClean="0">
                          <a:solidFill>
                            <a:schemeClr val="bg1"/>
                          </a:solidFill>
                          <a:latin typeface="Times New Roman" pitchFamily="18" charset="0"/>
                          <a:cs typeface="Times New Roman" pitchFamily="18" charset="0"/>
                        </a:rPr>
                        <a:t>35 Береговая Батарея, Херсонес Таврический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386423"/>
                  </a:ext>
                </a:extLst>
              </a:tr>
              <a:tr h="2773445">
                <a:tc vMerge="1">
                  <a:txBody>
                    <a:bodyPr/>
                    <a:lstStyle/>
                    <a:p>
                      <a:endParaRPr lang="ru-RU"/>
                    </a:p>
                  </a:txBody>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Природно-познавательный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Высокий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smtClean="0">
                          <a:solidFill>
                            <a:schemeClr val="bg1"/>
                          </a:solidFill>
                          <a:effectLst/>
                          <a:latin typeface="Times New Roman" pitchFamily="18" charset="0"/>
                          <a:ea typeface="Calibri" panose="020F0502020204030204" pitchFamily="34" charset="0"/>
                          <a:cs typeface="Times New Roman" pitchFamily="18" charset="0"/>
                        </a:rPr>
                        <a:t>Национальная</a:t>
                      </a: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bg1"/>
                          </a:solidFill>
                          <a:latin typeface="Times New Roman" pitchFamily="18" charset="0"/>
                          <a:cs typeface="Times New Roman" pitchFamily="18" charset="0"/>
                        </a:rPr>
                        <a:t>Локусы: Гора </a:t>
                      </a:r>
                      <a:r>
                        <a:rPr lang="ru-RU" sz="1400" dirty="0" err="1" smtClean="0">
                          <a:solidFill>
                            <a:schemeClr val="bg1"/>
                          </a:solidFill>
                          <a:latin typeface="Times New Roman" pitchFamily="18" charset="0"/>
                          <a:cs typeface="Times New Roman" pitchFamily="18" charset="0"/>
                        </a:rPr>
                        <a:t>Сандык-Кая</a:t>
                      </a:r>
                      <a:r>
                        <a:rPr lang="ru-RU" sz="1400" dirty="0" smtClean="0">
                          <a:solidFill>
                            <a:schemeClr val="bg1"/>
                          </a:solidFill>
                          <a:latin typeface="Times New Roman" pitchFamily="18" charset="0"/>
                          <a:cs typeface="Times New Roman" pitchFamily="18" charset="0"/>
                        </a:rPr>
                        <a:t>, Гора </a:t>
                      </a:r>
                      <a:r>
                        <a:rPr lang="ru-RU" sz="1400" dirty="0" err="1" smtClean="0">
                          <a:solidFill>
                            <a:schemeClr val="bg1"/>
                          </a:solidFill>
                          <a:latin typeface="Times New Roman" pitchFamily="18" charset="0"/>
                          <a:cs typeface="Times New Roman" pitchFamily="18" charset="0"/>
                        </a:rPr>
                        <a:t>Ялпах-кая</a:t>
                      </a:r>
                      <a:r>
                        <a:rPr lang="ru-RU" sz="1400" dirty="0" smtClean="0">
                          <a:solidFill>
                            <a:schemeClr val="bg1"/>
                          </a:solidFill>
                          <a:latin typeface="Times New Roman" pitchFamily="18" charset="0"/>
                          <a:cs typeface="Times New Roman" pitchFamily="18" charset="0"/>
                        </a:rPr>
                        <a:t>, Водопад </a:t>
                      </a:r>
                      <a:r>
                        <a:rPr lang="ru-RU" sz="1400" dirty="0" err="1" smtClean="0">
                          <a:solidFill>
                            <a:schemeClr val="bg1"/>
                          </a:solidFill>
                          <a:latin typeface="Times New Roman" pitchFamily="18" charset="0"/>
                          <a:cs typeface="Times New Roman" pitchFamily="18" charset="0"/>
                        </a:rPr>
                        <a:t>Су-Аханде</a:t>
                      </a:r>
                      <a:r>
                        <a:rPr lang="ru-RU" sz="1400" dirty="0" smtClean="0">
                          <a:solidFill>
                            <a:schemeClr val="bg1"/>
                          </a:solidFill>
                          <a:latin typeface="Times New Roman" pitchFamily="18" charset="0"/>
                          <a:cs typeface="Times New Roman" pitchFamily="18" charset="0"/>
                        </a:rPr>
                        <a:t>, Каньон </a:t>
                      </a:r>
                      <a:r>
                        <a:rPr lang="ru-RU" sz="1400" dirty="0" err="1" smtClean="0">
                          <a:solidFill>
                            <a:schemeClr val="bg1"/>
                          </a:solidFill>
                          <a:latin typeface="Times New Roman" pitchFamily="18" charset="0"/>
                          <a:cs typeface="Times New Roman" pitchFamily="18" charset="0"/>
                        </a:rPr>
                        <a:t>Узунджа</a:t>
                      </a:r>
                      <a:r>
                        <a:rPr lang="ru-RU" sz="1400" dirty="0" smtClean="0">
                          <a:solidFill>
                            <a:schemeClr val="bg1"/>
                          </a:solidFill>
                          <a:latin typeface="Times New Roman" pitchFamily="18" charset="0"/>
                          <a:cs typeface="Times New Roman" pitchFamily="18" charset="0"/>
                        </a:rPr>
                        <a:t>,</a:t>
                      </a:r>
                      <a:r>
                        <a:rPr lang="ru-RU" sz="1400" baseline="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Юсуповский</a:t>
                      </a:r>
                      <a:r>
                        <a:rPr lang="ru-RU" sz="1400" dirty="0" smtClean="0">
                          <a:solidFill>
                            <a:schemeClr val="bg1"/>
                          </a:solidFill>
                          <a:latin typeface="Times New Roman" pitchFamily="18" charset="0"/>
                          <a:cs typeface="Times New Roman" pitchFamily="18" charset="0"/>
                        </a:rPr>
                        <a:t> пруд</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Ось</a:t>
                      </a:r>
                      <a:r>
                        <a:rPr lang="ru-RU" sz="1400" kern="1200" dirty="0">
                          <a:solidFill>
                            <a:schemeClr val="bg1"/>
                          </a:solidFill>
                          <a:effectLst/>
                          <a:latin typeface="Times New Roman" pitchFamily="18" charset="0"/>
                          <a:ea typeface="Calibri" panose="020F0502020204030204" pitchFamily="34" charset="0"/>
                          <a:cs typeface="Times New Roman" pitchFamily="18" charset="0"/>
                        </a:rPr>
                        <a:t>: Большой каньон </a:t>
                      </a: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Крыма</a:t>
                      </a: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Локусы: </a:t>
                      </a:r>
                      <a:r>
                        <a:rPr lang="ru-RU" sz="1400" kern="1200" dirty="0" err="1" smtClean="0">
                          <a:solidFill>
                            <a:schemeClr val="bg1"/>
                          </a:solidFill>
                          <a:effectLst/>
                          <a:latin typeface="Times New Roman" pitchFamily="18" charset="0"/>
                          <a:ea typeface="Calibri" panose="020F0502020204030204" pitchFamily="34" charset="0"/>
                          <a:cs typeface="Times New Roman" pitchFamily="18" charset="0"/>
                        </a:rPr>
                        <a:t>Голубое</a:t>
                      </a: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 озеро, водопад</a:t>
                      </a:r>
                      <a:r>
                        <a:rPr lang="ru-RU" sz="1400" kern="1200" baseline="0" dirty="0" smtClean="0">
                          <a:solidFill>
                            <a:schemeClr val="bg1"/>
                          </a:solidFill>
                          <a:effectLst/>
                          <a:latin typeface="Times New Roman" pitchFamily="18" charset="0"/>
                          <a:ea typeface="Calibri" panose="020F0502020204030204" pitchFamily="34" charset="0"/>
                          <a:cs typeface="Times New Roman" pitchFamily="18" charset="0"/>
                        </a:rPr>
                        <a:t> Серебряные струи, Ванна Молодости</a:t>
                      </a: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Ареал: </a:t>
                      </a:r>
                      <a:r>
                        <a:rPr lang="ru-RU" sz="1400" dirty="0" err="1" smtClean="0">
                          <a:solidFill>
                            <a:schemeClr val="bg1"/>
                          </a:solidFill>
                          <a:latin typeface="Times New Roman" pitchFamily="18" charset="0"/>
                          <a:cs typeface="Times New Roman" pitchFamily="18" charset="0"/>
                        </a:rPr>
                        <a:t>Ай-Петринская</a:t>
                      </a:r>
                      <a:r>
                        <a:rPr lang="ru-RU" sz="1400" dirty="0" smtClean="0">
                          <a:solidFill>
                            <a:schemeClr val="bg1"/>
                          </a:solidFill>
                          <a:latin typeface="Times New Roman" pitchFamily="18" charset="0"/>
                          <a:cs typeface="Times New Roman" pitchFamily="18" charset="0"/>
                        </a:rPr>
                        <a:t> Яйла</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Ареал: </a:t>
                      </a:r>
                      <a:r>
                        <a:rPr lang="ru-RU" sz="1400" dirty="0" smtClean="0">
                          <a:solidFill>
                            <a:schemeClr val="bg1"/>
                          </a:solidFill>
                          <a:latin typeface="Times New Roman" pitchFamily="18" charset="0"/>
                          <a:cs typeface="Times New Roman" pitchFamily="18" charset="0"/>
                        </a:rPr>
                        <a:t>Ялтинский </a:t>
                      </a:r>
                      <a:r>
                        <a:rPr lang="ru-RU" sz="1400" dirty="0" err="1" smtClean="0">
                          <a:solidFill>
                            <a:schemeClr val="bg1"/>
                          </a:solidFill>
                          <a:latin typeface="Times New Roman" pitchFamily="18" charset="0"/>
                          <a:cs typeface="Times New Roman" pitchFamily="18" charset="0"/>
                        </a:rPr>
                        <a:t>горно-лесной</a:t>
                      </a:r>
                      <a:r>
                        <a:rPr lang="ru-RU" sz="1400" dirty="0" smtClean="0">
                          <a:solidFill>
                            <a:schemeClr val="bg1"/>
                          </a:solidFill>
                          <a:latin typeface="Times New Roman" pitchFamily="18" charset="0"/>
                          <a:cs typeface="Times New Roman" pitchFamily="18" charset="0"/>
                        </a:rPr>
                        <a:t> природный заповедник</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Ось: </a:t>
                      </a:r>
                      <a:r>
                        <a:rPr lang="ru-RU" sz="1400" dirty="0" err="1" smtClean="0">
                          <a:solidFill>
                            <a:schemeClr val="bg1"/>
                          </a:solidFill>
                          <a:latin typeface="Times New Roman" pitchFamily="18" charset="0"/>
                          <a:cs typeface="Times New Roman" pitchFamily="18" charset="0"/>
                        </a:rPr>
                        <a:t>Боткинская</a:t>
                      </a:r>
                      <a:r>
                        <a:rPr lang="ru-RU" sz="1400" dirty="0" smtClean="0">
                          <a:solidFill>
                            <a:schemeClr val="bg1"/>
                          </a:solidFill>
                          <a:latin typeface="Times New Roman" pitchFamily="18" charset="0"/>
                          <a:cs typeface="Times New Roman" pitchFamily="18" charset="0"/>
                        </a:rPr>
                        <a:t> тропа</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Ось: </a:t>
                      </a:r>
                      <a:r>
                        <a:rPr lang="ru-RU" sz="1400" kern="1200" dirty="0" err="1" smtClean="0">
                          <a:solidFill>
                            <a:schemeClr val="bg1"/>
                          </a:solidFill>
                          <a:effectLst/>
                          <a:latin typeface="Times New Roman" pitchFamily="18" charset="0"/>
                          <a:ea typeface="Calibri" panose="020F0502020204030204" pitchFamily="34" charset="0"/>
                          <a:cs typeface="Times New Roman" pitchFamily="18" charset="0"/>
                        </a:rPr>
                        <a:t>Таракташская</a:t>
                      </a: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 тропа</a:t>
                      </a: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Локус: </a:t>
                      </a:r>
                      <a:r>
                        <a:rPr lang="ru-RU" sz="1400" dirty="0" smtClean="0">
                          <a:solidFill>
                            <a:schemeClr val="bg1"/>
                          </a:solidFill>
                          <a:latin typeface="Times New Roman" pitchFamily="18" charset="0"/>
                          <a:cs typeface="Times New Roman" pitchFamily="18" charset="0"/>
                        </a:rPr>
                        <a:t>Водопад </a:t>
                      </a:r>
                      <a:r>
                        <a:rPr lang="ru-RU" sz="1400" dirty="0" err="1" smtClean="0">
                          <a:solidFill>
                            <a:schemeClr val="bg1"/>
                          </a:solidFill>
                          <a:latin typeface="Times New Roman" pitchFamily="18" charset="0"/>
                          <a:cs typeface="Times New Roman" pitchFamily="18" charset="0"/>
                        </a:rPr>
                        <a:t>Учан-Су</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p>
                      <a:pPr marL="0" algn="just"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Ось:</a:t>
                      </a:r>
                      <a:r>
                        <a:rPr lang="ru-RU" sz="1400" kern="1200" baseline="0" dirty="0" smtClean="0">
                          <a:solidFill>
                            <a:schemeClr val="bg1"/>
                          </a:solidFill>
                          <a:effectLst/>
                          <a:latin typeface="Times New Roman" pitchFamily="18" charset="0"/>
                          <a:ea typeface="Calibri" panose="020F0502020204030204" pitchFamily="34" charset="0"/>
                          <a:cs typeface="Times New Roman" pitchFamily="18" charset="0"/>
                        </a:rPr>
                        <a:t> Большая Севастопольская Тропа</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508507"/>
                  </a:ext>
                </a:extLst>
              </a:tr>
              <a:tr h="924482">
                <a:tc>
                  <a:txBody>
                    <a:bodyPr/>
                    <a:lstStyle/>
                    <a:p>
                      <a:pPr>
                        <a:lnSpc>
                          <a:spcPct val="107000"/>
                        </a:lnSpc>
                        <a:spcAft>
                          <a:spcPts val="800"/>
                        </a:spcAft>
                      </a:pPr>
                      <a:r>
                        <a:rPr lang="ru-RU" sz="1400" dirty="0" smtClean="0">
                          <a:solidFill>
                            <a:schemeClr val="bg1"/>
                          </a:solidFill>
                          <a:effectLst/>
                          <a:latin typeface="Times New Roman" pitchFamily="18" charset="0"/>
                          <a:ea typeface="Calibri" panose="020F0502020204030204" pitchFamily="34" charset="0"/>
                          <a:cs typeface="Times New Roman" pitchFamily="18" charset="0"/>
                        </a:rPr>
                        <a:t>Рекреационный</a:t>
                      </a: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Купально-пляжный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Высокий</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smtClean="0">
                          <a:solidFill>
                            <a:schemeClr val="bg1"/>
                          </a:solidFill>
                          <a:effectLst/>
                          <a:latin typeface="Times New Roman" pitchFamily="18" charset="0"/>
                          <a:ea typeface="Calibri" panose="020F0502020204030204" pitchFamily="34" charset="0"/>
                          <a:cs typeface="Times New Roman" pitchFamily="18" charset="0"/>
                        </a:rPr>
                        <a:t>Национальная</a:t>
                      </a: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0000"/>
                        </a:lnSpc>
                        <a:spcAft>
                          <a:spcPts val="0"/>
                        </a:spcAft>
                      </a:pPr>
                      <a:r>
                        <a:rPr lang="ru-RU" sz="1400" kern="1200" dirty="0">
                          <a:solidFill>
                            <a:schemeClr val="bg1"/>
                          </a:solidFill>
                          <a:effectLst/>
                          <a:latin typeface="Times New Roman" pitchFamily="18" charset="0"/>
                          <a:ea typeface="Calibri" panose="020F0502020204030204" pitchFamily="34" charset="0"/>
                          <a:cs typeface="Times New Roman" pitchFamily="18" charset="0"/>
                        </a:rPr>
                        <a:t>Центр туризма: </a:t>
                      </a:r>
                      <a:r>
                        <a:rPr lang="ru-RU" sz="1400" kern="1200" dirty="0" err="1" smtClean="0">
                          <a:solidFill>
                            <a:schemeClr val="bg1"/>
                          </a:solidFill>
                          <a:effectLst/>
                          <a:latin typeface="Times New Roman" pitchFamily="18" charset="0"/>
                          <a:ea typeface="Calibri" panose="020F0502020204030204" pitchFamily="34" charset="0"/>
                          <a:cs typeface="Times New Roman" pitchFamily="18" charset="0"/>
                        </a:rPr>
                        <a:t>Мисхор</a:t>
                      </a:r>
                      <a:endParaRPr lang="ru-RU" sz="1400" kern="1200" dirty="0">
                        <a:solidFill>
                          <a:schemeClr val="bg1"/>
                        </a:solidFill>
                        <a:effectLst/>
                        <a:latin typeface="Times New Roman" pitchFamily="18" charset="0"/>
                        <a:ea typeface="Calibri" panose="020F0502020204030204" pitchFamily="34" charset="0"/>
                        <a:cs typeface="Times New Roman" pitchFamily="18" charset="0"/>
                      </a:endParaRP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Ось:</a:t>
                      </a:r>
                      <a:r>
                        <a:rPr lang="ru-RU" sz="1400" kern="1200" baseline="0" dirty="0" smtClean="0">
                          <a:solidFill>
                            <a:schemeClr val="bg1"/>
                          </a:solidFill>
                          <a:effectLst/>
                          <a:latin typeface="Times New Roman" pitchFamily="18" charset="0"/>
                          <a:ea typeface="Calibri" panose="020F0502020204030204" pitchFamily="34" charset="0"/>
                          <a:cs typeface="Times New Roman" pitchFamily="18" charset="0"/>
                        </a:rPr>
                        <a:t> П</a:t>
                      </a:r>
                      <a:r>
                        <a:rPr lang="ru-RU" sz="1400" dirty="0" smtClean="0">
                          <a:solidFill>
                            <a:schemeClr val="bg1"/>
                          </a:solidFill>
                          <a:latin typeface="Times New Roman" pitchFamily="18" charset="0"/>
                          <a:cs typeface="Times New Roman" pitchFamily="18" charset="0"/>
                        </a:rPr>
                        <a:t>ляж Кореиз</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Центр туризма: Севастополь</a:t>
                      </a:r>
                    </a:p>
                    <a:p>
                      <a:pPr marL="0" algn="l" defTabSz="914400" rtl="0" eaLnBrk="1" latinLnBrk="0" hangingPunct="1">
                        <a:lnSpc>
                          <a:spcPct val="100000"/>
                        </a:lnSpc>
                        <a:spcAft>
                          <a:spcPts val="0"/>
                        </a:spcAft>
                      </a:pPr>
                      <a:r>
                        <a:rPr lang="ru-RU" sz="1400" kern="1200" dirty="0" smtClean="0">
                          <a:solidFill>
                            <a:schemeClr val="bg1"/>
                          </a:solidFill>
                          <a:effectLst/>
                          <a:latin typeface="Times New Roman" pitchFamily="18" charset="0"/>
                          <a:ea typeface="Calibri" panose="020F0502020204030204" pitchFamily="34" charset="0"/>
                          <a:cs typeface="Times New Roman" pitchFamily="18" charset="0"/>
                        </a:rPr>
                        <a:t>Ось:</a:t>
                      </a:r>
                      <a:r>
                        <a:rPr lang="ru-RU" sz="1400" kern="1200" baseline="0" dirty="0" smtClean="0">
                          <a:solidFill>
                            <a:schemeClr val="bg1"/>
                          </a:solidFill>
                          <a:effectLst/>
                          <a:latin typeface="Times New Roman" pitchFamily="18" charset="0"/>
                          <a:ea typeface="Calibri" panose="020F0502020204030204" pitchFamily="34" charset="0"/>
                          <a:cs typeface="Times New Roman" pitchFamily="18" charset="0"/>
                        </a:rPr>
                        <a:t> Пляж </a:t>
                      </a:r>
                      <a:r>
                        <a:rPr lang="ru-RU" sz="1400" dirty="0" err="1" smtClean="0">
                          <a:solidFill>
                            <a:schemeClr val="bg1"/>
                          </a:solidFill>
                          <a:latin typeface="Times New Roman" pitchFamily="18" charset="0"/>
                          <a:cs typeface="Times New Roman" pitchFamily="18" charset="0"/>
                        </a:rPr>
                        <a:t>Учкуевка</a:t>
                      </a:r>
                      <a:endParaRPr lang="ru-RU" sz="1400" kern="1200" dirty="0" smtClean="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18786758"/>
                  </a:ext>
                </a:extLst>
              </a:tr>
              <a:tr h="1039041">
                <a:tc>
                  <a:txBody>
                    <a:bodyPr/>
                    <a:lstStyle/>
                    <a:p>
                      <a:pPr>
                        <a:lnSpc>
                          <a:spcPct val="107000"/>
                        </a:lnSpc>
                        <a:spcAft>
                          <a:spcPts val="800"/>
                        </a:spcAft>
                      </a:pPr>
                      <a:endParaRPr lang="ru-RU" sz="1400" dirty="0" smtClean="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a:solidFill>
                            <a:schemeClr val="bg1"/>
                          </a:solidFill>
                          <a:effectLst/>
                          <a:latin typeface="Times New Roman" pitchFamily="18" charset="0"/>
                          <a:ea typeface="Calibri" panose="020F0502020204030204" pitchFamily="34" charset="0"/>
                          <a:cs typeface="Times New Roman" pitchFamily="18" charset="0"/>
                        </a:rPr>
                        <a:t> </a:t>
                      </a:r>
                      <a:r>
                        <a:rPr lang="ru-RU" sz="1400" dirty="0" smtClean="0">
                          <a:solidFill>
                            <a:schemeClr val="bg1"/>
                          </a:solidFill>
                          <a:effectLst/>
                          <a:latin typeface="Times New Roman" pitchFamily="18" charset="0"/>
                          <a:ea typeface="Calibri" panose="020F0502020204030204" pitchFamily="34" charset="0"/>
                          <a:cs typeface="Times New Roman" pitchFamily="18" charset="0"/>
                        </a:rPr>
                        <a:t>Высокий</a:t>
                      </a: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400" dirty="0" smtClean="0">
                          <a:solidFill>
                            <a:schemeClr val="bg1"/>
                          </a:solidFill>
                          <a:effectLst/>
                          <a:latin typeface="Times New Roman" pitchFamily="18" charset="0"/>
                          <a:ea typeface="Calibri" panose="020F0502020204030204" pitchFamily="34" charset="0"/>
                          <a:cs typeface="Times New Roman" pitchFamily="18" charset="0"/>
                        </a:rPr>
                        <a:t>Национальная</a:t>
                      </a:r>
                      <a:endParaRPr lang="ru-RU" sz="1400" dirty="0">
                        <a:solidFill>
                          <a:schemeClr val="bg1"/>
                        </a:solidFill>
                        <a:effectLst/>
                        <a:latin typeface="Times New Roman" pitchFamily="18" charset="0"/>
                        <a:ea typeface="Calibri" panose="020F0502020204030204" pitchFamily="34" charset="0"/>
                        <a:cs typeface="Times New Roman" pitchFamily="18" charset="0"/>
                      </a:endParaRP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00000"/>
                        </a:lnSpc>
                        <a:spcAft>
                          <a:spcPts val="0"/>
                        </a:spcAft>
                      </a:pPr>
                      <a:r>
                        <a:rPr lang="ru-RU" sz="1400" dirty="0" smtClean="0">
                          <a:solidFill>
                            <a:schemeClr val="bg1"/>
                          </a:solidFill>
                          <a:latin typeface="Times New Roman" pitchFamily="18" charset="0"/>
                          <a:cs typeface="Times New Roman" pitchFamily="18" charset="0"/>
                        </a:rPr>
                        <a:t>Локусы: База лагеря </a:t>
                      </a:r>
                      <a:r>
                        <a:rPr lang="ru-RU" sz="1400" dirty="0" err="1" smtClean="0">
                          <a:solidFill>
                            <a:schemeClr val="bg1"/>
                          </a:solidFill>
                          <a:latin typeface="Times New Roman" pitchFamily="18" charset="0"/>
                          <a:cs typeface="Times New Roman" pitchFamily="18" charset="0"/>
                        </a:rPr>
                        <a:t>Скиллкэмп</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Турстоянка</a:t>
                      </a:r>
                      <a:r>
                        <a:rPr lang="ru-RU" sz="1400" dirty="0" smtClean="0">
                          <a:solidFill>
                            <a:schemeClr val="bg1"/>
                          </a:solidFill>
                          <a:latin typeface="Times New Roman" pitchFamily="18" charset="0"/>
                          <a:cs typeface="Times New Roman" pitchFamily="18" charset="0"/>
                        </a:rPr>
                        <a:t> Пятая Балка</a:t>
                      </a:r>
                    </a:p>
                  </a:txBody>
                  <a:tcPr marL="28778" marR="287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1982058"/>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418150"/>
            <a:ext cx="9144000" cy="1511312"/>
          </a:xfrm>
        </p:spPr>
        <p:txBody>
          <a:bodyPr>
            <a:noAutofit/>
          </a:bodyPr>
          <a:lstStyle/>
          <a:p>
            <a:r>
              <a:rPr lang="ru-RU" sz="1800" dirty="0" smtClean="0">
                <a:solidFill>
                  <a:schemeClr val="bg1"/>
                </a:solidFill>
              </a:rPr>
              <a:t>Чуть выше находится водопад «Серебряные струи». К нему ведут деревянные дорожки, есть смотровая площадка и туристическая стоянка (поляна с лавочками).</a:t>
            </a:r>
            <a:br>
              <a:rPr lang="ru-RU" sz="1800" dirty="0" smtClean="0">
                <a:solidFill>
                  <a:schemeClr val="bg1"/>
                </a:solidFill>
              </a:rPr>
            </a:br>
            <a:r>
              <a:rPr lang="ru-RU" sz="1800" dirty="0" smtClean="0">
                <a:solidFill>
                  <a:schemeClr val="bg1"/>
                </a:solidFill>
              </a:rPr>
              <a:t>Этот водопад еще не так давно был красив и нежен на фоне серых гигантских камней и изумрудной листвы. Но несколько лет назад из-за сильных морозов произошло обрушение «шапки», и теперь он несколько видоизменился.</a:t>
            </a:r>
            <a:endParaRPr lang="ru-RU" sz="1800" dirty="0">
              <a:solidFill>
                <a:schemeClr val="bg1"/>
              </a:solidFill>
            </a:endParaRPr>
          </a:p>
        </p:txBody>
      </p:sp>
      <p:pic>
        <p:nvPicPr>
          <p:cNvPr id="24578" name="Picture 2" descr="https://ic.pics.livejournal.com/y_lounger/37288140/73066/73066_original.jpg"/>
          <p:cNvPicPr>
            <a:picLocks noChangeAspect="1" noChangeArrowheads="1"/>
          </p:cNvPicPr>
          <p:nvPr/>
        </p:nvPicPr>
        <p:blipFill>
          <a:blip r:embed="rId2"/>
          <a:srcRect/>
          <a:stretch>
            <a:fillRect/>
          </a:stretch>
        </p:blipFill>
        <p:spPr bwMode="auto">
          <a:xfrm>
            <a:off x="500066" y="1"/>
            <a:ext cx="8215338" cy="547440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632464"/>
            <a:ext cx="9144000" cy="1439874"/>
          </a:xfrm>
        </p:spPr>
        <p:txBody>
          <a:bodyPr>
            <a:noAutofit/>
          </a:bodyPr>
          <a:lstStyle/>
          <a:p>
            <a:r>
              <a:rPr lang="ru-RU" sz="1800" dirty="0" smtClean="0">
                <a:solidFill>
                  <a:schemeClr val="bg1"/>
                </a:solidFill>
              </a:rPr>
              <a:t>Завершающим пунктом на карте Большого каньона станет «Ванна молодости». Глубокий котлован с ледяной водой и водопадом в основании притягивает основную массу туристов.</a:t>
            </a:r>
            <a:endParaRPr lang="ru-RU" sz="1800" dirty="0">
              <a:solidFill>
                <a:schemeClr val="bg1"/>
              </a:solidFill>
            </a:endParaRPr>
          </a:p>
        </p:txBody>
      </p:sp>
      <p:pic>
        <p:nvPicPr>
          <p:cNvPr id="23554" name="Picture 2" descr="https://i01.fotocdn.net/s120/404703779b7bcc75/gallery_xl/2744074800.jpg"/>
          <p:cNvPicPr>
            <a:picLocks noChangeAspect="1" noChangeArrowheads="1"/>
          </p:cNvPicPr>
          <p:nvPr/>
        </p:nvPicPr>
        <p:blipFill>
          <a:blip r:embed="rId2"/>
          <a:srcRect/>
          <a:stretch>
            <a:fillRect/>
          </a:stretch>
        </p:blipFill>
        <p:spPr bwMode="auto">
          <a:xfrm>
            <a:off x="142844" y="1"/>
            <a:ext cx="8786842" cy="585789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500570"/>
            <a:ext cx="9144000" cy="2357454"/>
          </a:xfrm>
        </p:spPr>
        <p:txBody>
          <a:bodyPr>
            <a:noAutofit/>
          </a:bodyPr>
          <a:lstStyle/>
          <a:p>
            <a:r>
              <a:rPr lang="ru-RU" sz="1800" dirty="0" err="1" smtClean="0">
                <a:solidFill>
                  <a:schemeClr val="bg1"/>
                </a:solidFill>
              </a:rPr>
              <a:t>Юсуповский</a:t>
            </a:r>
            <a:r>
              <a:rPr lang="ru-RU" sz="1800" dirty="0" smtClean="0">
                <a:solidFill>
                  <a:schemeClr val="bg1"/>
                </a:solidFill>
              </a:rPr>
              <a:t> пруд</a:t>
            </a:r>
            <a:br>
              <a:rPr lang="ru-RU" sz="1800" dirty="0" smtClean="0">
                <a:solidFill>
                  <a:schemeClr val="bg1"/>
                </a:solidFill>
              </a:rPr>
            </a:br>
            <a:r>
              <a:rPr lang="ru-RU" sz="1800" dirty="0" smtClean="0">
                <a:solidFill>
                  <a:schemeClr val="bg1"/>
                </a:solidFill>
              </a:rPr>
              <a:t>Находится пруд, созданный в начале прошлого столетия, на территории Большого каньона, в районе Бахчисарая. Недалеко проходит ялтинская трасса. Ближайший населенный пункт – село Соколиное. В основном в эти края отправляются на осмотр другой достопримечательности – водопада. О небольшом водоеме на территории каньона мало кто из путешественников знает. Возможно именно поэтому окружающая природа так прекрасна, имеет первозданный вид. </a:t>
            </a:r>
            <a:br>
              <a:rPr lang="ru-RU" sz="1800" dirty="0" smtClean="0">
                <a:solidFill>
                  <a:schemeClr val="bg1"/>
                </a:solidFill>
              </a:rPr>
            </a:br>
            <a:r>
              <a:rPr lang="ru-RU" sz="1800" dirty="0" smtClean="0">
                <a:solidFill>
                  <a:schemeClr val="bg1"/>
                </a:solidFill>
              </a:rPr>
              <a:t>Тридцатиметровый водоем выкопали по приказу молодого князя Ф. Ф. Юсупова. </a:t>
            </a:r>
            <a:endParaRPr lang="ru-RU" sz="1800" dirty="0">
              <a:solidFill>
                <a:schemeClr val="bg1"/>
              </a:solidFill>
            </a:endParaRPr>
          </a:p>
        </p:txBody>
      </p:sp>
      <p:pic>
        <p:nvPicPr>
          <p:cNvPr id="43011" name="Picture 3" descr="https://www.interesting-planet.ru/images/uploads/images/46-621134cdc4886841360ba7832ddc4dea.png"/>
          <p:cNvPicPr>
            <a:picLocks noChangeAspect="1" noChangeArrowheads="1"/>
          </p:cNvPicPr>
          <p:nvPr/>
        </p:nvPicPr>
        <p:blipFill>
          <a:blip r:embed="rId2"/>
          <a:srcRect/>
          <a:stretch>
            <a:fillRect/>
          </a:stretch>
        </p:blipFill>
        <p:spPr bwMode="auto">
          <a:xfrm>
            <a:off x="1214414" y="-24"/>
            <a:ext cx="6929454" cy="457208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75208"/>
            <a:ext cx="9144000" cy="1939940"/>
          </a:xfrm>
        </p:spPr>
        <p:txBody>
          <a:bodyPr>
            <a:noAutofit/>
          </a:bodyPr>
          <a:lstStyle/>
          <a:p>
            <a:r>
              <a:rPr lang="ru-RU" sz="1800" dirty="0" smtClean="0">
                <a:solidFill>
                  <a:schemeClr val="bg1"/>
                </a:solidFill>
              </a:rPr>
              <a:t>Отдых на озере по праву может называться «княжеским». Один только его вид, каменные стены, покрытые известняковым налетом, вызывают восхищение. Летом водоем мелеет, но полностью не пересыхает. </a:t>
            </a:r>
            <a:br>
              <a:rPr lang="ru-RU" sz="1800" dirty="0" smtClean="0">
                <a:solidFill>
                  <a:schemeClr val="bg1"/>
                </a:solidFill>
              </a:rPr>
            </a:br>
            <a:r>
              <a:rPr lang="ru-RU" sz="1800" dirty="0" smtClean="0">
                <a:solidFill>
                  <a:schemeClr val="bg1"/>
                </a:solidFill>
              </a:rPr>
              <a:t>В затененных местах купаться настоятельно не рекомендуется. Температура – около 5°. Рядом с озером, из которого вытекает своеобразный мини-водопад, есть площадка для разведения костра. Можно просто спокойно посидеть и насладиться великолепными видами. Приезжать сюда лучше ранней весной или осенью. Это время, когда водоем становится более полноводным. </a:t>
            </a:r>
            <a:endParaRPr lang="ru-RU" sz="1800" dirty="0">
              <a:solidFill>
                <a:schemeClr val="bg1"/>
              </a:solidFill>
            </a:endParaRPr>
          </a:p>
        </p:txBody>
      </p:sp>
      <p:pic>
        <p:nvPicPr>
          <p:cNvPr id="41988" name="Picture 4" descr="https://allkrim.com/images/stories/ysup1.jpg"/>
          <p:cNvPicPr>
            <a:picLocks noChangeAspect="1" noChangeArrowheads="1"/>
          </p:cNvPicPr>
          <p:nvPr/>
        </p:nvPicPr>
        <p:blipFill>
          <a:blip r:embed="rId2"/>
          <a:srcRect/>
          <a:stretch>
            <a:fillRect/>
          </a:stretch>
        </p:blipFill>
        <p:spPr bwMode="auto">
          <a:xfrm>
            <a:off x="1452573" y="0"/>
            <a:ext cx="6191261" cy="464344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000496" cy="6858000"/>
          </a:xfrm>
        </p:spPr>
        <p:txBody>
          <a:bodyPr>
            <a:noAutofit/>
          </a:bodyPr>
          <a:lstStyle/>
          <a:p>
            <a:r>
              <a:rPr lang="ru-RU" sz="1800" dirty="0" err="1" smtClean="0">
                <a:solidFill>
                  <a:schemeClr val="bg1"/>
                </a:solidFill>
              </a:rPr>
              <a:t>Боткинская</a:t>
            </a:r>
            <a:r>
              <a:rPr lang="ru-RU" sz="1800" dirty="0" smtClean="0">
                <a:solidFill>
                  <a:schemeClr val="bg1"/>
                </a:solidFill>
              </a:rPr>
              <a:t> тропа</a:t>
            </a:r>
            <a:br>
              <a:rPr lang="ru-RU" sz="1800" dirty="0" smtClean="0">
                <a:solidFill>
                  <a:schemeClr val="bg1"/>
                </a:solidFill>
              </a:rPr>
            </a:br>
            <a:r>
              <a:rPr lang="ru-RU" sz="1800" dirty="0" smtClean="0">
                <a:solidFill>
                  <a:schemeClr val="bg1"/>
                </a:solidFill>
              </a:rPr>
              <a:t/>
            </a:r>
            <a:br>
              <a:rPr lang="ru-RU" sz="1800" dirty="0" smtClean="0">
                <a:solidFill>
                  <a:schemeClr val="bg1"/>
                </a:solidFill>
              </a:rPr>
            </a:br>
            <a:r>
              <a:rPr lang="ru-RU" sz="1800" dirty="0" smtClean="0">
                <a:solidFill>
                  <a:schemeClr val="bg1"/>
                </a:solidFill>
              </a:rPr>
              <a:t>Лечебная тропа проходит между яйлой </a:t>
            </a:r>
            <a:r>
              <a:rPr lang="ru-RU" sz="1800" dirty="0" err="1" smtClean="0">
                <a:solidFill>
                  <a:schemeClr val="bg1"/>
                </a:solidFill>
              </a:rPr>
              <a:t>Ай-Петри</a:t>
            </a:r>
            <a:r>
              <a:rPr lang="ru-RU" sz="1800" dirty="0" smtClean="0">
                <a:solidFill>
                  <a:schemeClr val="bg1"/>
                </a:solidFill>
              </a:rPr>
              <a:t> и окраиной Ялты. Начинается путь около известной достопримечательности «Поляны сказок» и тянется до скалы Крестовой или </a:t>
            </a:r>
            <a:r>
              <a:rPr lang="ru-RU" sz="1800" dirty="0" err="1" smtClean="0">
                <a:solidFill>
                  <a:schemeClr val="bg1"/>
                </a:solidFill>
              </a:rPr>
              <a:t>Ставри-Кая</a:t>
            </a:r>
            <a:r>
              <a:rPr lang="ru-RU" sz="1800" dirty="0" smtClean="0">
                <a:solidFill>
                  <a:schemeClr val="bg1"/>
                </a:solidFill>
              </a:rPr>
              <a:t>.</a:t>
            </a:r>
            <a:br>
              <a:rPr lang="ru-RU" sz="1800" dirty="0" smtClean="0">
                <a:solidFill>
                  <a:schemeClr val="bg1"/>
                </a:solidFill>
              </a:rPr>
            </a:br>
            <a:r>
              <a:rPr lang="ru-RU" sz="1800" dirty="0" smtClean="0">
                <a:solidFill>
                  <a:schemeClr val="bg1"/>
                </a:solidFill>
              </a:rPr>
              <a:t>Особым вниманием путешественников пользуется череда водопадов – нижний и верхний </a:t>
            </a:r>
            <a:r>
              <a:rPr lang="ru-RU" sz="1800" dirty="0" err="1" smtClean="0">
                <a:solidFill>
                  <a:schemeClr val="bg1"/>
                </a:solidFill>
              </a:rPr>
              <a:t>Яузлар</a:t>
            </a:r>
            <a:r>
              <a:rPr lang="ru-RU" sz="1800" dirty="0" smtClean="0">
                <a:solidFill>
                  <a:schemeClr val="bg1"/>
                </a:solidFill>
              </a:rPr>
              <a:t> с небольшими каскадами, освежающими струями и ледяными ваннами здоровья. Но опять же, смотря в какое время года вы сюда попадете. </a:t>
            </a:r>
            <a:endParaRPr lang="ru-RU" sz="1800" dirty="0">
              <a:solidFill>
                <a:schemeClr val="bg1"/>
              </a:solidFill>
            </a:endParaRPr>
          </a:p>
        </p:txBody>
      </p:sp>
      <p:pic>
        <p:nvPicPr>
          <p:cNvPr id="40962" name="Picture 2" descr="https://a.d-cd.net/ab68b79s-1920.jpg"/>
          <p:cNvPicPr>
            <a:picLocks noChangeAspect="1" noChangeArrowheads="1"/>
          </p:cNvPicPr>
          <p:nvPr/>
        </p:nvPicPr>
        <p:blipFill>
          <a:blip r:embed="rId2" cstate="print"/>
          <a:srcRect/>
          <a:stretch>
            <a:fillRect/>
          </a:stretch>
        </p:blipFill>
        <p:spPr bwMode="auto">
          <a:xfrm>
            <a:off x="4000501" y="0"/>
            <a:ext cx="5143499"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000636"/>
            <a:ext cx="9144000" cy="1928826"/>
          </a:xfrm>
        </p:spPr>
        <p:txBody>
          <a:bodyPr>
            <a:noAutofit/>
          </a:bodyPr>
          <a:lstStyle/>
          <a:p>
            <a:r>
              <a:rPr lang="ru-RU" sz="1800" dirty="0" err="1" smtClean="0">
                <a:solidFill>
                  <a:schemeClr val="bg1"/>
                </a:solidFill>
              </a:rPr>
              <a:t>Таракташская</a:t>
            </a:r>
            <a:r>
              <a:rPr lang="ru-RU" sz="1800" dirty="0" smtClean="0">
                <a:solidFill>
                  <a:schemeClr val="bg1"/>
                </a:solidFill>
              </a:rPr>
              <a:t> тропа</a:t>
            </a:r>
            <a:br>
              <a:rPr lang="ru-RU" sz="1800" dirty="0" smtClean="0">
                <a:solidFill>
                  <a:schemeClr val="bg1"/>
                </a:solidFill>
              </a:rPr>
            </a:br>
            <a:r>
              <a:rPr lang="ru-RU" sz="1800" dirty="0" err="1" smtClean="0">
                <a:solidFill>
                  <a:schemeClr val="bg1"/>
                </a:solidFill>
              </a:rPr>
              <a:t>Таракташская</a:t>
            </a:r>
            <a:r>
              <a:rPr lang="ru-RU" sz="1800" dirty="0" smtClean="0">
                <a:solidFill>
                  <a:schemeClr val="bg1"/>
                </a:solidFill>
              </a:rPr>
              <a:t> </a:t>
            </a:r>
            <a:r>
              <a:rPr lang="ru-RU" sz="1800" dirty="0" err="1" smtClean="0">
                <a:solidFill>
                  <a:schemeClr val="bg1"/>
                </a:solidFill>
              </a:rPr>
              <a:t>тропа</a:t>
            </a:r>
            <a:r>
              <a:rPr lang="ru-RU" sz="1800" dirty="0" smtClean="0">
                <a:solidFill>
                  <a:schemeClr val="bg1"/>
                </a:solidFill>
              </a:rPr>
              <a:t> проходит по Ялтинской яйле, от водопада </a:t>
            </a:r>
            <a:r>
              <a:rPr lang="ru-RU" sz="1800" dirty="0" err="1" smtClean="0">
                <a:solidFill>
                  <a:schemeClr val="bg1"/>
                </a:solidFill>
              </a:rPr>
              <a:t>Учан-су</a:t>
            </a:r>
            <a:r>
              <a:rPr lang="ru-RU" sz="1800" dirty="0" smtClean="0">
                <a:solidFill>
                  <a:schemeClr val="bg1"/>
                </a:solidFill>
              </a:rPr>
              <a:t> до плато </a:t>
            </a:r>
            <a:r>
              <a:rPr lang="ru-RU" sz="1800" dirty="0" err="1" smtClean="0">
                <a:solidFill>
                  <a:schemeClr val="bg1"/>
                </a:solidFill>
              </a:rPr>
              <a:t>Ай-Петри</a:t>
            </a:r>
            <a:r>
              <a:rPr lang="ru-RU" sz="1800" dirty="0" smtClean="0">
                <a:solidFill>
                  <a:schemeClr val="bg1"/>
                </a:solidFill>
              </a:rPr>
              <a:t>. Путь лежит вдоль живописного скального гребня с таким же названием, о котором я расскажу ниже.</a:t>
            </a:r>
            <a:br>
              <a:rPr lang="ru-RU" sz="1800" dirty="0" smtClean="0">
                <a:solidFill>
                  <a:schemeClr val="bg1"/>
                </a:solidFill>
              </a:rPr>
            </a:br>
            <a:r>
              <a:rPr lang="ru-RU" sz="1800" dirty="0" err="1" smtClean="0">
                <a:solidFill>
                  <a:schemeClr val="bg1"/>
                </a:solidFill>
              </a:rPr>
              <a:t>Таракташская</a:t>
            </a:r>
            <a:r>
              <a:rPr lang="ru-RU" sz="1800" dirty="0" smtClean="0">
                <a:solidFill>
                  <a:schemeClr val="bg1"/>
                </a:solidFill>
              </a:rPr>
              <a:t> тропа имеет протяженность всего 3,5 км. Но при перепадах высоты до 600 м может показаться сложной.</a:t>
            </a:r>
            <a:endParaRPr lang="ru-RU" sz="1800" dirty="0">
              <a:solidFill>
                <a:schemeClr val="bg1"/>
              </a:solidFill>
            </a:endParaRPr>
          </a:p>
        </p:txBody>
      </p:sp>
      <p:pic>
        <p:nvPicPr>
          <p:cNvPr id="39938" name="Picture 2" descr="https://online-crimea.ru/wp-content/uploads/2019/12/DSC_3669-1024x683.jpg"/>
          <p:cNvPicPr>
            <a:picLocks noChangeAspect="1" noChangeArrowheads="1"/>
          </p:cNvPicPr>
          <p:nvPr/>
        </p:nvPicPr>
        <p:blipFill>
          <a:blip r:embed="rId2"/>
          <a:srcRect/>
          <a:stretch>
            <a:fillRect/>
          </a:stretch>
        </p:blipFill>
        <p:spPr bwMode="auto">
          <a:xfrm>
            <a:off x="785786" y="0"/>
            <a:ext cx="7604397" cy="507207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357694"/>
            <a:ext cx="9144000" cy="2571768"/>
          </a:xfrm>
        </p:spPr>
        <p:txBody>
          <a:bodyPr>
            <a:noAutofit/>
          </a:bodyPr>
          <a:lstStyle/>
          <a:p>
            <a:r>
              <a:rPr lang="ru-RU" sz="1800" dirty="0" smtClean="0">
                <a:solidFill>
                  <a:schemeClr val="bg1"/>
                </a:solidFill>
              </a:rPr>
              <a:t>В пути смотровые площадки, пологие склоны, прямые тропинки чередуются с довольно крутыми подъемами, лестницами и серпантинами. Придется и энергию затратить, и потрудиться, но и возможность отдохнуть, насладиться спокойной прогулкой и невероятными пейзажами с высоты облаков тоже имеется.</a:t>
            </a:r>
            <a:br>
              <a:rPr lang="ru-RU" sz="1800" dirty="0" smtClean="0">
                <a:solidFill>
                  <a:schemeClr val="bg1"/>
                </a:solidFill>
              </a:rPr>
            </a:br>
            <a:r>
              <a:rPr lang="ru-RU" sz="1800" dirty="0" smtClean="0">
                <a:solidFill>
                  <a:schemeClr val="bg1"/>
                </a:solidFill>
              </a:rPr>
              <a:t>Тропа построена в XIX веке членами Ялтинского горного клуба под руководством известного врача, климатолога В. М. Дмитриева, который занимался развитием туризма в Крыму. В 1970-х годах </a:t>
            </a:r>
            <a:r>
              <a:rPr lang="ru-RU" sz="1800" dirty="0" err="1" smtClean="0">
                <a:solidFill>
                  <a:schemeClr val="bg1"/>
                </a:solidFill>
              </a:rPr>
              <a:t>Таракташская</a:t>
            </a:r>
            <a:r>
              <a:rPr lang="ru-RU" sz="1800" dirty="0" smtClean="0">
                <a:solidFill>
                  <a:schemeClr val="bg1"/>
                </a:solidFill>
              </a:rPr>
              <a:t> тропа была реконструирована — на крутых участках установлены парапеты, устроены лестницы.</a:t>
            </a:r>
            <a:endParaRPr lang="ru-RU" sz="1800" dirty="0">
              <a:solidFill>
                <a:schemeClr val="bg1"/>
              </a:solidFill>
            </a:endParaRPr>
          </a:p>
        </p:txBody>
      </p:sp>
      <p:pic>
        <p:nvPicPr>
          <p:cNvPr id="38914" name="Picture 2" descr="https://tripplanet.ru/wp-content/uploads/europe/crimea/alupka/taraktash-trail.jpg"/>
          <p:cNvPicPr>
            <a:picLocks noChangeAspect="1" noChangeArrowheads="1"/>
          </p:cNvPicPr>
          <p:nvPr/>
        </p:nvPicPr>
        <p:blipFill>
          <a:blip r:embed="rId2"/>
          <a:srcRect/>
          <a:stretch>
            <a:fillRect/>
          </a:stretch>
        </p:blipFill>
        <p:spPr bwMode="auto">
          <a:xfrm>
            <a:off x="1214414" y="0"/>
            <a:ext cx="6861129" cy="457200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256"/>
            <a:ext cx="9144000" cy="2643206"/>
          </a:xfrm>
        </p:spPr>
        <p:txBody>
          <a:bodyPr>
            <a:noAutofit/>
          </a:bodyPr>
          <a:lstStyle/>
          <a:p>
            <a:r>
              <a:rPr lang="ru-RU" sz="1800" dirty="0" smtClean="0">
                <a:solidFill>
                  <a:schemeClr val="bg1"/>
                </a:solidFill>
              </a:rPr>
              <a:t>Водопад </a:t>
            </a:r>
            <a:r>
              <a:rPr lang="ru-RU" sz="1800" dirty="0" err="1" smtClean="0">
                <a:solidFill>
                  <a:schemeClr val="bg1"/>
                </a:solidFill>
              </a:rPr>
              <a:t>Учан-Су</a:t>
            </a:r>
            <a:r>
              <a:rPr lang="ru-RU" sz="1800" dirty="0" smtClean="0">
                <a:solidFill>
                  <a:schemeClr val="bg1"/>
                </a:solidFill>
              </a:rPr>
              <a:t/>
            </a:r>
            <a:br>
              <a:rPr lang="ru-RU" sz="1800" dirty="0" smtClean="0">
                <a:solidFill>
                  <a:schemeClr val="bg1"/>
                </a:solidFill>
              </a:rPr>
            </a:br>
            <a:r>
              <a:rPr lang="ru-RU" sz="1800" dirty="0" smtClean="0">
                <a:solidFill>
                  <a:schemeClr val="bg1"/>
                </a:solidFill>
              </a:rPr>
              <a:t>Водопад </a:t>
            </a:r>
            <a:r>
              <a:rPr lang="ru-RU" sz="1800" dirty="0" err="1" smtClean="0">
                <a:solidFill>
                  <a:schemeClr val="bg1"/>
                </a:solidFill>
              </a:rPr>
              <a:t>Учан-Су</a:t>
            </a:r>
            <a:r>
              <a:rPr lang="ru-RU" sz="1800" dirty="0" smtClean="0">
                <a:solidFill>
                  <a:schemeClr val="bg1"/>
                </a:solidFill>
              </a:rPr>
              <a:t> — это знаменитый природный объект на южном берегу Крыма, расположенный в 6 км от Ялты. Высота водяного столба, срывающегося с отвесной яйлы </a:t>
            </a:r>
            <a:r>
              <a:rPr lang="ru-RU" sz="1800" dirty="0" err="1" smtClean="0">
                <a:solidFill>
                  <a:schemeClr val="bg1"/>
                </a:solidFill>
              </a:rPr>
              <a:t>Ай-Петри</a:t>
            </a:r>
            <a:r>
              <a:rPr lang="ru-RU" sz="1800" dirty="0" smtClean="0">
                <a:solidFill>
                  <a:schemeClr val="bg1"/>
                </a:solidFill>
              </a:rPr>
              <a:t>, составляет 98,5 м, что делает </a:t>
            </a:r>
            <a:r>
              <a:rPr lang="ru-RU" sz="1800" dirty="0" err="1" smtClean="0">
                <a:solidFill>
                  <a:schemeClr val="bg1"/>
                </a:solidFill>
              </a:rPr>
              <a:t>Учан-Су</a:t>
            </a:r>
            <a:r>
              <a:rPr lang="ru-RU" sz="1800" dirty="0" smtClean="0">
                <a:solidFill>
                  <a:schemeClr val="bg1"/>
                </a:solidFill>
              </a:rPr>
              <a:t> высочайшим водопадом Крыма и популярнейшей достопримечательностью полуострова. Водопад в Ялте привлекает туристов круглогодично, но только в период дождей и таяния снега можно увидеть всю красоту и мощь </a:t>
            </a:r>
            <a:r>
              <a:rPr lang="ru-RU" sz="1800" dirty="0" err="1" smtClean="0">
                <a:solidFill>
                  <a:schemeClr val="bg1"/>
                </a:solidFill>
              </a:rPr>
              <a:t>Учан-Су</a:t>
            </a:r>
            <a:r>
              <a:rPr lang="ru-RU" sz="1800" dirty="0" smtClean="0">
                <a:solidFill>
                  <a:schemeClr val="bg1"/>
                </a:solidFill>
              </a:rPr>
              <a:t>.</a:t>
            </a:r>
            <a:br>
              <a:rPr lang="ru-RU" sz="1800" dirty="0" smtClean="0">
                <a:solidFill>
                  <a:schemeClr val="bg1"/>
                </a:solidFill>
              </a:rPr>
            </a:br>
            <a:r>
              <a:rPr lang="ru-RU" sz="1800" dirty="0" smtClean="0">
                <a:solidFill>
                  <a:schemeClr val="bg1"/>
                </a:solidFill>
              </a:rPr>
              <a:t>98,5 метров — именно с такой высоты обрушивается знаменитый водопад Ялты </a:t>
            </a:r>
            <a:r>
              <a:rPr lang="ru-RU" sz="1800" dirty="0" err="1" smtClean="0">
                <a:solidFill>
                  <a:schemeClr val="bg1"/>
                </a:solidFill>
              </a:rPr>
              <a:t>Учан-Су</a:t>
            </a:r>
            <a:r>
              <a:rPr lang="ru-RU" sz="1800" dirty="0" smtClean="0">
                <a:solidFill>
                  <a:schemeClr val="bg1"/>
                </a:solidFill>
              </a:rPr>
              <a:t>. При этом образуется два каскада.</a:t>
            </a:r>
            <a:endParaRPr lang="ru-RU" sz="1800" dirty="0">
              <a:solidFill>
                <a:schemeClr val="bg1"/>
              </a:solidFill>
            </a:endParaRPr>
          </a:p>
        </p:txBody>
      </p:sp>
      <p:pic>
        <p:nvPicPr>
          <p:cNvPr id="37890" name="Picture 2" descr="https://img.fotokonkurs.ru/cache/photo_1500w/photos/2017/10/26/7/f809356cf89931a586c3e2a25769d25c/5a9423d1135dfaef918d37cad2a1a75ea3532d3a.jpg"/>
          <p:cNvPicPr>
            <a:picLocks noChangeAspect="1" noChangeArrowheads="1"/>
          </p:cNvPicPr>
          <p:nvPr/>
        </p:nvPicPr>
        <p:blipFill>
          <a:blip r:embed="rId2" cstate="print"/>
          <a:srcRect/>
          <a:stretch>
            <a:fillRect/>
          </a:stretch>
        </p:blipFill>
        <p:spPr bwMode="auto">
          <a:xfrm>
            <a:off x="1714480" y="0"/>
            <a:ext cx="5931873" cy="442913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929198"/>
            <a:ext cx="9144000" cy="2000264"/>
          </a:xfrm>
        </p:spPr>
        <p:txBody>
          <a:bodyPr>
            <a:noAutofit/>
          </a:bodyPr>
          <a:lstStyle/>
          <a:p>
            <a:r>
              <a:rPr lang="ru-RU" sz="1800" dirty="0" err="1" smtClean="0">
                <a:solidFill>
                  <a:schemeClr val="bg1"/>
                </a:solidFill>
              </a:rPr>
              <a:t>Ай-Петринская</a:t>
            </a:r>
            <a:r>
              <a:rPr lang="ru-RU" sz="1800" dirty="0" smtClean="0">
                <a:solidFill>
                  <a:schemeClr val="bg1"/>
                </a:solidFill>
              </a:rPr>
              <a:t> Яйла</a:t>
            </a:r>
            <a:br>
              <a:rPr lang="ru-RU" sz="1800" dirty="0" smtClean="0">
                <a:solidFill>
                  <a:schemeClr val="bg1"/>
                </a:solidFill>
              </a:rPr>
            </a:br>
            <a:r>
              <a:rPr lang="ru-RU" sz="1800" dirty="0" smtClean="0">
                <a:solidFill>
                  <a:schemeClr val="bg1"/>
                </a:solidFill>
              </a:rPr>
              <a:t>По </a:t>
            </a:r>
            <a:r>
              <a:rPr lang="ru-RU" sz="1800" dirty="0" err="1" smtClean="0">
                <a:solidFill>
                  <a:schemeClr val="bg1"/>
                </a:solidFill>
              </a:rPr>
              <a:t>Ай-Петринскому</a:t>
            </a:r>
            <a:r>
              <a:rPr lang="ru-RU" sz="1800" dirty="0" smtClean="0">
                <a:solidFill>
                  <a:schemeClr val="bg1"/>
                </a:solidFill>
              </a:rPr>
              <a:t> плато проводится много экскурсий. Эта территория привлекает не только любознательных туристов, но и любителей походной жизни. Маршрутов проложено немало, и все они проходят мимо приметных мест. В первую очередь это, конечно же, сама вершина </a:t>
            </a:r>
            <a:r>
              <a:rPr lang="ru-RU" sz="1800" dirty="0" err="1" smtClean="0">
                <a:solidFill>
                  <a:schemeClr val="bg1"/>
                </a:solidFill>
              </a:rPr>
              <a:t>Ай-Петри</a:t>
            </a:r>
            <a:r>
              <a:rPr lang="ru-RU" sz="1800" dirty="0" smtClean="0">
                <a:solidFill>
                  <a:schemeClr val="bg1"/>
                </a:solidFill>
              </a:rPr>
              <a:t> – «место притяжения» гостей полуострова. Однако это далеко не единственная достопримечательность массива.</a:t>
            </a:r>
            <a:endParaRPr lang="ru-RU" sz="1800" dirty="0">
              <a:solidFill>
                <a:schemeClr val="bg1"/>
              </a:solidFill>
            </a:endParaRPr>
          </a:p>
        </p:txBody>
      </p:sp>
      <p:pic>
        <p:nvPicPr>
          <p:cNvPr id="36866" name="Picture 2" descr="https://www.plantarium.ru/dat/places/7/746/61746_e16565a9.jpg"/>
          <p:cNvPicPr>
            <a:picLocks noChangeAspect="1" noChangeArrowheads="1"/>
          </p:cNvPicPr>
          <p:nvPr/>
        </p:nvPicPr>
        <p:blipFill>
          <a:blip r:embed="rId2"/>
          <a:srcRect/>
          <a:stretch>
            <a:fillRect/>
          </a:stretch>
        </p:blipFill>
        <p:spPr bwMode="auto">
          <a:xfrm>
            <a:off x="714385" y="0"/>
            <a:ext cx="7715267" cy="514351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714752"/>
            <a:ext cx="9144000" cy="3429024"/>
          </a:xfrm>
        </p:spPr>
        <p:txBody>
          <a:bodyPr>
            <a:noAutofit/>
          </a:bodyPr>
          <a:lstStyle/>
          <a:p>
            <a:r>
              <a:rPr lang="ru-RU" sz="1800" dirty="0" smtClean="0">
                <a:solidFill>
                  <a:schemeClr val="bg1"/>
                </a:solidFill>
              </a:rPr>
              <a:t>Ялтинский </a:t>
            </a:r>
            <a:r>
              <a:rPr lang="ru-RU" sz="1800" dirty="0" err="1" smtClean="0">
                <a:solidFill>
                  <a:schemeClr val="bg1"/>
                </a:solidFill>
              </a:rPr>
              <a:t>горно-лесной</a:t>
            </a:r>
            <a:r>
              <a:rPr lang="ru-RU" sz="1800" dirty="0" smtClean="0">
                <a:solidFill>
                  <a:schemeClr val="bg1"/>
                </a:solidFill>
              </a:rPr>
              <a:t> природный заповедник </a:t>
            </a:r>
            <a:br>
              <a:rPr lang="ru-RU" sz="1800" dirty="0" smtClean="0">
                <a:solidFill>
                  <a:schemeClr val="bg1"/>
                </a:solidFill>
              </a:rPr>
            </a:br>
            <a:r>
              <a:rPr lang="ru-RU" sz="1800" dirty="0" smtClean="0">
                <a:solidFill>
                  <a:schemeClr val="bg1"/>
                </a:solidFill>
              </a:rPr>
              <a:t>Природный заповедник в Крыму. Территория заповедника изъята из хозяйственной эксплуатации, её использование допускается только с научными целями или для обеспечения сохранения, приумножения богатств заповедника.</a:t>
            </a:r>
            <a:br>
              <a:rPr lang="ru-RU" sz="1800" dirty="0" smtClean="0">
                <a:solidFill>
                  <a:schemeClr val="bg1"/>
                </a:solidFill>
              </a:rPr>
            </a:br>
            <a:r>
              <a:rPr lang="ru-RU" sz="1800" dirty="0" smtClean="0">
                <a:solidFill>
                  <a:schemeClr val="bg1"/>
                </a:solidFill>
              </a:rPr>
              <a:t>Кроме природоохранной и научно-исследовательской, важной частью работы заповедника является эколого-просветительская деятельность. Сотрудниками заповедника разработаны специальные эколого-просветительские маршруты и тропы.</a:t>
            </a:r>
            <a:br>
              <a:rPr lang="ru-RU" sz="1800" dirty="0" smtClean="0">
                <a:solidFill>
                  <a:schemeClr val="bg1"/>
                </a:solidFill>
              </a:rPr>
            </a:br>
            <a:r>
              <a:rPr lang="ru-RU" sz="1800" dirty="0" smtClean="0">
                <a:solidFill>
                  <a:schemeClr val="bg1"/>
                </a:solidFill>
              </a:rPr>
              <a:t>На территории заповедника расположены такие достопримечательные объекты как вершина (зубцы) горы </a:t>
            </a:r>
            <a:r>
              <a:rPr lang="ru-RU" sz="1800" dirty="0" err="1" smtClean="0">
                <a:solidFill>
                  <a:schemeClr val="bg1"/>
                </a:solidFill>
              </a:rPr>
              <a:t>Ай-Петри</a:t>
            </a:r>
            <a:r>
              <a:rPr lang="ru-RU" sz="1800" dirty="0" smtClean="0">
                <a:solidFill>
                  <a:schemeClr val="bg1"/>
                </a:solidFill>
              </a:rPr>
              <a:t> (1234 м), пещера </a:t>
            </a:r>
            <a:r>
              <a:rPr lang="ru-RU" sz="1800" dirty="0" err="1" smtClean="0">
                <a:solidFill>
                  <a:schemeClr val="bg1"/>
                </a:solidFill>
              </a:rPr>
              <a:t>Трёхглазка</a:t>
            </a:r>
            <a:r>
              <a:rPr lang="ru-RU" sz="1800" dirty="0" smtClean="0">
                <a:solidFill>
                  <a:schemeClr val="bg1"/>
                </a:solidFill>
              </a:rPr>
              <a:t>, водопад </a:t>
            </a:r>
            <a:r>
              <a:rPr lang="ru-RU" sz="1800" dirty="0" err="1" smtClean="0">
                <a:solidFill>
                  <a:schemeClr val="bg1"/>
                </a:solidFill>
              </a:rPr>
              <a:t>Учан-Су</a:t>
            </a:r>
            <a:r>
              <a:rPr lang="ru-RU" sz="1800" dirty="0" smtClean="0">
                <a:solidFill>
                  <a:schemeClr val="bg1"/>
                </a:solidFill>
              </a:rPr>
              <a:t> и перевал Чертова лестница (</a:t>
            </a:r>
            <a:r>
              <a:rPr lang="ru-RU" sz="1800" dirty="0" err="1" smtClean="0">
                <a:solidFill>
                  <a:schemeClr val="bg1"/>
                </a:solidFill>
              </a:rPr>
              <a:t>Шайтан-Мердвен</a:t>
            </a:r>
            <a:r>
              <a:rPr lang="ru-RU" sz="1800" dirty="0" smtClean="0">
                <a:solidFill>
                  <a:schemeClr val="bg1"/>
                </a:solidFill>
              </a:rPr>
              <a:t>).</a:t>
            </a:r>
            <a:endParaRPr lang="ru-RU" sz="1800" dirty="0">
              <a:solidFill>
                <a:schemeClr val="bg1"/>
              </a:solidFill>
            </a:endParaRPr>
          </a:p>
        </p:txBody>
      </p:sp>
      <p:pic>
        <p:nvPicPr>
          <p:cNvPr id="35846" name="Picture 6" descr="https://photopodium.com/webroot/content/big/6016.jpg"/>
          <p:cNvPicPr>
            <a:picLocks noChangeAspect="1" noChangeArrowheads="1"/>
          </p:cNvPicPr>
          <p:nvPr/>
        </p:nvPicPr>
        <p:blipFill>
          <a:blip r:embed="rId2"/>
          <a:srcRect/>
          <a:stretch>
            <a:fillRect/>
          </a:stretch>
        </p:blipFill>
        <p:spPr bwMode="auto">
          <a:xfrm>
            <a:off x="2045193" y="-357214"/>
            <a:ext cx="4955699" cy="442915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a:extLst>
              <a:ext uri="{FF2B5EF4-FFF2-40B4-BE49-F238E27FC236}">
                <a16:creationId xmlns:a16="http://schemas.microsoft.com/office/drawing/2014/main" xmlns="" id="{5524EB59-0187-42EF-BF5F-C3F549B9A4DD}"/>
              </a:ext>
            </a:extLst>
          </p:cNvPr>
          <p:cNvGraphicFramePr>
            <a:graphicFrameLocks noGrp="1"/>
          </p:cNvGraphicFramePr>
          <p:nvPr>
            <p:extLst>
              <p:ext uri="{D42A27DB-BD31-4B8C-83A1-F6EECF244321}">
                <p14:modId xmlns:p14="http://schemas.microsoft.com/office/powerpoint/2010/main" xmlns="" val="3230129901"/>
              </p:ext>
            </p:extLst>
          </p:nvPr>
        </p:nvGraphicFramePr>
        <p:xfrm>
          <a:off x="0" y="-1"/>
          <a:ext cx="9144000" cy="6858000"/>
        </p:xfrm>
        <a:graphic>
          <a:graphicData uri="http://schemas.openxmlformats.org/drawingml/2006/table">
            <a:tbl>
              <a:tblPr firstRow="1" firstCol="1" bandRow="1"/>
              <a:tblGrid>
                <a:gridCol w="3047802">
                  <a:extLst>
                    <a:ext uri="{9D8B030D-6E8A-4147-A177-3AD203B41FA5}">
                      <a16:colId xmlns:a16="http://schemas.microsoft.com/office/drawing/2014/main" xmlns="" val="526659470"/>
                    </a:ext>
                  </a:extLst>
                </a:gridCol>
                <a:gridCol w="3047802">
                  <a:extLst>
                    <a:ext uri="{9D8B030D-6E8A-4147-A177-3AD203B41FA5}">
                      <a16:colId xmlns:a16="http://schemas.microsoft.com/office/drawing/2014/main" xmlns="" val="3467478671"/>
                    </a:ext>
                  </a:extLst>
                </a:gridCol>
                <a:gridCol w="3048396">
                  <a:extLst>
                    <a:ext uri="{9D8B030D-6E8A-4147-A177-3AD203B41FA5}">
                      <a16:colId xmlns:a16="http://schemas.microsoft.com/office/drawing/2014/main" xmlns="" val="1632339441"/>
                    </a:ext>
                  </a:extLst>
                </a:gridCol>
              </a:tblGrid>
              <a:tr h="1246909">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Элементы ТРС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Основная функциональная специализация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«Рейтинг» на туристском рынке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2881973"/>
                  </a:ext>
                </a:extLst>
              </a:tr>
              <a:tr h="1246909">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Центр туризма: </a:t>
                      </a:r>
                      <a:r>
                        <a:rPr lang="ru-RU" sz="1800" dirty="0" smtClean="0">
                          <a:solidFill>
                            <a:schemeClr val="bg1"/>
                          </a:solidFill>
                          <a:effectLst/>
                          <a:latin typeface="Times New Roman" pitchFamily="18" charset="0"/>
                          <a:ea typeface="Calibri" panose="020F0502020204030204" pitchFamily="34" charset="0"/>
                          <a:cs typeface="Times New Roman" pitchFamily="18" charset="0"/>
                        </a:rPr>
                        <a:t>Балаклава</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Культурно-познавательный, купально-пляжный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Российский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3935669"/>
                  </a:ext>
                </a:extLst>
              </a:tr>
              <a:tr h="1246909">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Центр туризма: Севастополь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Культурно-познавательный, </a:t>
                      </a:r>
                      <a:r>
                        <a:rPr lang="ru-RU" sz="1800" dirty="0" smtClean="0">
                          <a:solidFill>
                            <a:schemeClr val="bg1"/>
                          </a:solidFill>
                          <a:effectLst/>
                          <a:latin typeface="Times New Roman" pitchFamily="18" charset="0"/>
                          <a:ea typeface="Calibri" panose="020F0502020204030204" pitchFamily="34" charset="0"/>
                          <a:cs typeface="Times New Roman" pitchFamily="18" charset="0"/>
                        </a:rPr>
                        <a:t>Купально-пляжный</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Российский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6463100"/>
                  </a:ext>
                </a:extLst>
              </a:tr>
              <a:tr h="623455">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Туристский центр: </a:t>
                      </a:r>
                      <a:r>
                        <a:rPr lang="ru-RU" sz="1800" dirty="0" err="1" smtClean="0">
                          <a:solidFill>
                            <a:schemeClr val="bg1"/>
                          </a:solidFill>
                          <a:effectLst/>
                          <a:latin typeface="Times New Roman" pitchFamily="18" charset="0"/>
                          <a:ea typeface="Calibri" panose="020F0502020204030204" pitchFamily="34" charset="0"/>
                          <a:cs typeface="Times New Roman" pitchFamily="18" charset="0"/>
                        </a:rPr>
                        <a:t>Мисхор</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dirty="0" smtClean="0">
                          <a:solidFill>
                            <a:schemeClr val="bg1"/>
                          </a:solidFill>
                          <a:effectLst/>
                          <a:latin typeface="Times New Roman" pitchFamily="18" charset="0"/>
                          <a:ea typeface="Calibri" panose="020F0502020204030204" pitchFamily="34" charset="0"/>
                          <a:cs typeface="Times New Roman" pitchFamily="18" charset="0"/>
                        </a:rPr>
                        <a:t>Купально-пляжный</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a:solidFill>
                            <a:schemeClr val="bg1"/>
                          </a:solidFill>
                          <a:effectLst/>
                          <a:latin typeface="Times New Roman" pitchFamily="18" charset="0"/>
                          <a:ea typeface="Calibri" panose="020F0502020204030204" pitchFamily="34" charset="0"/>
                          <a:cs typeface="Times New Roman" pitchFamily="18" charset="0"/>
                        </a:rPr>
                        <a:t>Внутрирайонный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1516861"/>
                  </a:ext>
                </a:extLst>
              </a:tr>
              <a:tr h="1246909">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Ось: Большой каньон Крыма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Природно-познавательный, экологический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dirty="0" smtClean="0">
                          <a:solidFill>
                            <a:schemeClr val="bg1"/>
                          </a:solidFill>
                          <a:effectLst/>
                          <a:latin typeface="Times New Roman" pitchFamily="18" charset="0"/>
                          <a:ea typeface="Calibri" panose="020F0502020204030204" pitchFamily="34" charset="0"/>
                          <a:cs typeface="Times New Roman" pitchFamily="18" charset="0"/>
                        </a:rPr>
                        <a:t>Российский</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7048466"/>
                  </a:ext>
                </a:extLst>
              </a:tr>
              <a:tr h="1246909">
                <a:tc>
                  <a:txBody>
                    <a:bodyPr/>
                    <a:lstStyle/>
                    <a:p>
                      <a:pPr>
                        <a:lnSpc>
                          <a:spcPct val="107000"/>
                        </a:lnSpc>
                        <a:spcAft>
                          <a:spcPts val="800"/>
                        </a:spcAft>
                      </a:pPr>
                      <a:r>
                        <a:rPr lang="ru-RU" sz="1800" kern="1200" dirty="0" smtClean="0">
                          <a:solidFill>
                            <a:schemeClr val="bg1"/>
                          </a:solidFill>
                          <a:effectLst/>
                          <a:latin typeface="Times New Roman" pitchFamily="18" charset="0"/>
                          <a:ea typeface="Calibri" panose="020F0502020204030204" pitchFamily="34" charset="0"/>
                          <a:cs typeface="Times New Roman" pitchFamily="18" charset="0"/>
                        </a:rPr>
                        <a:t>Ареал: </a:t>
                      </a:r>
                      <a:r>
                        <a:rPr lang="ru-RU" sz="1800" dirty="0" smtClean="0">
                          <a:solidFill>
                            <a:schemeClr val="bg1"/>
                          </a:solidFill>
                          <a:latin typeface="Times New Roman" pitchFamily="18" charset="0"/>
                          <a:cs typeface="Times New Roman" pitchFamily="18" charset="0"/>
                        </a:rPr>
                        <a:t>Ялтинский </a:t>
                      </a:r>
                      <a:r>
                        <a:rPr lang="ru-RU" sz="1800" dirty="0" err="1" smtClean="0">
                          <a:solidFill>
                            <a:schemeClr val="bg1"/>
                          </a:solidFill>
                          <a:latin typeface="Times New Roman" pitchFamily="18" charset="0"/>
                          <a:cs typeface="Times New Roman" pitchFamily="18" charset="0"/>
                        </a:rPr>
                        <a:t>горно-лесной</a:t>
                      </a:r>
                      <a:r>
                        <a:rPr lang="ru-RU" sz="1800" dirty="0" smtClean="0">
                          <a:solidFill>
                            <a:schemeClr val="bg1"/>
                          </a:solidFill>
                          <a:latin typeface="Times New Roman" pitchFamily="18" charset="0"/>
                          <a:cs typeface="Times New Roman" pitchFamily="18" charset="0"/>
                        </a:rPr>
                        <a:t> природный </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dirty="0" smtClean="0">
                          <a:solidFill>
                            <a:schemeClr val="bg1"/>
                          </a:solidFill>
                          <a:effectLst/>
                          <a:latin typeface="Times New Roman" pitchFamily="18" charset="0"/>
                          <a:ea typeface="Calibri" panose="020F0502020204030204" pitchFamily="34" charset="0"/>
                          <a:cs typeface="Times New Roman" pitchFamily="18" charset="0"/>
                        </a:rPr>
                        <a:t>Природно-познавательный, экологический</a:t>
                      </a:r>
                      <a:endParaRPr lang="ru-RU" sz="1800" dirty="0">
                        <a:solidFill>
                          <a:schemeClr val="bg1"/>
                        </a:solidFill>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dirty="0">
                          <a:solidFill>
                            <a:schemeClr val="bg1"/>
                          </a:solidFill>
                          <a:effectLst/>
                          <a:latin typeface="Times New Roman" pitchFamily="18" charset="0"/>
                          <a:ea typeface="Calibri" panose="020F0502020204030204" pitchFamily="34" charset="0"/>
                          <a:cs typeface="Times New Roman" pitchFamily="18" charset="0"/>
                        </a:rPr>
                        <a:t>Российский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431615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14884"/>
            <a:ext cx="9144000" cy="1439874"/>
          </a:xfrm>
        </p:spPr>
        <p:txBody>
          <a:bodyPr>
            <a:noAutofit/>
          </a:bodyPr>
          <a:lstStyle/>
          <a:p>
            <a:r>
              <a:rPr lang="ru-RU" sz="1800" dirty="0" smtClean="0">
                <a:solidFill>
                  <a:schemeClr val="bg1"/>
                </a:solidFill>
              </a:rPr>
              <a:t>Большая Севастопольская тропа</a:t>
            </a:r>
            <a:br>
              <a:rPr lang="ru-RU" sz="1800" dirty="0" smtClean="0">
                <a:solidFill>
                  <a:schemeClr val="bg1"/>
                </a:solidFill>
              </a:rPr>
            </a:br>
            <a:r>
              <a:rPr lang="ru-RU" sz="1800" dirty="0" smtClean="0">
                <a:solidFill>
                  <a:schemeClr val="bg1"/>
                </a:solidFill>
              </a:rPr>
              <a:t>В целом маршрут длиною около 117 км делает огромный полукруг по полуострову от Балаклавы до </a:t>
            </a:r>
            <a:r>
              <a:rPr lang="ru-RU" sz="1800" dirty="0" err="1" smtClean="0">
                <a:solidFill>
                  <a:schemeClr val="bg1"/>
                </a:solidFill>
              </a:rPr>
              <a:t>Любимовки</a:t>
            </a:r>
            <a:r>
              <a:rPr lang="ru-RU" sz="1800" dirty="0" smtClean="0">
                <a:solidFill>
                  <a:schemeClr val="bg1"/>
                </a:solidFill>
              </a:rPr>
              <a:t> - от берегов Черного моря через главную гряду Крымских гор. Основной маршрут состоит из восьми участков, линейно расположенных один за другим. Однако каждый из этих участков является прекрасным самостоятельным прогулочным маршрутом продолжительностью от четырех до десяти часов разной сложности.</a:t>
            </a:r>
            <a:br>
              <a:rPr lang="ru-RU" sz="1800" dirty="0" smtClean="0">
                <a:solidFill>
                  <a:schemeClr val="bg1"/>
                </a:solidFill>
              </a:rPr>
            </a:br>
            <a:r>
              <a:rPr lang="ru-RU" sz="1800" dirty="0" smtClean="0">
                <a:solidFill>
                  <a:schemeClr val="bg1"/>
                </a:solidFill>
              </a:rPr>
              <a:t>Главной особенностью маршрута Большой Севастопольской Тропы является его доступность и безопасность. Тропа оборудована навигационными столбами с информационными табличками, имеющими сквозную нумерацию, информационными стендами. Сложные скальные участки тропы оборудуются по принципу </a:t>
            </a:r>
            <a:r>
              <a:rPr lang="ru-RU" sz="1800" dirty="0" err="1" smtClean="0">
                <a:solidFill>
                  <a:schemeClr val="bg1"/>
                </a:solidFill>
              </a:rPr>
              <a:t>виа-ферраты</a:t>
            </a:r>
            <a:r>
              <a:rPr lang="ru-RU" sz="1800" dirty="0" smtClean="0">
                <a:solidFill>
                  <a:schemeClr val="bg1"/>
                </a:solidFill>
              </a:rPr>
              <a:t>. </a:t>
            </a:r>
            <a:endParaRPr lang="ru-RU" sz="1800" dirty="0">
              <a:solidFill>
                <a:schemeClr val="bg1"/>
              </a:solidFill>
            </a:endParaRPr>
          </a:p>
        </p:txBody>
      </p:sp>
      <p:pic>
        <p:nvPicPr>
          <p:cNvPr id="34818" name="Picture 2" descr="https://1.bp.blogspot.com/-NR7WMz0imGU/Wq-dwrkmFkI/AAAAAAAA60c/B1rzCA9uUREzSoapm5wdJWuPPVfVsMs-gCKgBGAs/s1600/IMG_6888%2B%25282%2529%2B%2528%25D0%259A%25D0%25BE%25D0%25BF%25D0%25B8%25D1%2580%25D0%25BE%25D0%25B2%25D0%25B0%25D1%2582%25D1%258C%2529.jpg"/>
          <p:cNvPicPr>
            <a:picLocks noChangeAspect="1" noChangeArrowheads="1"/>
          </p:cNvPicPr>
          <p:nvPr/>
        </p:nvPicPr>
        <p:blipFill>
          <a:blip r:embed="rId2"/>
          <a:srcRect/>
          <a:stretch>
            <a:fillRect/>
          </a:stretch>
        </p:blipFill>
        <p:spPr bwMode="auto">
          <a:xfrm>
            <a:off x="1496280" y="-24"/>
            <a:ext cx="6218992" cy="414340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989522"/>
            <a:ext cx="9144000" cy="1439874"/>
          </a:xfrm>
        </p:spPr>
        <p:txBody>
          <a:bodyPr>
            <a:noAutofit/>
          </a:bodyPr>
          <a:lstStyle/>
          <a:p>
            <a:r>
              <a:rPr lang="ru-RU" sz="1800" dirty="0" smtClean="0">
                <a:solidFill>
                  <a:schemeClr val="bg1"/>
                </a:solidFill>
              </a:rPr>
              <a:t>Музей подводных лодок «Балаклава»</a:t>
            </a:r>
            <a:br>
              <a:rPr lang="ru-RU" sz="1800" dirty="0" smtClean="0">
                <a:solidFill>
                  <a:schemeClr val="bg1"/>
                </a:solidFill>
              </a:rPr>
            </a:br>
            <a:r>
              <a:rPr lang="ru-RU" sz="1800" dirty="0" smtClean="0">
                <a:solidFill>
                  <a:schemeClr val="bg1"/>
                </a:solidFill>
              </a:rPr>
              <a:t>Его местоположение довольно специфично — в 17 километрах от Севастополя, в подземельях горы </a:t>
            </a:r>
            <a:r>
              <a:rPr lang="ru-RU" sz="1800" dirty="0" err="1" smtClean="0">
                <a:solidFill>
                  <a:schemeClr val="bg1"/>
                </a:solidFill>
              </a:rPr>
              <a:t>Таврос</a:t>
            </a:r>
            <a:r>
              <a:rPr lang="ru-RU" sz="1800" dirty="0" smtClean="0">
                <a:solidFill>
                  <a:schemeClr val="bg1"/>
                </a:solidFill>
              </a:rPr>
              <a:t>, на территории бывшего подземного завода. На площадке музея расположены производственные помещения завода по ремонту субмарин 825 ГТС, ядерный арсенал 820 РТБ ВМФ, морской судоходный канал. Все объекты на территории комплекса были засекречены во время холодной войны. Балаклавский музей расположен настолько глубоко в скалах, что даже атомная бомба не способна разрушить его стены. От поверхности горы до места, где размещались лодки, — 126 метров.</a:t>
            </a:r>
            <a:endParaRPr lang="ru-RU" sz="1800" dirty="0">
              <a:solidFill>
                <a:schemeClr val="bg1"/>
              </a:solidFill>
            </a:endParaRPr>
          </a:p>
        </p:txBody>
      </p:sp>
      <p:pic>
        <p:nvPicPr>
          <p:cNvPr id="33794" name="Picture 2" descr="https://ic.pics.livejournal.com/cheslav_kara/81727326/359690/359690_original.jpg"/>
          <p:cNvPicPr>
            <a:picLocks noChangeAspect="1" noChangeArrowheads="1"/>
          </p:cNvPicPr>
          <p:nvPr/>
        </p:nvPicPr>
        <p:blipFill>
          <a:blip r:embed="rId2" cstate="print"/>
          <a:srcRect/>
          <a:stretch>
            <a:fillRect/>
          </a:stretch>
        </p:blipFill>
        <p:spPr bwMode="auto">
          <a:xfrm>
            <a:off x="1500166" y="0"/>
            <a:ext cx="6215106" cy="466133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989522"/>
            <a:ext cx="9144000" cy="1439874"/>
          </a:xfrm>
        </p:spPr>
        <p:txBody>
          <a:bodyPr>
            <a:noAutofit/>
          </a:bodyPr>
          <a:lstStyle/>
          <a:p>
            <a:r>
              <a:rPr lang="ru-RU" sz="1800" dirty="0" smtClean="0">
                <a:solidFill>
                  <a:schemeClr val="bg1"/>
                </a:solidFill>
              </a:rPr>
              <a:t>Площадь сооружения — более 5000 квадратных метров. Включает подземную часть завода, морской причал, несколько зданий и арсенал. К осмотру доступна транспортная потерна, сухой и подземный док длиной 505 метров и арсенал, в помещении которого хранились боевые части ракет.</a:t>
            </a:r>
            <a:br>
              <a:rPr lang="ru-RU" sz="1800" dirty="0" smtClean="0">
                <a:solidFill>
                  <a:schemeClr val="bg1"/>
                </a:solidFill>
              </a:rPr>
            </a:br>
            <a:r>
              <a:rPr lang="ru-RU" sz="1800" dirty="0" smtClean="0">
                <a:solidFill>
                  <a:schemeClr val="bg1"/>
                </a:solidFill>
              </a:rPr>
              <a:t>Потерна представляет транспортный коридор, ведущий в производственные помещения. Подземный док — это помещение, где обслуживались подводные лодки. Арсенал музея подлодок бетонирован со всех сторон. Раньше он выступал как место для хранения торпед, боевых и ядерных частей. Это было самое секретное место на всей территории. </a:t>
            </a:r>
            <a:endParaRPr lang="ru-RU" sz="1800" dirty="0">
              <a:solidFill>
                <a:schemeClr val="bg1"/>
              </a:solidFill>
            </a:endParaRPr>
          </a:p>
        </p:txBody>
      </p:sp>
      <p:pic>
        <p:nvPicPr>
          <p:cNvPr id="32770" name="Picture 2" descr="https://poznamka.ru/wp-content/uploads/2011/12/balaklava_13.jpg"/>
          <p:cNvPicPr>
            <a:picLocks noChangeAspect="1" noChangeArrowheads="1"/>
          </p:cNvPicPr>
          <p:nvPr/>
        </p:nvPicPr>
        <p:blipFill>
          <a:blip r:embed="rId2"/>
          <a:srcRect/>
          <a:stretch>
            <a:fillRect/>
          </a:stretch>
        </p:blipFill>
        <p:spPr bwMode="auto">
          <a:xfrm>
            <a:off x="928662" y="0"/>
            <a:ext cx="7300874" cy="456304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846646"/>
            <a:ext cx="9144000" cy="1439874"/>
          </a:xfrm>
        </p:spPr>
        <p:txBody>
          <a:bodyPr>
            <a:noAutofit/>
          </a:bodyPr>
          <a:lstStyle/>
          <a:p>
            <a:r>
              <a:rPr lang="ru-RU" sz="1800" dirty="0" smtClean="0">
                <a:solidFill>
                  <a:schemeClr val="bg1"/>
                </a:solidFill>
              </a:rPr>
              <a:t>35 Береговая Батарея</a:t>
            </a:r>
            <a:br>
              <a:rPr lang="ru-RU" sz="1800" dirty="0" smtClean="0">
                <a:solidFill>
                  <a:schemeClr val="bg1"/>
                </a:solidFill>
              </a:rPr>
            </a:br>
            <a:r>
              <a:rPr lang="ru-RU" sz="1800" dirty="0" smtClean="0">
                <a:solidFill>
                  <a:schemeClr val="bg1"/>
                </a:solidFill>
              </a:rPr>
              <a:t>Береговая батарея № 35 или 35ББ — это одно из главных сооружений того времени, призванных защищать Севастополь со стороны моря. Устроена как два бетонных блока с 305-миллиметровыми орудиями, которое соединены между собой потернами, залегающими на глубине 17 и 25 метров. Строительство батареи началось еще в царские времена. После неудачной обороны Порт-Артура стала очевидной необходимость укреплять оборонительную систему городов-портов. С началом Гражданской войны строительство было заморожено, и недостроенной батарея стояла вплоть до 1920-х годов. В Великой Отечественной войне 35-я батарея сыграла решающую роль.</a:t>
            </a:r>
            <a:endParaRPr lang="ru-RU" sz="1800" dirty="0">
              <a:solidFill>
                <a:schemeClr val="bg1"/>
              </a:solidFill>
            </a:endParaRPr>
          </a:p>
        </p:txBody>
      </p:sp>
      <p:pic>
        <p:nvPicPr>
          <p:cNvPr id="50178" name="Picture 2" descr="https://upload.wikimedia.org/wikipedia/commons/5/52/%D0%A6%D0%B8%D1%82%D0%B0%D0%B4%D0%B5%D0%BB%D1%8C.jpg"/>
          <p:cNvPicPr>
            <a:picLocks noChangeAspect="1" noChangeArrowheads="1"/>
          </p:cNvPicPr>
          <p:nvPr/>
        </p:nvPicPr>
        <p:blipFill>
          <a:blip r:embed="rId2" cstate="print"/>
          <a:srcRect/>
          <a:stretch>
            <a:fillRect/>
          </a:stretch>
        </p:blipFill>
        <p:spPr bwMode="auto">
          <a:xfrm>
            <a:off x="928662" y="0"/>
            <a:ext cx="7286644" cy="433938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857760"/>
            <a:ext cx="9144000" cy="1439874"/>
          </a:xfrm>
        </p:spPr>
        <p:txBody>
          <a:bodyPr>
            <a:noAutofit/>
          </a:bodyPr>
          <a:lstStyle/>
          <a:p>
            <a:r>
              <a:rPr lang="ru-RU" sz="1800" dirty="0" smtClean="0">
                <a:solidFill>
                  <a:schemeClr val="bg1"/>
                </a:solidFill>
              </a:rPr>
              <a:t>Одно из наиболее мощных фортификационных артиллерийских сооружений береговой обороны Главной военно-морской базы Черноморского флота СССР, строительство которой было начато в начале XX века царской Россией для укрепления Севастополя как базы императорского Черноморского флота. Данный план был продолжен уже в советский период с 1920-х вплоть до начала Великой Отечественной войны в 1941 году.</a:t>
            </a:r>
            <a:br>
              <a:rPr lang="ru-RU" sz="1800" dirty="0" smtClean="0">
                <a:solidFill>
                  <a:schemeClr val="bg1"/>
                </a:solidFill>
              </a:rPr>
            </a:br>
            <a:r>
              <a:rPr lang="ru-RU" sz="1800" dirty="0" smtClean="0">
                <a:solidFill>
                  <a:schemeClr val="bg1"/>
                </a:solidFill>
              </a:rPr>
              <a:t>Сейчас на этом месте расположен музейный историко-мемориальный комплекс героическим защитникам Севастополя «35-я береговая батарея». Здесь можно увидеть сохранившиеся казематы 35-й батареи, построенные в наше время Пантеон Памяти, Некрополь павших, часовню, памятник личному составу 2-й бронебашни.</a:t>
            </a:r>
            <a:endParaRPr lang="ru-RU" sz="1800" dirty="0">
              <a:solidFill>
                <a:schemeClr val="bg1"/>
              </a:solidFill>
            </a:endParaRPr>
          </a:p>
        </p:txBody>
      </p:sp>
      <p:pic>
        <p:nvPicPr>
          <p:cNvPr id="49154" name="Picture 2" descr="https://krym-portal.ru/wp-content/uploads/2016/07/3-12.jpg"/>
          <p:cNvPicPr>
            <a:picLocks noChangeAspect="1" noChangeArrowheads="1"/>
          </p:cNvPicPr>
          <p:nvPr/>
        </p:nvPicPr>
        <p:blipFill>
          <a:blip r:embed="rId2"/>
          <a:srcRect/>
          <a:stretch>
            <a:fillRect/>
          </a:stretch>
        </p:blipFill>
        <p:spPr bwMode="auto">
          <a:xfrm>
            <a:off x="1142976" y="0"/>
            <a:ext cx="6669752" cy="442913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275274"/>
            <a:ext cx="9144000" cy="1439874"/>
          </a:xfrm>
        </p:spPr>
        <p:txBody>
          <a:bodyPr>
            <a:noAutofit/>
          </a:bodyPr>
          <a:lstStyle/>
          <a:p>
            <a:r>
              <a:rPr lang="ru-RU" sz="1800" dirty="0" smtClean="0">
                <a:solidFill>
                  <a:schemeClr val="bg1"/>
                </a:solidFill>
              </a:rPr>
              <a:t>Херсонес Таврический</a:t>
            </a:r>
            <a:br>
              <a:rPr lang="ru-RU" sz="1800" dirty="0" smtClean="0">
                <a:solidFill>
                  <a:schemeClr val="bg1"/>
                </a:solidFill>
              </a:rPr>
            </a:br>
            <a:r>
              <a:rPr lang="ru-RU" sz="1800" dirty="0" smtClean="0">
                <a:solidFill>
                  <a:schemeClr val="bg1"/>
                </a:solidFill>
              </a:rPr>
              <a:t>Древний торговый город на </a:t>
            </a:r>
            <a:r>
              <a:rPr lang="ru-RU" sz="1800" dirty="0" err="1" smtClean="0">
                <a:solidFill>
                  <a:schemeClr val="bg1"/>
                </a:solidFill>
              </a:rPr>
              <a:t>Гераклейском</a:t>
            </a:r>
            <a:r>
              <a:rPr lang="ru-RU" sz="1800" dirty="0" smtClean="0">
                <a:solidFill>
                  <a:schemeClr val="bg1"/>
                </a:solidFill>
              </a:rPr>
              <a:t> полуострове в Крыму (в черте г. Севастополя), основанный в V веке до нашей эры выходцами из древнегреческого города </a:t>
            </a:r>
            <a:r>
              <a:rPr lang="ru-RU" sz="1800" dirty="0" err="1" smtClean="0">
                <a:solidFill>
                  <a:schemeClr val="bg1"/>
                </a:solidFill>
              </a:rPr>
              <a:t>Гераклеи</a:t>
            </a:r>
            <a:r>
              <a:rPr lang="ru-RU" sz="1800" dirty="0" smtClean="0">
                <a:solidFill>
                  <a:schemeClr val="bg1"/>
                </a:solidFill>
              </a:rPr>
              <a:t> Понтийской (в Малой Азии) и просуществовавший две тысячи лет. Он являлся крупным политическим, экономическим и культурным центром Северного Причерноморья и был единственной </a:t>
            </a:r>
            <a:r>
              <a:rPr lang="ru-RU" sz="1800" dirty="0" err="1" smtClean="0">
                <a:solidFill>
                  <a:schemeClr val="bg1"/>
                </a:solidFill>
              </a:rPr>
              <a:t>дорийской</a:t>
            </a:r>
            <a:r>
              <a:rPr lang="ru-RU" sz="1800" dirty="0" smtClean="0">
                <a:solidFill>
                  <a:schemeClr val="bg1"/>
                </a:solidFill>
              </a:rPr>
              <a:t> колонией.</a:t>
            </a:r>
            <a:endParaRPr lang="ru-RU" sz="1800" dirty="0">
              <a:solidFill>
                <a:schemeClr val="bg1"/>
              </a:solidFill>
            </a:endParaRPr>
          </a:p>
        </p:txBody>
      </p:sp>
      <p:pic>
        <p:nvPicPr>
          <p:cNvPr id="48130" name="Picture 2" descr="https://avatars.mds.yandex.net/get-zen_doc/230574/pub_5d52b73d46f4ff00ad95cd4d_5d52b97332335400ad0751a5/scale_1200"/>
          <p:cNvPicPr>
            <a:picLocks noChangeAspect="1" noChangeArrowheads="1"/>
          </p:cNvPicPr>
          <p:nvPr/>
        </p:nvPicPr>
        <p:blipFill>
          <a:blip r:embed="rId2"/>
          <a:srcRect/>
          <a:stretch>
            <a:fillRect/>
          </a:stretch>
        </p:blipFill>
        <p:spPr bwMode="auto">
          <a:xfrm>
            <a:off x="559801" y="0"/>
            <a:ext cx="8012727" cy="521495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143512"/>
            <a:ext cx="9144000" cy="1439874"/>
          </a:xfrm>
        </p:spPr>
        <p:txBody>
          <a:bodyPr>
            <a:noAutofit/>
          </a:bodyPr>
          <a:lstStyle/>
          <a:p>
            <a:r>
              <a:rPr lang="ru-RU" sz="1800" dirty="0" smtClean="0">
                <a:solidFill>
                  <a:schemeClr val="bg1"/>
                </a:solidFill>
              </a:rPr>
              <a:t>Руины древнегреческого города Херсонес является одной из достопримечательностей Севастополя. Сейчас здесь находится национальный историко-археологический музей-заповедник. А в 1853 году на руинах был основан </a:t>
            </a:r>
            <a:r>
              <a:rPr lang="ru-RU" sz="1800" dirty="0" err="1" smtClean="0">
                <a:solidFill>
                  <a:schemeClr val="bg1"/>
                </a:solidFill>
              </a:rPr>
              <a:t>Херсонесский</a:t>
            </a:r>
            <a:r>
              <a:rPr lang="ru-RU" sz="1800" dirty="0" smtClean="0">
                <a:solidFill>
                  <a:schemeClr val="bg1"/>
                </a:solidFill>
              </a:rPr>
              <a:t> монастырь, который просуществовал до 1926 года.</a:t>
            </a:r>
            <a:br>
              <a:rPr lang="ru-RU" sz="1800" dirty="0" smtClean="0">
                <a:solidFill>
                  <a:schemeClr val="bg1"/>
                </a:solidFill>
              </a:rPr>
            </a:br>
            <a:r>
              <a:rPr lang="ru-RU" sz="1800" dirty="0" smtClean="0">
                <a:solidFill>
                  <a:schemeClr val="bg1"/>
                </a:solidFill>
              </a:rPr>
              <a:t>В Херсонесе был крещен святой князь Владимир, распространивший на Руси христианство, на месте крещения находится купель, в которой и происходило важное таинство.</a:t>
            </a:r>
            <a:endParaRPr lang="ru-RU" sz="1800" dirty="0">
              <a:solidFill>
                <a:schemeClr val="bg1"/>
              </a:solidFill>
            </a:endParaRPr>
          </a:p>
        </p:txBody>
      </p:sp>
      <p:pic>
        <p:nvPicPr>
          <p:cNvPr id="47106" name="Picture 2" descr="https://img.tourister.ru/files/9/1/1/1/3/2/3/original.jpg"/>
          <p:cNvPicPr>
            <a:picLocks noChangeAspect="1" noChangeArrowheads="1"/>
          </p:cNvPicPr>
          <p:nvPr/>
        </p:nvPicPr>
        <p:blipFill>
          <a:blip r:embed="rId2" cstate="print"/>
          <a:srcRect/>
          <a:stretch>
            <a:fillRect/>
          </a:stretch>
        </p:blipFill>
        <p:spPr bwMode="auto">
          <a:xfrm>
            <a:off x="892979" y="0"/>
            <a:ext cx="7393797" cy="492919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 y="5418126"/>
            <a:ext cx="9144000" cy="1439874"/>
          </a:xfrm>
        </p:spPr>
        <p:txBody>
          <a:bodyPr>
            <a:noAutofit/>
          </a:bodyPr>
          <a:lstStyle/>
          <a:p>
            <a:r>
              <a:rPr lang="ru-RU" sz="1800" dirty="0" smtClean="0">
                <a:solidFill>
                  <a:schemeClr val="bg1"/>
                </a:solidFill>
              </a:rPr>
              <a:t>Курортный поселок </a:t>
            </a:r>
            <a:r>
              <a:rPr lang="ru-RU" sz="1800" dirty="0" err="1" smtClean="0">
                <a:solidFill>
                  <a:schemeClr val="bg1"/>
                </a:solidFill>
              </a:rPr>
              <a:t>Мисхор</a:t>
            </a:r>
            <a:r>
              <a:rPr lang="ru-RU" sz="1800" dirty="0" smtClean="0">
                <a:solidFill>
                  <a:schemeClr val="bg1"/>
                </a:solidFill>
              </a:rPr>
              <a:t> (Кореиз) – одно из наиболее престижных мест отдыха в Ялте и в Крыму. Здесь расположены отличные санатории и всемирно известные достопримечательности. Пляжи </a:t>
            </a:r>
            <a:r>
              <a:rPr lang="ru-RU" sz="1800" dirty="0" err="1" smtClean="0">
                <a:solidFill>
                  <a:schemeClr val="bg1"/>
                </a:solidFill>
              </a:rPr>
              <a:t>Мисхора</a:t>
            </a:r>
            <a:r>
              <a:rPr lang="ru-RU" sz="1800" dirty="0" smtClean="0">
                <a:solidFill>
                  <a:schemeClr val="bg1"/>
                </a:solidFill>
              </a:rPr>
              <a:t>, фото которых не сходит со страниц рекламных туристических ресурсов, – еще одна хорошая «приманка» для отдыхающих. Правда, за право пользования этой роскошью нередко приходится доплачивать.</a:t>
            </a:r>
            <a:endParaRPr lang="ru-RU" sz="1800" dirty="0">
              <a:solidFill>
                <a:schemeClr val="bg1"/>
              </a:solidFill>
            </a:endParaRPr>
          </a:p>
        </p:txBody>
      </p:sp>
      <p:pic>
        <p:nvPicPr>
          <p:cNvPr id="45058" name="Picture 2" descr="пляж санатория им Розы Люксембург"/>
          <p:cNvPicPr>
            <a:picLocks noChangeAspect="1" noChangeArrowheads="1"/>
          </p:cNvPicPr>
          <p:nvPr/>
        </p:nvPicPr>
        <p:blipFill>
          <a:blip r:embed="rId2"/>
          <a:srcRect/>
          <a:stretch>
            <a:fillRect/>
          </a:stretch>
        </p:blipFill>
        <p:spPr bwMode="auto">
          <a:xfrm>
            <a:off x="428628" y="0"/>
            <a:ext cx="8286776" cy="552072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132398"/>
            <a:ext cx="9144000" cy="1439874"/>
          </a:xfrm>
        </p:spPr>
        <p:txBody>
          <a:bodyPr>
            <a:noAutofit/>
          </a:bodyPr>
          <a:lstStyle/>
          <a:p>
            <a:r>
              <a:rPr lang="ru-RU" sz="1800" dirty="0" smtClean="0">
                <a:solidFill>
                  <a:schemeClr val="bg1"/>
                </a:solidFill>
              </a:rPr>
              <a:t>В г. Севастополь пляж </a:t>
            </a:r>
            <a:r>
              <a:rPr lang="ru-RU" sz="1800" dirty="0" err="1" smtClean="0">
                <a:solidFill>
                  <a:schemeClr val="bg1"/>
                </a:solidFill>
              </a:rPr>
              <a:t>Учкуевка</a:t>
            </a:r>
            <a:r>
              <a:rPr lang="ru-RU" sz="1800" dirty="0" smtClean="0">
                <a:solidFill>
                  <a:schemeClr val="bg1"/>
                </a:solidFill>
              </a:rPr>
              <a:t> курортниками почитается в числе лучших. Он отдален от центра города, но добираться до него несложно, а большие размеры гарантируют свободное место. Недалеко от пляжа есть множество гостиничных заведений разного уровня. В основном это хорошие недорогие отели для семейного отдыха. Пляж в </a:t>
            </a:r>
            <a:r>
              <a:rPr lang="ru-RU" sz="1800" dirty="0" err="1" smtClean="0">
                <a:solidFill>
                  <a:schemeClr val="bg1"/>
                </a:solidFill>
              </a:rPr>
              <a:t>Учкуевке</a:t>
            </a:r>
            <a:r>
              <a:rPr lang="ru-RU" sz="1800" dirty="0" smtClean="0">
                <a:solidFill>
                  <a:schemeClr val="bg1"/>
                </a:solidFill>
              </a:rPr>
              <a:t> </a:t>
            </a:r>
            <a:r>
              <a:rPr lang="ru-RU" sz="1800" dirty="0" err="1" smtClean="0">
                <a:solidFill>
                  <a:schemeClr val="bg1"/>
                </a:solidFill>
              </a:rPr>
              <a:t>в</a:t>
            </a:r>
            <a:r>
              <a:rPr lang="ru-RU" sz="1800" dirty="0" smtClean="0">
                <a:solidFill>
                  <a:schemeClr val="bg1"/>
                </a:solidFill>
              </a:rPr>
              <a:t> Севастополе числится городским и вход на него бесплатный. Однако за большинство удобств, включая душ и туалет, придется доплачивать. Но цены умеренные, можно сэкономить на прокате инвентаря, беря его на весь день – так много дешевле.</a:t>
            </a:r>
            <a:endParaRPr lang="ru-RU" sz="1800" dirty="0">
              <a:solidFill>
                <a:schemeClr val="bg1"/>
              </a:solidFill>
            </a:endParaRPr>
          </a:p>
        </p:txBody>
      </p:sp>
      <p:pic>
        <p:nvPicPr>
          <p:cNvPr id="46084" name="Picture 4" descr="https://newtambov.ru/storage/skiv/2014/09/1371106242_plyazhi-krim.jpg"/>
          <p:cNvPicPr>
            <a:picLocks noChangeAspect="1" noChangeArrowheads="1"/>
          </p:cNvPicPr>
          <p:nvPr/>
        </p:nvPicPr>
        <p:blipFill>
          <a:blip r:embed="rId2"/>
          <a:srcRect/>
          <a:stretch>
            <a:fillRect/>
          </a:stretch>
        </p:blipFill>
        <p:spPr bwMode="auto">
          <a:xfrm>
            <a:off x="1214414" y="0"/>
            <a:ext cx="6572264" cy="492919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5720" y="2132026"/>
            <a:ext cx="8186766" cy="2225668"/>
          </a:xfrm>
        </p:spPr>
        <p:txBody>
          <a:bodyPr>
            <a:noAutofit/>
          </a:bodyPr>
          <a:lstStyle/>
          <a:p>
            <a:r>
              <a:rPr lang="ru-RU" sz="6600" dirty="0" smtClean="0">
                <a:solidFill>
                  <a:schemeClr val="bg1"/>
                </a:solidFill>
              </a:rPr>
              <a:t>Спасибо за внимание</a:t>
            </a:r>
            <a:endParaRPr lang="ru-RU" sz="66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346580"/>
            <a:ext cx="9144000" cy="2725758"/>
          </a:xfrm>
        </p:spPr>
        <p:txBody>
          <a:bodyPr>
            <a:noAutofit/>
          </a:bodyPr>
          <a:lstStyle/>
          <a:p>
            <a:r>
              <a:rPr lang="ru-RU" sz="1800" dirty="0" smtClean="0">
                <a:solidFill>
                  <a:schemeClr val="bg1"/>
                </a:solidFill>
              </a:rPr>
              <a:t>База лагеря </a:t>
            </a:r>
            <a:r>
              <a:rPr lang="ru-RU" sz="1800" dirty="0" err="1" smtClean="0">
                <a:solidFill>
                  <a:schemeClr val="bg1"/>
                </a:solidFill>
              </a:rPr>
              <a:t>Скиллкэмп</a:t>
            </a:r>
            <a:r>
              <a:rPr lang="ru-RU" sz="1800" dirty="0" smtClean="0">
                <a:solidFill>
                  <a:schemeClr val="bg1"/>
                </a:solidFill>
              </a:rPr>
              <a:t> в Крыму расположена в 45 километрах от Севастополя, в долине, известной своими реликтовыми можжевеловыми лесами и нетронутой природой. На территории более 13 Га есть всё необходимое для безопасного и интересного отдыха: домики для проживания, столовая, концертная площадка и кинозал, 6 спортивных площадок, медпункт и собственный парк уникальных растений. При этом каждая программа предполагает активное перемещение детей в сопровождении опытных наставников по горным районам Крыма. Купание осуществляется на оборудованных пляжах только под присмотром инструкторов.</a:t>
            </a:r>
            <a:endParaRPr lang="ru-RU" sz="1800" dirty="0">
              <a:solidFill>
                <a:schemeClr val="bg1"/>
              </a:solidFill>
            </a:endParaRPr>
          </a:p>
        </p:txBody>
      </p:sp>
      <p:pic>
        <p:nvPicPr>
          <p:cNvPr id="13314" name="Picture 2" descr="https://sun9-13.userapi.com/s/v1/if2/ukWm2uRdZZLin-EYTqE8ijYRbpblF6Rr3E_bT2naLbSfrJJ8eVTlaiY_v2bAkBQPbUIUJswDZNLhzHPIFzLkURNo.jpg?size=1280x853&amp;quality=95&amp;type=album"/>
          <p:cNvPicPr>
            <a:picLocks noChangeAspect="1" noChangeArrowheads="1"/>
          </p:cNvPicPr>
          <p:nvPr/>
        </p:nvPicPr>
        <p:blipFill>
          <a:blip r:embed="rId2"/>
          <a:srcRect/>
          <a:stretch>
            <a:fillRect/>
          </a:stretch>
        </p:blipFill>
        <p:spPr bwMode="auto">
          <a:xfrm>
            <a:off x="928662" y="-71462"/>
            <a:ext cx="7075089" cy="471488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14818"/>
            <a:ext cx="9144000" cy="2725758"/>
          </a:xfrm>
        </p:spPr>
        <p:txBody>
          <a:bodyPr>
            <a:noAutofit/>
          </a:bodyPr>
          <a:lstStyle/>
          <a:p>
            <a:r>
              <a:rPr lang="ru-RU" sz="1800" dirty="0" smtClean="0">
                <a:solidFill>
                  <a:schemeClr val="bg1"/>
                </a:solidFill>
              </a:rPr>
              <a:t>Гора </a:t>
            </a:r>
            <a:r>
              <a:rPr lang="ru-RU" sz="1800" dirty="0" err="1" smtClean="0">
                <a:solidFill>
                  <a:schemeClr val="bg1"/>
                </a:solidFill>
              </a:rPr>
              <a:t>Сандык-Кая</a:t>
            </a:r>
            <a:r>
              <a:rPr lang="ru-RU" sz="1800" dirty="0" smtClean="0">
                <a:solidFill>
                  <a:schemeClr val="bg1"/>
                </a:solidFill>
              </a:rPr>
              <a:t/>
            </a:r>
            <a:br>
              <a:rPr lang="ru-RU" sz="1800" dirty="0" smtClean="0">
                <a:solidFill>
                  <a:schemeClr val="bg1"/>
                </a:solidFill>
              </a:rPr>
            </a:br>
            <a:r>
              <a:rPr lang="ru-RU" sz="1800" dirty="0" smtClean="0">
                <a:solidFill>
                  <a:schemeClr val="bg1"/>
                </a:solidFill>
              </a:rPr>
              <a:t>Она раскинулась в северной части </a:t>
            </a:r>
            <a:r>
              <a:rPr lang="ru-RU" sz="1800" dirty="0" err="1" smtClean="0">
                <a:solidFill>
                  <a:schemeClr val="bg1"/>
                </a:solidFill>
              </a:rPr>
              <a:t>Ай-Петринской</a:t>
            </a:r>
            <a:r>
              <a:rPr lang="ru-RU" sz="1800" dirty="0" smtClean="0">
                <a:solidFill>
                  <a:schemeClr val="bg1"/>
                </a:solidFill>
              </a:rPr>
              <a:t> яйлы, рядом с горами </a:t>
            </a:r>
            <a:r>
              <a:rPr lang="ru-RU" sz="1800" dirty="0" err="1" smtClean="0">
                <a:solidFill>
                  <a:schemeClr val="bg1"/>
                </a:solidFill>
              </a:rPr>
              <a:t>Ялпах-Кая</a:t>
            </a:r>
            <a:r>
              <a:rPr lang="ru-RU" sz="1800" dirty="0" smtClean="0">
                <a:solidFill>
                  <a:schemeClr val="bg1"/>
                </a:solidFill>
              </a:rPr>
              <a:t> (864 м) и Ирита-Кая (777 м). Ближайшие села – Поляна и холмом </a:t>
            </a:r>
            <a:r>
              <a:rPr lang="ru-RU" sz="1800" dirty="0" err="1" smtClean="0">
                <a:solidFill>
                  <a:schemeClr val="bg1"/>
                </a:solidFill>
              </a:rPr>
              <a:t>Аметын-Даг</a:t>
            </a:r>
            <a:r>
              <a:rPr lang="ru-RU" sz="1800" dirty="0" smtClean="0">
                <a:solidFill>
                  <a:schemeClr val="bg1"/>
                </a:solidFill>
              </a:rPr>
              <a:t> (367 м), Богатое Ущелье, </a:t>
            </a:r>
            <a:r>
              <a:rPr lang="ru-RU" sz="1800" dirty="0" err="1" smtClean="0">
                <a:solidFill>
                  <a:schemeClr val="bg1"/>
                </a:solidFill>
              </a:rPr>
              <a:t>Путиловка</a:t>
            </a:r>
            <a:r>
              <a:rPr lang="ru-RU" sz="1800" dirty="0" smtClean="0">
                <a:solidFill>
                  <a:schemeClr val="bg1"/>
                </a:solidFill>
              </a:rPr>
              <a:t>, </a:t>
            </a:r>
            <a:r>
              <a:rPr lang="ru-RU" sz="1800" dirty="0" err="1" smtClean="0">
                <a:solidFill>
                  <a:schemeClr val="bg1"/>
                </a:solidFill>
              </a:rPr>
              <a:t>Новополье</a:t>
            </a:r>
            <a:r>
              <a:rPr lang="ru-RU" sz="1800" dirty="0" smtClean="0">
                <a:solidFill>
                  <a:schemeClr val="bg1"/>
                </a:solidFill>
              </a:rPr>
              <a:t>, Аромат и Соколиное. Юго-западнее обнаруживается еще одна здешняя достопримечательность – Чернореченское водохранилище.</a:t>
            </a:r>
            <a:br>
              <a:rPr lang="ru-RU" sz="1800" dirty="0" smtClean="0">
                <a:solidFill>
                  <a:schemeClr val="bg1"/>
                </a:solidFill>
              </a:rPr>
            </a:br>
            <a:r>
              <a:rPr lang="ru-RU" sz="1800" dirty="0" smtClean="0">
                <a:solidFill>
                  <a:schemeClr val="bg1"/>
                </a:solidFill>
              </a:rPr>
              <a:t>Ныне маршрут на гору пролегает из села Поляна («</a:t>
            </a:r>
            <a:r>
              <a:rPr lang="ru-RU" sz="1800" dirty="0" err="1" smtClean="0">
                <a:solidFill>
                  <a:schemeClr val="bg1"/>
                </a:solidFill>
              </a:rPr>
              <a:t>Маркур</a:t>
            </a:r>
            <a:r>
              <a:rPr lang="ru-RU" sz="1800" dirty="0" smtClean="0">
                <a:solidFill>
                  <a:schemeClr val="bg1"/>
                </a:solidFill>
              </a:rPr>
              <a:t>» по-татарски) – это ближайший населенный пункт. Для восхождения не нужно оборудование и особая подготовка, но потребуется хорошая </a:t>
            </a:r>
            <a:r>
              <a:rPr lang="ru-RU" sz="1800" dirty="0" err="1" smtClean="0">
                <a:solidFill>
                  <a:schemeClr val="bg1"/>
                </a:solidFill>
              </a:rPr>
              <a:t>сердечно-сосудистая</a:t>
            </a:r>
            <a:r>
              <a:rPr lang="ru-RU" sz="1800" dirty="0" smtClean="0">
                <a:solidFill>
                  <a:schemeClr val="bg1"/>
                </a:solidFill>
              </a:rPr>
              <a:t> система – идти приходится почти все время вверх, под существенным уклоном. </a:t>
            </a:r>
            <a:endParaRPr lang="ru-RU" sz="1800" dirty="0">
              <a:solidFill>
                <a:schemeClr val="bg1"/>
              </a:solidFill>
            </a:endParaRPr>
          </a:p>
        </p:txBody>
      </p:sp>
      <p:pic>
        <p:nvPicPr>
          <p:cNvPr id="22530" name="Picture 2" descr="https://jalita.com/big_yalta/simeiz/images/%D0%A1%D0%B0%D0%BD%D0%B4%D1%8B%D0%BA-%D0%9A%D0%B0%D1%8F_l.jpg"/>
          <p:cNvPicPr>
            <a:picLocks noChangeAspect="1" noChangeArrowheads="1"/>
          </p:cNvPicPr>
          <p:nvPr/>
        </p:nvPicPr>
        <p:blipFill>
          <a:blip r:embed="rId2"/>
          <a:srcRect/>
          <a:stretch>
            <a:fillRect/>
          </a:stretch>
        </p:blipFill>
        <p:spPr bwMode="auto">
          <a:xfrm>
            <a:off x="1714480" y="0"/>
            <a:ext cx="5786446" cy="433983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89456"/>
            <a:ext cx="9144000" cy="2725758"/>
          </a:xfrm>
        </p:spPr>
        <p:txBody>
          <a:bodyPr>
            <a:noAutofit/>
          </a:bodyPr>
          <a:lstStyle/>
          <a:p>
            <a:r>
              <a:rPr lang="ru-RU" sz="1800" dirty="0" smtClean="0">
                <a:solidFill>
                  <a:schemeClr val="bg1"/>
                </a:solidFill>
              </a:rPr>
              <a:t>Гора </a:t>
            </a:r>
            <a:r>
              <a:rPr lang="ru-RU" sz="1800" dirty="0" err="1" smtClean="0">
                <a:solidFill>
                  <a:schemeClr val="bg1"/>
                </a:solidFill>
              </a:rPr>
              <a:t>Ялпах-кая</a:t>
            </a:r>
            <a:r>
              <a:rPr lang="ru-RU" sz="1800" dirty="0" smtClean="0">
                <a:solidFill>
                  <a:schemeClr val="bg1"/>
                </a:solidFill>
              </a:rPr>
              <a:t> (864 метра над уровнем моря)</a:t>
            </a:r>
            <a:br>
              <a:rPr lang="ru-RU" sz="1800" dirty="0" smtClean="0">
                <a:solidFill>
                  <a:schemeClr val="bg1"/>
                </a:solidFill>
              </a:rPr>
            </a:br>
            <a:r>
              <a:rPr lang="ru-RU" sz="1800" dirty="0" smtClean="0">
                <a:solidFill>
                  <a:schemeClr val="bg1"/>
                </a:solidFill>
              </a:rPr>
              <a:t>Первозданная природа, манящая своими красками и ярко-зелёными переливами главная ценность этих мест. Путь к ее вершине не долог, займет меньше часа, причем дорога подойдет как взрослым, так и детям. Тропа приведет на плоскую вершину </a:t>
            </a:r>
            <a:r>
              <a:rPr lang="ru-RU" sz="1800" dirty="0" err="1" smtClean="0">
                <a:solidFill>
                  <a:schemeClr val="bg1"/>
                </a:solidFill>
              </a:rPr>
              <a:t>Ялпах-Кая</a:t>
            </a:r>
            <a:r>
              <a:rPr lang="ru-RU" sz="1800" dirty="0" smtClean="0">
                <a:solidFill>
                  <a:schemeClr val="bg1"/>
                </a:solidFill>
              </a:rPr>
              <a:t>, с которой открывается удивительная панорама на долину. Здесь можно сделать удивительные фото, насладится красотой крымской природы или просто посидеть, размышляя о жизни.</a:t>
            </a:r>
            <a:endParaRPr lang="ru-RU" sz="1800" dirty="0">
              <a:solidFill>
                <a:schemeClr val="bg1"/>
              </a:solidFill>
            </a:endParaRPr>
          </a:p>
        </p:txBody>
      </p:sp>
      <p:pic>
        <p:nvPicPr>
          <p:cNvPr id="21506" name="Picture 2" descr="http://s3.fotokto.ru/photo/full/500/5000067.jpg"/>
          <p:cNvPicPr>
            <a:picLocks noChangeAspect="1" noChangeArrowheads="1"/>
          </p:cNvPicPr>
          <p:nvPr/>
        </p:nvPicPr>
        <p:blipFill>
          <a:blip r:embed="rId2"/>
          <a:srcRect/>
          <a:stretch>
            <a:fillRect/>
          </a:stretch>
        </p:blipFill>
        <p:spPr bwMode="auto">
          <a:xfrm>
            <a:off x="857260" y="0"/>
            <a:ext cx="7286640" cy="485776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500562" cy="7072338"/>
          </a:xfrm>
        </p:spPr>
        <p:txBody>
          <a:bodyPr>
            <a:noAutofit/>
          </a:bodyPr>
          <a:lstStyle/>
          <a:p>
            <a:r>
              <a:rPr lang="ru-RU" sz="1800" dirty="0" smtClean="0">
                <a:solidFill>
                  <a:schemeClr val="bg1"/>
                </a:solidFill>
              </a:rPr>
              <a:t>Водопад </a:t>
            </a:r>
            <a:r>
              <a:rPr lang="ru-RU" sz="1800" dirty="0" err="1" smtClean="0">
                <a:solidFill>
                  <a:schemeClr val="bg1"/>
                </a:solidFill>
              </a:rPr>
              <a:t>Су-Аханде</a:t>
            </a:r>
            <a:r>
              <a:rPr lang="ru-RU" sz="1800" dirty="0" smtClean="0">
                <a:solidFill>
                  <a:schemeClr val="bg1"/>
                </a:solidFill>
              </a:rPr>
              <a:t/>
            </a:r>
            <a:br>
              <a:rPr lang="ru-RU" sz="1800" dirty="0" smtClean="0">
                <a:solidFill>
                  <a:schemeClr val="bg1"/>
                </a:solidFill>
              </a:rPr>
            </a:br>
            <a:r>
              <a:rPr lang="ru-RU" sz="1800" dirty="0" smtClean="0">
                <a:solidFill>
                  <a:schemeClr val="bg1"/>
                </a:solidFill>
              </a:rPr>
              <a:t/>
            </a:r>
            <a:br>
              <a:rPr lang="ru-RU" sz="1800" dirty="0" smtClean="0">
                <a:solidFill>
                  <a:schemeClr val="bg1"/>
                </a:solidFill>
              </a:rPr>
            </a:br>
            <a:r>
              <a:rPr lang="ru-RU" sz="1800" dirty="0" smtClean="0">
                <a:solidFill>
                  <a:schemeClr val="bg1"/>
                </a:solidFill>
              </a:rPr>
              <a:t>Высота водопада достигает 25 метров.</a:t>
            </a:r>
            <a:br>
              <a:rPr lang="ru-RU" sz="1800" dirty="0" smtClean="0">
                <a:solidFill>
                  <a:schemeClr val="bg1"/>
                </a:solidFill>
              </a:rPr>
            </a:br>
            <a:r>
              <a:rPr lang="ru-RU" sz="1800" dirty="0" smtClean="0">
                <a:solidFill>
                  <a:schemeClr val="bg1"/>
                </a:solidFill>
              </a:rPr>
              <a:t>Попасть сюда лучше весной, когда в горах тает снег и мощные потоки воды питают местные </a:t>
            </a:r>
            <a:r>
              <a:rPr lang="ru-RU" sz="1800" dirty="0" err="1" smtClean="0">
                <a:solidFill>
                  <a:schemeClr val="bg1"/>
                </a:solidFill>
              </a:rPr>
              <a:t>эфемерники</a:t>
            </a:r>
            <a:r>
              <a:rPr lang="ru-RU" sz="1800" dirty="0" smtClean="0">
                <a:solidFill>
                  <a:schemeClr val="bg1"/>
                </a:solidFill>
              </a:rPr>
              <a:t> – </a:t>
            </a:r>
            <a:r>
              <a:rPr lang="ru-RU" sz="1800" dirty="0" err="1" smtClean="0">
                <a:solidFill>
                  <a:schemeClr val="bg1"/>
                </a:solidFill>
              </a:rPr>
              <a:t>Бойкинский</a:t>
            </a:r>
            <a:r>
              <a:rPr lang="ru-RU" sz="1800" dirty="0" smtClean="0">
                <a:solidFill>
                  <a:schemeClr val="bg1"/>
                </a:solidFill>
              </a:rPr>
              <a:t>, Весенний и </a:t>
            </a:r>
            <a:r>
              <a:rPr lang="ru-RU" sz="1800" dirty="0" err="1" smtClean="0">
                <a:solidFill>
                  <a:schemeClr val="bg1"/>
                </a:solidFill>
              </a:rPr>
              <a:t>Су-Аханде</a:t>
            </a:r>
            <a:r>
              <a:rPr lang="ru-RU" sz="1800" dirty="0" smtClean="0">
                <a:solidFill>
                  <a:schemeClr val="bg1"/>
                </a:solidFill>
              </a:rPr>
              <a:t>. Расположены </a:t>
            </a:r>
            <a:r>
              <a:rPr lang="ru-RU" sz="1800" dirty="0" err="1" smtClean="0">
                <a:solidFill>
                  <a:schemeClr val="bg1"/>
                </a:solidFill>
              </a:rPr>
              <a:t>Маркуровские</a:t>
            </a:r>
            <a:r>
              <a:rPr lang="ru-RU" sz="1800" dirty="0" smtClean="0">
                <a:solidFill>
                  <a:schemeClr val="bg1"/>
                </a:solidFill>
              </a:rPr>
              <a:t> водопады (так еще называют водопады на речке </a:t>
            </a:r>
            <a:r>
              <a:rPr lang="ru-RU" sz="1800" dirty="0" err="1" smtClean="0">
                <a:solidFill>
                  <a:schemeClr val="bg1"/>
                </a:solidFill>
              </a:rPr>
              <a:t>Су-Аханде</a:t>
            </a:r>
            <a:r>
              <a:rPr lang="ru-RU" sz="1800" dirty="0" smtClean="0">
                <a:solidFill>
                  <a:schemeClr val="bg1"/>
                </a:solidFill>
              </a:rPr>
              <a:t>) на склоне горы </a:t>
            </a:r>
            <a:r>
              <a:rPr lang="ru-RU" sz="1800" dirty="0" err="1" smtClean="0">
                <a:solidFill>
                  <a:schemeClr val="bg1"/>
                </a:solidFill>
              </a:rPr>
              <a:t>Ялпах-Кая</a:t>
            </a:r>
            <a:r>
              <a:rPr lang="ru-RU" sz="1800" dirty="0" smtClean="0">
                <a:solidFill>
                  <a:schemeClr val="bg1"/>
                </a:solidFill>
              </a:rPr>
              <a:t> в самой нижней ее части. Название пошло из-за старого названия села Поляна – </a:t>
            </a:r>
            <a:r>
              <a:rPr lang="ru-RU" sz="1800" dirty="0" err="1" smtClean="0">
                <a:solidFill>
                  <a:schemeClr val="bg1"/>
                </a:solidFill>
              </a:rPr>
              <a:t>Маркур</a:t>
            </a:r>
            <a:r>
              <a:rPr lang="ru-RU" sz="1800" dirty="0" smtClean="0">
                <a:solidFill>
                  <a:schemeClr val="bg1"/>
                </a:solidFill>
              </a:rPr>
              <a:t>. Водопадов на реке, собственно два. Первый – высокий, 25-ти метровый, и второй - сразу под ним, около 3 метров. </a:t>
            </a:r>
            <a:r>
              <a:rPr lang="ru-RU" sz="1800" dirty="0" err="1" smtClean="0">
                <a:solidFill>
                  <a:schemeClr val="bg1"/>
                </a:solidFill>
              </a:rPr>
              <a:t>Су-Аханде</a:t>
            </a:r>
            <a:r>
              <a:rPr lang="ru-RU" sz="1800" dirty="0" smtClean="0">
                <a:solidFill>
                  <a:schemeClr val="bg1"/>
                </a:solidFill>
              </a:rPr>
              <a:t> - редкий гость в лесах Бахчисарайского района. Этот водопад принято называть эфемерным потому, что обычно воды для него не хватает, и его попросту не видно. Если удаётся попасть на полноводный </a:t>
            </a:r>
            <a:r>
              <a:rPr lang="ru-RU" sz="1800" dirty="0" err="1" smtClean="0">
                <a:solidFill>
                  <a:schemeClr val="bg1"/>
                </a:solidFill>
              </a:rPr>
              <a:t>Су-Аханде</a:t>
            </a:r>
            <a:r>
              <a:rPr lang="ru-RU" sz="1800" dirty="0" smtClean="0">
                <a:solidFill>
                  <a:schemeClr val="bg1"/>
                </a:solidFill>
              </a:rPr>
              <a:t> - это большая удача. По дороге к </a:t>
            </a:r>
            <a:r>
              <a:rPr lang="ru-RU" sz="1800" dirty="0" err="1" smtClean="0">
                <a:solidFill>
                  <a:schemeClr val="bg1"/>
                </a:solidFill>
              </a:rPr>
              <a:t>Су-Аханде</a:t>
            </a:r>
            <a:r>
              <a:rPr lang="ru-RU" sz="1800" dirty="0" smtClean="0">
                <a:solidFill>
                  <a:schemeClr val="bg1"/>
                </a:solidFill>
              </a:rPr>
              <a:t> можно увидеть множество красивейших </a:t>
            </a:r>
            <a:r>
              <a:rPr lang="ru-RU" sz="1800" dirty="0" err="1" smtClean="0">
                <a:solidFill>
                  <a:schemeClr val="bg1"/>
                </a:solidFill>
              </a:rPr>
              <a:t>водопадиков</a:t>
            </a:r>
            <a:r>
              <a:rPr lang="ru-RU" sz="1800" dirty="0" smtClean="0">
                <a:solidFill>
                  <a:schemeClr val="bg1"/>
                </a:solidFill>
              </a:rPr>
              <a:t> и каскадов.</a:t>
            </a:r>
            <a:endParaRPr lang="ru-RU" sz="1800" dirty="0">
              <a:solidFill>
                <a:schemeClr val="bg1"/>
              </a:solidFill>
            </a:endParaRPr>
          </a:p>
        </p:txBody>
      </p:sp>
      <p:pic>
        <p:nvPicPr>
          <p:cNvPr id="20483" name="Picture 3" descr="https://sun9-70.userapi.com/impg/it4Pg_KyIKTIk5JUbjXDKdgce8_Q7qPmMsKWiQ/7QatVuST9o8.jpg?size=343x512&amp;quality=96&amp;sign=00ab2e75802c9c8159f1eff0b2a523b7&amp;type=album"/>
          <p:cNvPicPr>
            <a:picLocks noChangeAspect="1" noChangeArrowheads="1"/>
          </p:cNvPicPr>
          <p:nvPr/>
        </p:nvPicPr>
        <p:blipFill>
          <a:blip r:embed="rId2"/>
          <a:srcRect/>
          <a:stretch>
            <a:fillRect/>
          </a:stretch>
        </p:blipFill>
        <p:spPr bwMode="auto">
          <a:xfrm>
            <a:off x="4549677" y="0"/>
            <a:ext cx="4594323"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14818"/>
            <a:ext cx="9144000" cy="2725758"/>
          </a:xfrm>
        </p:spPr>
        <p:txBody>
          <a:bodyPr>
            <a:noAutofit/>
          </a:bodyPr>
          <a:lstStyle/>
          <a:p>
            <a:r>
              <a:rPr lang="ru-RU" sz="1800" dirty="0" smtClean="0">
                <a:solidFill>
                  <a:schemeClr val="bg1"/>
                </a:solidFill>
              </a:rPr>
              <a:t>Пещерный город </a:t>
            </a:r>
            <a:r>
              <a:rPr lang="ru-RU" sz="1800" dirty="0" err="1" smtClean="0">
                <a:solidFill>
                  <a:schemeClr val="bg1"/>
                </a:solidFill>
              </a:rPr>
              <a:t>Мангуп-Кале</a:t>
            </a:r>
            <a:r>
              <a:rPr lang="ru-RU" sz="1800" dirty="0" smtClean="0">
                <a:solidFill>
                  <a:schemeClr val="bg1"/>
                </a:solidFill>
              </a:rPr>
              <a:t/>
            </a:r>
            <a:br>
              <a:rPr lang="ru-RU" sz="1800" dirty="0" smtClean="0">
                <a:solidFill>
                  <a:schemeClr val="bg1"/>
                </a:solidFill>
              </a:rPr>
            </a:br>
            <a:r>
              <a:rPr lang="ru-RU" sz="1800" dirty="0" smtClean="0">
                <a:solidFill>
                  <a:schemeClr val="bg1"/>
                </a:solidFill>
              </a:rPr>
              <a:t>Пещерный город Мангуп-Кале находится в Крыму в Бахчисарайском районе на одноименном плато (90 га) близ села Ходжа Сала. Древний, но притягательный и сегодня, пещерный город Мангуп-Кале в Бахчисарае — это высеченные в скале жилища, фрагменты </a:t>
            </a:r>
            <a:r>
              <a:rPr lang="ru-RU" sz="1800" dirty="0" err="1" smtClean="0">
                <a:solidFill>
                  <a:schemeClr val="bg1"/>
                </a:solidFill>
              </a:rPr>
              <a:t>раннехристианских</a:t>
            </a:r>
            <a:r>
              <a:rPr lang="ru-RU" sz="1800" dirty="0" smtClean="0">
                <a:solidFill>
                  <a:schemeClr val="bg1"/>
                </a:solidFill>
              </a:rPr>
              <a:t> сооружений и средневековой крепости на вершине горы, с которой открывается панорамный вид на холмистую местность восточного Крыма.</a:t>
            </a:r>
            <a:br>
              <a:rPr lang="ru-RU" sz="1800" dirty="0" smtClean="0">
                <a:solidFill>
                  <a:schemeClr val="bg1"/>
                </a:solidFill>
              </a:rPr>
            </a:br>
            <a:r>
              <a:rPr lang="ru-RU" sz="1800" dirty="0" smtClean="0">
                <a:solidFill>
                  <a:schemeClr val="bg1"/>
                </a:solidFill>
              </a:rPr>
              <a:t>В наши дни пещерный город охраняется как памятник природы (с 1975 г.). Как экскурсионный объект Мангуп-Кале относится к историко-культурному музею-заповеднику в Бахчисарае. </a:t>
            </a:r>
            <a:endParaRPr lang="ru-RU" sz="1800" dirty="0">
              <a:solidFill>
                <a:schemeClr val="bg1"/>
              </a:solidFill>
            </a:endParaRPr>
          </a:p>
        </p:txBody>
      </p:sp>
      <p:pic>
        <p:nvPicPr>
          <p:cNvPr id="19458" name="Picture 2" descr="https://avatars.mds.yandex.net/get-zen_doc/1712337/pub_5dc9661af91fc7585e530289_5dc967d22535bb706a2f7162/scale_1200"/>
          <p:cNvPicPr>
            <a:picLocks noChangeAspect="1" noChangeArrowheads="1"/>
          </p:cNvPicPr>
          <p:nvPr/>
        </p:nvPicPr>
        <p:blipFill>
          <a:blip r:embed="rId2"/>
          <a:srcRect/>
          <a:stretch>
            <a:fillRect/>
          </a:stretch>
        </p:blipFill>
        <p:spPr bwMode="auto">
          <a:xfrm>
            <a:off x="1285852" y="-71438"/>
            <a:ext cx="6643698" cy="442913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786190"/>
            <a:ext cx="9144000" cy="3071834"/>
          </a:xfrm>
        </p:spPr>
        <p:txBody>
          <a:bodyPr>
            <a:noAutofit/>
          </a:bodyPr>
          <a:lstStyle/>
          <a:p>
            <a:r>
              <a:rPr lang="ru-RU" sz="1800" dirty="0" smtClean="0">
                <a:solidFill>
                  <a:schemeClr val="bg1"/>
                </a:solidFill>
              </a:rPr>
              <a:t>Скифы (III—IV вв.), а затем готы и аланы (IV—V вв.) также оценили удобство возвышенной местности для проживания. Племена постепенно приняли христианство и укрепили поселение. Во второй половине V в. пещерный город стал назваться </a:t>
            </a:r>
            <a:r>
              <a:rPr lang="ru-RU" sz="1800" dirty="0" err="1" smtClean="0">
                <a:solidFill>
                  <a:schemeClr val="bg1"/>
                </a:solidFill>
              </a:rPr>
              <a:t>До́рос</a:t>
            </a:r>
            <a:r>
              <a:rPr lang="ru-RU" sz="1800" dirty="0" smtClean="0">
                <a:solidFill>
                  <a:schemeClr val="bg1"/>
                </a:solidFill>
              </a:rPr>
              <a:t> и относиться к православной крымской </a:t>
            </a:r>
            <a:r>
              <a:rPr lang="ru-RU" sz="1800" dirty="0" err="1" smtClean="0">
                <a:solidFill>
                  <a:schemeClr val="bg1"/>
                </a:solidFill>
              </a:rPr>
              <a:t>Готии</a:t>
            </a:r>
            <a:r>
              <a:rPr lang="ru-RU" sz="1800" dirty="0" smtClean="0">
                <a:solidFill>
                  <a:schemeClr val="bg1"/>
                </a:solidFill>
              </a:rPr>
              <a:t>.</a:t>
            </a:r>
            <a:br>
              <a:rPr lang="ru-RU" sz="1800" dirty="0" smtClean="0">
                <a:solidFill>
                  <a:schemeClr val="bg1"/>
                </a:solidFill>
              </a:rPr>
            </a:br>
            <a:r>
              <a:rPr lang="ru-RU" sz="1800" dirty="0" smtClean="0">
                <a:solidFill>
                  <a:schemeClr val="bg1"/>
                </a:solidFill>
              </a:rPr>
              <a:t>После свержения недолгого господства хазар Дорос становится сначала центром Готской епархии Константинопольского патриархата (VIII в.), а затем — столицей православного княжества </a:t>
            </a:r>
            <a:r>
              <a:rPr lang="ru-RU" sz="1800" dirty="0" err="1" smtClean="0">
                <a:solidFill>
                  <a:schemeClr val="bg1"/>
                </a:solidFill>
              </a:rPr>
              <a:t>Феодоро</a:t>
            </a:r>
            <a:r>
              <a:rPr lang="ru-RU" sz="1800" dirty="0" smtClean="0">
                <a:solidFill>
                  <a:schemeClr val="bg1"/>
                </a:solidFill>
              </a:rPr>
              <a:t>́ (XIII–XV вв.).</a:t>
            </a:r>
            <a:br>
              <a:rPr lang="ru-RU" sz="1800" dirty="0" smtClean="0">
                <a:solidFill>
                  <a:schemeClr val="bg1"/>
                </a:solidFill>
              </a:rPr>
            </a:br>
            <a:r>
              <a:rPr lang="ru-RU" sz="1800" dirty="0" smtClean="0">
                <a:solidFill>
                  <a:schemeClr val="bg1"/>
                </a:solidFill>
              </a:rPr>
              <a:t>В 1475 г. княжество захватили турки, и перестроенная ими крепость Мангуп-Кале в течение 300 лет принадлежала Османской империи. После ухода турок (1774 г.) здесь обосновалась община караимов (до 1790 г.), а когда люди перестали селиться в пещерном городе, место обросло легендами.</a:t>
            </a:r>
            <a:endParaRPr lang="ru-RU" sz="1800" dirty="0">
              <a:solidFill>
                <a:schemeClr val="bg1"/>
              </a:solidFill>
            </a:endParaRPr>
          </a:p>
        </p:txBody>
      </p:sp>
      <p:pic>
        <p:nvPicPr>
          <p:cNvPr id="18434" name="Picture 2" descr="https://gotonature.ru/uploads/posts/2019-10/1570573745_peschernyj-gorod-mangup-kale2.jpg"/>
          <p:cNvPicPr>
            <a:picLocks noChangeAspect="1" noChangeArrowheads="1"/>
          </p:cNvPicPr>
          <p:nvPr/>
        </p:nvPicPr>
        <p:blipFill>
          <a:blip r:embed="rId2"/>
          <a:srcRect/>
          <a:stretch>
            <a:fillRect/>
          </a:stretch>
        </p:blipFill>
        <p:spPr bwMode="auto">
          <a:xfrm>
            <a:off x="1571604" y="0"/>
            <a:ext cx="5807835" cy="3871890"/>
          </a:xfrm>
          <a:prstGeom prst="rect">
            <a:avLst/>
          </a:prstGeom>
          <a:noFill/>
        </p:spPr>
      </p:pic>
    </p:spTree>
  </p:cSld>
  <p:clrMapOvr>
    <a:masterClrMapping/>
  </p:clrMapOvr>
</p:sld>
</file>

<file path=ppt/theme/theme1.xml><?xml version="1.0" encoding="utf-8"?>
<a:theme xmlns:a="http://schemas.openxmlformats.org/drawingml/2006/main" name="Техническая">
  <a:themeElements>
    <a:clrScheme name="Другая 1">
      <a:dk1>
        <a:sysClr val="windowText" lastClr="000000"/>
      </a:dk1>
      <a:lt1>
        <a:sysClr val="window" lastClr="FFFFFF"/>
      </a:lt1>
      <a:dk2>
        <a:srgbClr val="FFF084"/>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185</TotalTime>
  <Words>954</Words>
  <Application>Microsoft Office PowerPoint</Application>
  <PresentationFormat>Экран (4:3)</PresentationFormat>
  <Paragraphs>95</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Техническая</vt:lpstr>
      <vt:lpstr>Крым</vt:lpstr>
      <vt:lpstr>Слайд 2</vt:lpstr>
      <vt:lpstr>Слайд 3</vt:lpstr>
      <vt:lpstr>База лагеря Скиллкэмп в Крыму расположена в 45 километрах от Севастополя, в долине, известной своими реликтовыми можжевеловыми лесами и нетронутой природой. На территории более 13 Га есть всё необходимое для безопасного и интересного отдыха: домики для проживания, столовая, концертная площадка и кинозал, 6 спортивных площадок, медпункт и собственный парк уникальных растений. При этом каждая программа предполагает активное перемещение детей в сопровождении опытных наставников по горным районам Крыма. Купание осуществляется на оборудованных пляжах только под присмотром инструкторов.</vt:lpstr>
      <vt:lpstr>Гора Сандык-Кая Она раскинулась в северной части Ай-Петринской яйлы, рядом с горами Ялпах-Кая (864 м) и Ирита-Кая (777 м). Ближайшие села – Поляна и холмом Аметын-Даг (367 м), Богатое Ущелье, Путиловка, Новополье, Аромат и Соколиное. Юго-западнее обнаруживается еще одна здешняя достопримечательность – Чернореченское водохранилище. Ныне маршрут на гору пролегает из села Поляна («Маркур» по-татарски) – это ближайший населенный пункт. Для восхождения не нужно оборудование и особая подготовка, но потребуется хорошая сердечно-сосудистая система – идти приходится почти все время вверх, под существенным уклоном. </vt:lpstr>
      <vt:lpstr>Гора Ялпах-кая (864 метра над уровнем моря) Первозданная природа, манящая своими красками и ярко-зелёными переливами главная ценность этих мест. Путь к ее вершине не долог, займет меньше часа, причем дорога подойдет как взрослым, так и детям. Тропа приведет на плоскую вершину Ялпах-Кая, с которой открывается удивительная панорама на долину. Здесь можно сделать удивительные фото, насладится красотой крымской природы или просто посидеть, размышляя о жизни.</vt:lpstr>
      <vt:lpstr>Водопад Су-Аханде  Высота водопада достигает 25 метров. Попасть сюда лучше весной, когда в горах тает снег и мощные потоки воды питают местные эфемерники – Бойкинский, Весенний и Су-Аханде. Расположены Маркуровские водопады (так еще называют водопады на речке Су-Аханде) на склоне горы Ялпах-Кая в самой нижней ее части. Название пошло из-за старого названия села Поляна – Маркур. Водопадов на реке, собственно два. Первый – высокий, 25-ти метровый, и второй - сразу под ним, около 3 метров. Су-Аханде - редкий гость в лесах Бахчисарайского района. Этот водопад принято называть эфемерным потому, что обычно воды для него не хватает, и его попросту не видно. Если удаётся попасть на полноводный Су-Аханде - это большая удача. По дороге к Су-Аханде можно увидеть множество красивейших водопадиков и каскадов.</vt:lpstr>
      <vt:lpstr>Пещерный город Мангуп-Кале Пещерный город Мангуп-Кале находится в Крыму в Бахчисарайском районе на одноименном плато (90 га) близ села Ходжа Сала. Древний, но притягательный и сегодня, пещерный город Мангуп-Кале в Бахчисарае — это высеченные в скале жилища, фрагменты раннехристианских сооружений и средневековой крепости на вершине горы, с которой открывается панорамный вид на холмистую местность восточного Крыма. В наши дни пещерный город охраняется как памятник природы (с 1975 г.). Как экскурсионный объект Мангуп-Кале относится к историко-культурному музею-заповеднику в Бахчисарае. </vt:lpstr>
      <vt:lpstr>Скифы (III—IV вв.), а затем готы и аланы (IV—V вв.) также оценили удобство возвышенной местности для проживания. Племена постепенно приняли христианство и укрепили поселение. Во второй половине V в. пещерный город стал назваться До́рос и относиться к православной крымской Готии. После свержения недолгого господства хазар Дорос становится сначала центром Готской епархии Константинопольского патриархата (VIII в.), а затем — столицей православного княжества Феодоро́ (XIII–XV вв.). В 1475 г. княжество захватили турки, и перестроенная ими крепость Мангуп-Кале в течение 300 лет принадлежала Османской империи. После ухода турок (1774 г.) здесь обосновалась община караимов (до 1790 г.), а когда люди перестали селиться в пещерном городе, место обросло легендами.</vt:lpstr>
      <vt:lpstr>Турстоянка Пятая Балка Озера, беседки и турстоянка в Пятой балке известны и неизвестны одновременно. Расположены неподалеку от пещерных городов и монастырей (Эски-Кермен, Шулдан), но спрятаны в небольшой балке Кафка-Богаз, она же Пятая балка. Рукотворные озера в лесу между селами Залесное и Терновка пользовались «генеральским» вниманием еще во времена СССР, за что их стали называть Генеральскими. Места для палаток, беседки для отдыха, озера с рыбой, душ и туалет. Вот весь ассортимент услуг.  Удобства весьма аскетичны, но имеются. И конечно же великолепная Крымская природа вокруг. </vt:lpstr>
      <vt:lpstr>Пещерный город Эски-Кермен На крымско-татарском языке слово «эски» буквально означает «старая», а «кермен» — «крепость». В VI веке нашей эры в этих местах прочно обосновались византийцы. Они и построили укрепление на горе. Пещерный мегаполис находится на юго-западе Крыма в двух десятках километров от Бахчисарая. По меркам древности это действительно был мегаполис, поскольку площадь городской застройки достигала около восьми гектар. При ширине 170 метров поселение имело длину чуть более километра. Город выстроили на плато высотой 30 метров. В настоящее время Эски-Кермен  — это заповедная зона. Она является частью экспозиции Бахчисарайского музея. Поблизости расположены села Терновка, Холмовка, Залесное и Красный Мак. Из них начинаются пешеходные маршруты к заповедному плато. Всего в пяти километрах от Эски-Кермен расположен другой древний пещерный город, который называется Мангуп-Кале. </vt:lpstr>
      <vt:lpstr>Пещерный город Эски-Кермен, основанный в начале VI в., был первоклассной для своего времени крепостью. Отвесные скалы практически неприступны, а в верховьях расщелин, по которым можно было подняться в город, возвышались боевые стены. В систему обороны входили хорошо защищенные ворота и вылазные калитки, наземные башни и пещерные казематы. Эски-Кермен был крупным центром ремесла и торговли, но основой его экономики являлось сельское хозяйство – виноградарство, огородничество, садоводство. В окрестностях Эски-Кермена найдены остатки оросительной системы, следы террасированных участков с одичавшими виноградными лозами. В течение ряда лет эти лозы изучают сотрудники Крымского сельскохозяйственного института, стремясь восстановить сорта винограда, прожившие сотни лет. Некоторые из них уже используются в качестве селекционного материала для выведения новых сортов винограда.</vt:lpstr>
      <vt:lpstr>Шулдан Находится он недалеко от Севастополя, в 1,5 км от восточной окраины села Терновка, в скальных обрывах горы Шулдан-Кая, нависающей над Шульской долиной. Ориентиром и своеобразной визитной карточкой Шулдана является башня-часовня, построенная на краю обрыва в начале 2000-х годов. Ее золотой купол, сияющий в лучах солнца, виден издалека. Название «Шулдан» имеет тюркское происхождение и означает «Отдающий эхо».</vt:lpstr>
      <vt:lpstr>История пещерного монастыря Шулдан скрыта завесой времени. На сегодняшний день нет достоверной информации о его основании. Как и другие пещерные монастыри Крыма, считается, что Шулдан основан в период с VIII по XIII век. Если он более древний и появился в VIII-IX веках, то, вероятнее всего, его основали христиане-иконопочитатели, массово переселяющиеся из центральных районов Византии на ее окраины, в том числе Крым, из-за преследований иконоборцев. Если Шулдан появился позже, в XII-XIII веках, то был основан христианами-феодоритами во время рассвета княжества. Предположительно после захвата турками Феодоро в 1475 году обитель опустела. С 2003 года монашеская жизнь на Шулдане возобновлена.</vt:lpstr>
      <vt:lpstr>Челтер-Мармара Пещерный монастырь Челтер-Мармара находится в Балаклавском районе в 2-х километрах от села Терновка. Он расположен в толще отвесной сорокаметровой скалы массива Кара-Коба. Название «Челтер (Чилтер)» происходит от крымскотатарского слова «решетка, решето», что вполне объяснимо, достаточно посмотреть на изъеденную пещерами скалу. «Мармара» - сествует версия, что так называлась расположенная поблизости средневековая деревня.</vt:lpstr>
      <vt:lpstr>Точно не известно, когда он был основан. Предположительно это могло произойти с VIII по XIII век. Одни историки считают, что он появился в VIII-IX вв при массовом переселении христиан-иконопочитателей, бежавших из Византии от преследований иконоборцев. Другие исследователи полагают, что Челтер-Мармара возник в XII-XIII вв во время становления княжества Феодоро. Несмотря на то, что в прошлом веке на территории монастыря работало несколько археологических экспедиций, они мало пролили света на его прошлое. Считается, что обитель опустела после 1475 года, когда турки захватили Крым и завоевали княжество Феодоро. Монашеская жизнь в Челтер-Мармара возродилась в 2007 году. Сейчас в древних пещерах размещается мужской монастырь Преподобного Саввы Освященного Украинской православной церкви Московской патриархии.   </vt:lpstr>
      <vt:lpstr>Каньон Узунджа Каньон Узунджа — живописная долина одноименной реки, русло которой проходит через протяженную скальную расщелину. Длина заросшего кустарником каменистого коридора составляет 7,8 км, ширина — от 80 до 700 м, высота — до 560 м над уровнем моря. Природная достопримечательность находится на Крымском полуострове к востоку от Байдарской долины, западнее знаменитого Большого каньона. Особенно красив каньон Узунджа в апреле—мае и в октябре—ноябре — в разгар водопадных сезонов. Во время весенних и осенних паводков речное русло наполняется водой, которая образует на своем пути многочисленные каскады, запруды и скальные прижимы. В это время оживают водопады Сухой, Моховые и Терновые росы.</vt:lpstr>
      <vt:lpstr>Большой каньон Крыма Большой каньон растянулся на 3500 м. Извиваясь и петляя, его путь пролегает между массивами Ай-Петри и горы Бойка на глубине 320 метров. Ширина ущелья в некоторых местах всего от 2 до 3, 5 м. За многие века в расщелине установился свой микроклимат. Здесь всегда прохладно и влажно, благодаря не только высоким «стенам», но и произрастающим на склонах и в самом ущелье растениям и располагающимся на дне водоемам. Здесь вы встретите богатую коллекцию крымских деревьев – сосна, дуб, липа, граб, бук, ясень, клен, рябина, ягодный тис и многих других. Кроме того, в каньоне «живут» уникальные кустарники и цветы, такие как редкие виды папоротников и орхидей.</vt:lpstr>
      <vt:lpstr>Следуя дальше, вы придете к Голубому озеру. Оно невелико, удивительно прозрачно и очень освежает смельчаков, желающих охладиться. Водица в озере не выше 9-11 градусов.</vt:lpstr>
      <vt:lpstr>Чуть выше находится водопад «Серебряные струи». К нему ведут деревянные дорожки, есть смотровая площадка и туристическая стоянка (поляна с лавочками). Этот водопад еще не так давно был красив и нежен на фоне серых гигантских камней и изумрудной листвы. Но несколько лет назад из-за сильных морозов произошло обрушение «шапки», и теперь он несколько видоизменился.</vt:lpstr>
      <vt:lpstr>Завершающим пунктом на карте Большого каньона станет «Ванна молодости». Глубокий котлован с ледяной водой и водопадом в основании притягивает основную массу туристов.</vt:lpstr>
      <vt:lpstr>Юсуповский пруд Находится пруд, созданный в начале прошлого столетия, на территории Большого каньона, в районе Бахчисарая. Недалеко проходит ялтинская трасса. Ближайший населенный пункт – село Соколиное. В основном в эти края отправляются на осмотр другой достопримечательности – водопада. О небольшом водоеме на территории каньона мало кто из путешественников знает. Возможно именно поэтому окружающая природа так прекрасна, имеет первозданный вид.  Тридцатиметровый водоем выкопали по приказу молодого князя Ф. Ф. Юсупова. </vt:lpstr>
      <vt:lpstr>Отдых на озере по праву может называться «княжеским». Один только его вид, каменные стены, покрытые известняковым налетом, вызывают восхищение. Летом водоем мелеет, но полностью не пересыхает.  В затененных местах купаться настоятельно не рекомендуется. Температура – около 5°. Рядом с озером, из которого вытекает своеобразный мини-водопад, есть площадка для разведения костра. Можно просто спокойно посидеть и насладиться великолепными видами. Приезжать сюда лучше ранней весной или осенью. Это время, когда водоем становится более полноводным. </vt:lpstr>
      <vt:lpstr>Боткинская тропа  Лечебная тропа проходит между яйлой Ай-Петри и окраиной Ялты. Начинается путь около известной достопримечательности «Поляны сказок» и тянется до скалы Крестовой или Ставри-Кая. Особым вниманием путешественников пользуется череда водопадов – нижний и верхний Яузлар с небольшими каскадами, освежающими струями и ледяными ваннами здоровья. Но опять же, смотря в какое время года вы сюда попадете. </vt:lpstr>
      <vt:lpstr>Таракташская тропа Таракташская тропа проходит по Ялтинской яйле, от водопада Учан-су до плато Ай-Петри. Путь лежит вдоль живописного скального гребня с таким же названием, о котором я расскажу ниже. Таракташская тропа имеет протяженность всего 3,5 км. Но при перепадах высоты до 600 м может показаться сложной.</vt:lpstr>
      <vt:lpstr>В пути смотровые площадки, пологие склоны, прямые тропинки чередуются с довольно крутыми подъемами, лестницами и серпантинами. Придется и энергию затратить, и потрудиться, но и возможность отдохнуть, насладиться спокойной прогулкой и невероятными пейзажами с высоты облаков тоже имеется. Тропа построена в XIX веке членами Ялтинского горного клуба под руководством известного врача, климатолога В. М. Дмитриева, который занимался развитием туризма в Крыму. В 1970-х годах Таракташская тропа была реконструирована — на крутых участках установлены парапеты, устроены лестницы.</vt:lpstr>
      <vt:lpstr>Водопад Учан-Су Водопад Учан-Су — это знаменитый природный объект на южном берегу Крыма, расположенный в 6 км от Ялты. Высота водяного столба, срывающегося с отвесной яйлы Ай-Петри, составляет 98,5 м, что делает Учан-Су высочайшим водопадом Крыма и популярнейшей достопримечательностью полуострова. Водопад в Ялте привлекает туристов круглогодично, но только в период дождей и таяния снега можно увидеть всю красоту и мощь Учан-Су. 98,5 метров — именно с такой высоты обрушивается знаменитый водопад Ялты Учан-Су. При этом образуется два каскада.</vt:lpstr>
      <vt:lpstr>Ай-Петринская Яйла По Ай-Петринскому плато проводится много экскурсий. Эта территория привлекает не только любознательных туристов, но и любителей походной жизни. Маршрутов проложено немало, и все они проходят мимо приметных мест. В первую очередь это, конечно же, сама вершина Ай-Петри – «место притяжения» гостей полуострова. Однако это далеко не единственная достопримечательность массива.</vt:lpstr>
      <vt:lpstr>Ялтинский горно-лесной природный заповедник  Природный заповедник в Крыму. Территория заповедника изъята из хозяйственной эксплуатации, её использование допускается только с научными целями или для обеспечения сохранения, приумножения богатств заповедника. Кроме природоохранной и научно-исследовательской, важной частью работы заповедника является эколого-просветительская деятельность. Сотрудниками заповедника разработаны специальные эколого-просветительские маршруты и тропы. На территории заповедника расположены такие достопримечательные объекты как вершина (зубцы) горы Ай-Петри (1234 м), пещера Трёхглазка, водопад Учан-Су и перевал Чертова лестница (Шайтан-Мердвен).</vt:lpstr>
      <vt:lpstr>Большая Севастопольская тропа В целом маршрут длиною около 117 км делает огромный полукруг по полуострову от Балаклавы до Любимовки - от берегов Черного моря через главную гряду Крымских гор. Основной маршрут состоит из восьми участков, линейно расположенных один за другим. Однако каждый из этих участков является прекрасным самостоятельным прогулочным маршрутом продолжительностью от четырех до десяти часов разной сложности. Главной особенностью маршрута Большой Севастопольской Тропы является его доступность и безопасность. Тропа оборудована навигационными столбами с информационными табличками, имеющими сквозную нумерацию, информационными стендами. Сложные скальные участки тропы оборудуются по принципу виа-ферраты. </vt:lpstr>
      <vt:lpstr>Музей подводных лодок «Балаклава» Его местоположение довольно специфично — в 17 километрах от Севастополя, в подземельях горы Таврос, на территории бывшего подземного завода. На площадке музея расположены производственные помещения завода по ремонту субмарин 825 ГТС, ядерный арсенал 820 РТБ ВМФ, морской судоходный канал. Все объекты на территории комплекса были засекречены во время холодной войны. Балаклавский музей расположен настолько глубоко в скалах, что даже атомная бомба не способна разрушить его стены. От поверхности горы до места, где размещались лодки, — 126 метров.</vt:lpstr>
      <vt:lpstr>Площадь сооружения — более 5000 квадратных метров. Включает подземную часть завода, морской причал, несколько зданий и арсенал. К осмотру доступна транспортная потерна, сухой и подземный док длиной 505 метров и арсенал, в помещении которого хранились боевые части ракет. Потерна представляет транспортный коридор, ведущий в производственные помещения. Подземный док — это помещение, где обслуживались подводные лодки. Арсенал музея подлодок бетонирован со всех сторон. Раньше он выступал как место для хранения торпед, боевых и ядерных частей. Это было самое секретное место на всей территории. </vt:lpstr>
      <vt:lpstr>35 Береговая Батарея Береговая батарея № 35 или 35ББ — это одно из главных сооружений того времени, призванных защищать Севастополь со стороны моря. Устроена как два бетонных блока с 305-миллиметровыми орудиями, которое соединены между собой потернами, залегающими на глубине 17 и 25 метров. Строительство батареи началось еще в царские времена. После неудачной обороны Порт-Артура стала очевидной необходимость укреплять оборонительную систему городов-портов. С началом Гражданской войны строительство было заморожено, и недостроенной батарея стояла вплоть до 1920-х годов. В Великой Отечественной войне 35-я батарея сыграла решающую роль.</vt:lpstr>
      <vt:lpstr>Одно из наиболее мощных фортификационных артиллерийских сооружений береговой обороны Главной военно-морской базы Черноморского флота СССР, строительство которой было начато в начале XX века царской Россией для укрепления Севастополя как базы императорского Черноморского флота. Данный план был продолжен уже в советский период с 1920-х вплоть до начала Великой Отечественной войны в 1941 году. Сейчас на этом месте расположен музейный историко-мемориальный комплекс героическим защитникам Севастополя «35-я береговая батарея». Здесь можно увидеть сохранившиеся казематы 35-й батареи, построенные в наше время Пантеон Памяти, Некрополь павших, часовню, памятник личному составу 2-й бронебашни.</vt:lpstr>
      <vt:lpstr>Херсонес Таврический Древний торговый город на Гераклейском полуострове в Крыму (в черте г. Севастополя), основанный в V веке до нашей эры выходцами из древнегреческого города Гераклеи Понтийской (в Малой Азии) и просуществовавший две тысячи лет. Он являлся крупным политическим, экономическим и культурным центром Северного Причерноморья и был единственной дорийской колонией.</vt:lpstr>
      <vt:lpstr>Руины древнегреческого города Херсонес является одной из достопримечательностей Севастополя. Сейчас здесь находится национальный историко-археологический музей-заповедник. А в 1853 году на руинах был основан Херсонесский монастырь, который просуществовал до 1926 года. В Херсонесе был крещен святой князь Владимир, распространивший на Руси христианство, на месте крещения находится купель, в которой и происходило важное таинство.</vt:lpstr>
      <vt:lpstr>Курортный поселок Мисхор (Кореиз) – одно из наиболее престижных мест отдыха в Ялте и в Крыму. Здесь расположены отличные санатории и всемирно известные достопримечательности. Пляжи Мисхора, фото которых не сходит со страниц рекламных туристических ресурсов, – еще одна хорошая «приманка» для отдыхающих. Правда, за право пользования этой роскошью нередко приходится доплачивать.</vt:lpstr>
      <vt:lpstr>В г. Севастополь пляж Учкуевка курортниками почитается в числе лучших. Он отдален от центра города, но добираться до него несложно, а большие размеры гарантируют свободное место. Недалеко от пляжа есть множество гостиничных заведений разного уровня. В основном это хорошие недорогие отели для семейного отдыха. Пляж в Учкуевке в Севастополе числится городским и вход на него бесплатный. Однако за большинство удобств, включая душ и туалет, придется доплачивать. Но цены умеренные, можно сэкономить на прокате инвентаря, беря его на весь день – так много дешевле.</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Крым</dc:title>
  <dc:creator>Диана Будник</dc:creator>
  <cp:lastModifiedBy>Будник</cp:lastModifiedBy>
  <cp:revision>24</cp:revision>
  <dcterms:created xsi:type="dcterms:W3CDTF">2022-05-18T21:37:32Z</dcterms:created>
  <dcterms:modified xsi:type="dcterms:W3CDTF">2022-06-13T12:29:27Z</dcterms:modified>
</cp:coreProperties>
</file>