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92" r:id="rId4"/>
  </p:sldMasterIdLst>
  <p:notesMasterIdLst>
    <p:notesMasterId r:id="rId49"/>
  </p:notesMasterIdLst>
  <p:handoutMasterIdLst>
    <p:handoutMasterId r:id="rId50"/>
  </p:handoutMasterIdLst>
  <p:sldIdLst>
    <p:sldId id="265" r:id="rId5"/>
    <p:sldId id="417" r:id="rId6"/>
    <p:sldId id="336" r:id="rId7"/>
    <p:sldId id="394" r:id="rId8"/>
    <p:sldId id="418" r:id="rId9"/>
    <p:sldId id="395" r:id="rId10"/>
    <p:sldId id="396" r:id="rId11"/>
    <p:sldId id="419" r:id="rId12"/>
    <p:sldId id="397" r:id="rId13"/>
    <p:sldId id="398" r:id="rId14"/>
    <p:sldId id="420" r:id="rId15"/>
    <p:sldId id="399" r:id="rId16"/>
    <p:sldId id="400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1" r:id="rId25"/>
    <p:sldId id="432" r:id="rId26"/>
    <p:sldId id="433" r:id="rId27"/>
    <p:sldId id="431" r:id="rId28"/>
    <p:sldId id="435" r:id="rId29"/>
    <p:sldId id="436" r:id="rId30"/>
    <p:sldId id="434" r:id="rId31"/>
    <p:sldId id="439" r:id="rId32"/>
    <p:sldId id="438" r:id="rId33"/>
    <p:sldId id="437" r:id="rId34"/>
    <p:sldId id="440" r:id="rId35"/>
    <p:sldId id="441" r:id="rId36"/>
    <p:sldId id="413" r:id="rId37"/>
    <p:sldId id="421" r:id="rId38"/>
    <p:sldId id="429" r:id="rId39"/>
    <p:sldId id="428" r:id="rId40"/>
    <p:sldId id="427" r:id="rId41"/>
    <p:sldId id="426" r:id="rId42"/>
    <p:sldId id="425" r:id="rId43"/>
    <p:sldId id="424" r:id="rId44"/>
    <p:sldId id="423" r:id="rId45"/>
    <p:sldId id="422" r:id="rId46"/>
    <p:sldId id="414" r:id="rId47"/>
    <p:sldId id="416" r:id="rId48"/>
  </p:sldIdLst>
  <p:sldSz cx="12188825" cy="6858000"/>
  <p:notesSz cx="6858000" cy="9144000"/>
  <p:custDataLst>
    <p:tags r:id="rId51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9FF"/>
    <a:srgbClr val="0066FF"/>
    <a:srgbClr val="66CCFF"/>
    <a:srgbClr val="6699FF"/>
    <a:srgbClr val="99CC00"/>
    <a:srgbClr val="CCCC00"/>
    <a:srgbClr val="CC00FF"/>
    <a:srgbClr val="FFFFFF"/>
    <a:srgbClr val="FF3399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29" autoAdjust="0"/>
  </p:normalViewPr>
  <p:slideViewPr>
    <p:cSldViewPr showGuides="1">
      <p:cViewPr>
        <p:scale>
          <a:sx n="75" d="100"/>
          <a:sy n="75" d="100"/>
        </p:scale>
        <p:origin x="-318" y="-82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68A5074-CE0D-4554-A997-CC9160940530}" type="datetime1">
              <a:rPr lang="ru-RU" smtClean="0"/>
              <a:pPr algn="r" rtl="0"/>
              <a:t>13.06.2022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AE0CC78-488A-4892-9E55-EA2E7FA7AD95}" type="datetime1">
              <a:rPr lang="ru-RU" smtClean="0"/>
              <a:pPr/>
              <a:t>13.06.2022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560" y="1371600"/>
            <a:ext cx="10969943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CAA9-61E1-4ED0-AB12-03F980AD32A2}" type="datetime1">
              <a:rPr lang="en-US" smtClean="0"/>
              <a:pPr/>
              <a:t>6/13/2022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324" y="3331698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00B0-BC90-420B-A82B-2BB2DB08343B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47DF-1397-4EC0-8000-8AB2E9111583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03C2A-3358-4327-9899-3F4CAD0564DA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045" y="609600"/>
            <a:ext cx="9446339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045" y="2507786"/>
            <a:ext cx="9446339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5D-3068-486A-993B-06DD1C59168B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3649" y="6416676"/>
            <a:ext cx="1015735" cy="365125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​</a:t>
            </a:r>
            <a:fld id="{BC10B73E-807A-4BC1-AC2F-8DA6CC48CAEC}" type="datetime1">
              <a:rPr lang="en-US" smtClean="0"/>
              <a:pPr/>
              <a:t>6/13/2022</a:t>
            </a:fld>
            <a:r>
              <a:rPr lang="ru-RU" smtClean="0"/>
              <a:t>​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273050"/>
            <a:ext cx="10969943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1754" y="1535113"/>
            <a:ext cx="538763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441" y="2362201"/>
            <a:ext cx="5385514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754" y="2362201"/>
            <a:ext cx="538763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7AFF-3A51-48D0-B7F3-99077447EF6A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6330-3BD7-48CD-8A02-058C3C0D532A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EB1C-700F-4208-9B73-1F89AA9E9D47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442" y="1524001"/>
            <a:ext cx="4010039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8991-7521-4052-A150-8FF6350BB267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609600"/>
            <a:ext cx="7313295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1831975"/>
            <a:ext cx="7313295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1166787"/>
            <a:ext cx="7313295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75BF-FA1C-4F5F-AF65-7B36F4A330E2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441" y="1600200"/>
            <a:ext cx="10969943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441" y="6416676"/>
            <a:ext cx="2844059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9BB6C0-65CA-4B05-AE6F-2133C27D10E7}" type="datetime1">
              <a:rPr lang="en-US" smtClean="0"/>
              <a:pPr/>
              <a:t>6/13/2022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4515" y="6416676"/>
            <a:ext cx="3859795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3649" y="6416676"/>
            <a:ext cx="1015735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 2"/>
          <p:cNvSpPr>
            <a:spLocks noGrp="1"/>
          </p:cNvSpPr>
          <p:nvPr>
            <p:ph type="ctrTitle"/>
          </p:nvPr>
        </p:nvSpPr>
        <p:spPr>
          <a:xfrm>
            <a:off x="0" y="142852"/>
            <a:ext cx="12188825" cy="2857520"/>
          </a:xfrm>
        </p:spPr>
        <p:txBody>
          <a:bodyPr rtlCol="0">
            <a:noAutofit/>
          </a:bodyPr>
          <a:lstStyle/>
          <a:p>
            <a:r>
              <a:rPr lang="ru-RU" sz="5400" dirty="0" smtClean="0">
                <a:solidFill>
                  <a:srgbClr val="0066FF"/>
                </a:solidFill>
              </a:rPr>
              <a:t>Города – ядра цивилизаций Античного мира.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7200" dirty="0" smtClean="0">
                <a:solidFill>
                  <a:srgbClr val="66CCFF"/>
                </a:solidFill>
              </a:rPr>
              <a:t>ГРЕЦИЯ</a:t>
            </a:r>
            <a:endParaRPr lang="ru-RU" sz="7200" dirty="0">
              <a:solidFill>
                <a:srgbClr val="66CCFF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737090" y="5786454"/>
            <a:ext cx="7165982" cy="1071546"/>
          </a:xfrm>
        </p:spPr>
        <p:txBody>
          <a:bodyPr rtlCol="0"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 </a:t>
            </a:r>
            <a:endParaRPr lang="ru-RU" sz="700" dirty="0" smtClean="0">
              <a:solidFill>
                <a:srgbClr val="CCFF33"/>
              </a:solidFill>
            </a:endParaRPr>
          </a:p>
        </p:txBody>
      </p:sp>
      <p:sp>
        <p:nvSpPr>
          <p:cNvPr id="24578" name="AutoShape 2" descr="https://cdn1.ozone.ru/multimedia/c1200/10038649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94544" y="6000768"/>
            <a:ext cx="5094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Подготовила: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студентка 3 курса ЕГФ, группа 5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Будник Диана Ивановна</a:t>
            </a:r>
          </a:p>
        </p:txBody>
      </p:sp>
      <p:pic>
        <p:nvPicPr>
          <p:cNvPr id="26628" name="Picture 4" descr="https://st2.depositphotos.com/1809906/11888/v/950/depositphotos_118885780-stock-illustration-greece-athens-acropolis-hand-draw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058" y="3000373"/>
            <a:ext cx="6929486" cy="371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6892" y="6286520"/>
            <a:ext cx="60928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Афинский «</a:t>
            </a:r>
            <a:r>
              <a:rPr lang="ru-RU" sz="2000" dirty="0" err="1" smtClean="0">
                <a:solidFill>
                  <a:schemeClr val="bg1"/>
                </a:solidFill>
              </a:rPr>
              <a:t>Гимнасий</a:t>
            </a:r>
            <a:r>
              <a:rPr lang="ru-RU" sz="2000" dirty="0" smtClean="0">
                <a:solidFill>
                  <a:schemeClr val="bg1"/>
                </a:solidFill>
              </a:rPr>
              <a:t>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20482" name="Picture 2" descr="https://lh3.googleusercontent.com/proxy/0DrU4vjLlpfH6RNpSFrSGWGTwLzV-_2xxgM8fIhmumIgUnIq4O44tR19ictPMjPectSdm3KFSm08IUMZTEGZyDZm7S1fN0DOLFIgk1GUhdX8TdFuVA=w1200-h630-p-k-no-n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07146"/>
            <a:ext cx="11572956" cy="60457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44034" name="Picture 2" descr="https://topuch.ru/sportivnie-soorujeniya-v-antichnoj-grecii/177032_html_4819bd66fdaa5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85728"/>
            <a:ext cx="11572956" cy="60332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51206" y="6357958"/>
            <a:ext cx="5758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Первое спортивное сооружение в Древней Греции.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496" y="6357958"/>
            <a:ext cx="11715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Афины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19458" name="Picture 2" descr="https://otzovikotdbix.ru/wp-content/uploads/2019/10/akrop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496" y="6286520"/>
            <a:ext cx="11715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Город Пергам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18433" name="Picture 1" descr="C:\Users\Будник\Desktop\img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85728"/>
            <a:ext cx="11572956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496" y="6357958"/>
            <a:ext cx="11715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Афинский Акрополь.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16386" name="Picture 2" descr="https://mygrecia.online/wp-content/uploads/2019/02/TempleofZe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85728"/>
            <a:ext cx="11567933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787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sz="2000" dirty="0" smtClean="0">
                <a:solidFill>
                  <a:schemeClr val="bg1"/>
                </a:solidFill>
              </a:rPr>
              <a:t>Алтарь Зевса в Пергаме.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15362" name="Picture 2" descr="http://architecture.artyx.ru/books/item/f00/s00/z0000001/pic/000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85727"/>
            <a:ext cx="11730870" cy="59293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16</a:t>
            </a:fld>
            <a:endParaRPr lang="ru-RU" dirty="0"/>
          </a:p>
        </p:txBody>
      </p:sp>
      <p:pic>
        <p:nvPicPr>
          <p:cNvPr id="14341" name="Picture 5" descr="C:\Users\Будник\Desktop\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17</a:t>
            </a:fld>
            <a:endParaRPr lang="ru-RU" dirty="0"/>
          </a:p>
        </p:txBody>
      </p:sp>
      <p:pic>
        <p:nvPicPr>
          <p:cNvPr id="7" name="Picture 8" descr="C:\Users\Будни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357958"/>
            <a:ext cx="11787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Аналогично на три горизонтальных пояса делится поле каменной стены храма.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18</a:t>
            </a:fld>
            <a:endParaRPr lang="ru-RU" dirty="0"/>
          </a:p>
        </p:txBody>
      </p:sp>
      <p:pic>
        <p:nvPicPr>
          <p:cNvPr id="12290" name="Picture 2" descr="https://xn----stb8d.xn--p1ai/wp-content/gallery/132/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14289"/>
            <a:ext cx="11572956" cy="6140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496" y="6286520"/>
            <a:ext cx="11787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Антаблемент в свою очередь делится на три части по высоте: </a:t>
            </a:r>
            <a:r>
              <a:rPr lang="ru-RU" sz="2000" i="1" dirty="0" smtClean="0">
                <a:solidFill>
                  <a:schemeClr val="bg1"/>
                </a:solidFill>
              </a:rPr>
              <a:t>архитрав</a:t>
            </a:r>
            <a:r>
              <a:rPr lang="ru-RU" sz="2000" dirty="0" smtClean="0">
                <a:solidFill>
                  <a:schemeClr val="bg1"/>
                </a:solidFill>
              </a:rPr>
              <a:t> , </a:t>
            </a:r>
            <a:r>
              <a:rPr lang="ru-RU" sz="2000" i="1" dirty="0" smtClean="0">
                <a:solidFill>
                  <a:schemeClr val="bg1"/>
                </a:solidFill>
              </a:rPr>
              <a:t>фриз</a:t>
            </a:r>
            <a:r>
              <a:rPr lang="ru-RU" sz="2000" dirty="0" smtClean="0">
                <a:solidFill>
                  <a:schemeClr val="bg1"/>
                </a:solidFill>
              </a:rPr>
              <a:t>, </a:t>
            </a:r>
            <a:r>
              <a:rPr lang="ru-RU" sz="2000" i="1" dirty="0" smtClean="0">
                <a:solidFill>
                  <a:schemeClr val="bg1"/>
                </a:solidFill>
              </a:rPr>
              <a:t>карниз</a:t>
            </a:r>
            <a:r>
              <a:rPr lang="ru-RU" sz="2000" dirty="0" smtClean="0">
                <a:solidFill>
                  <a:schemeClr val="bg1"/>
                </a:solidFill>
              </a:rPr>
              <a:t> 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11266" name="AutoShape 2" descr="https://s0.slide-share.ru/s_slide/74243d64c3273b66608b6febe5942fa3/2613d05a-f3ae-412e-948d-2ce33301ab8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s0.slide-share.ru/s_slide/74243d64c3273b66608b6febe5942fa3/2613d05a-f3ae-412e-948d-2ce33301ab8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s0.slide-share.ru/s_slide/74243d64c3273b66608b6febe5942fa3/2613d05a-f3ae-412e-948d-2ce33301ab8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https://static.orgpage.ru/socialnewsphotos/2c/2caa44476ac041758e1544cf8c9ec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85727"/>
            <a:ext cx="11572956" cy="60275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pic>
        <p:nvPicPr>
          <p:cNvPr id="26626" name="Picture 2" descr="https://kuku.travel/wp-content/uploads/2017/09/%D0%90%D0%BA%D1%80%D0%BE%D0%BF%D0%BE%D0%BB%D1%8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7" y="214290"/>
            <a:ext cx="11715832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Фриз Парфенона (фрагмент).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20</a:t>
            </a:fld>
            <a:endParaRPr lang="ru-RU" dirty="0"/>
          </a:p>
        </p:txBody>
      </p:sp>
      <p:pic>
        <p:nvPicPr>
          <p:cNvPr id="10244" name="Picture 4" descr="https://upload.wikimedia.org/wikipedia/commons/thumb/c/c7/Parthenon_XL.jpg/1280px-Parthenon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85728"/>
            <a:ext cx="11715832" cy="59293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715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                                                                              Башня Ветров в Афинах.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21</a:t>
            </a:fld>
            <a:endParaRPr lang="ru-RU" dirty="0"/>
          </a:p>
        </p:txBody>
      </p:sp>
      <p:pic>
        <p:nvPicPr>
          <p:cNvPr id="8200" name="Picture 8" descr="https://f.otzyv.ru/f/13/01/117942/30260/17071418131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8528" y="285728"/>
            <a:ext cx="7155624" cy="5929354"/>
          </a:xfrm>
          <a:prstGeom prst="rect">
            <a:avLst/>
          </a:prstGeom>
          <a:noFill/>
        </p:spPr>
      </p:pic>
      <p:pic>
        <p:nvPicPr>
          <p:cNvPr id="8201" name="Picture 9" descr="C:\Users\Будник\Desktop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496" y="214290"/>
            <a:ext cx="4357718" cy="64882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Милет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22</a:t>
            </a:fld>
            <a:endParaRPr lang="ru-RU" dirty="0"/>
          </a:p>
        </p:txBody>
      </p:sp>
      <p:pic>
        <p:nvPicPr>
          <p:cNvPr id="54276" name="Picture 4" descr="http://www.ancientcity.ru/images/stories/food/28%20mile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264" y="214290"/>
            <a:ext cx="6215106" cy="60323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Милет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23</a:t>
            </a:fld>
            <a:endParaRPr lang="ru-RU" dirty="0"/>
          </a:p>
        </p:txBody>
      </p:sp>
      <p:pic>
        <p:nvPicPr>
          <p:cNvPr id="53250" name="Picture 2" descr="https://4.bp.blogspot.com/-MpzcDy5bAf8/VIGgpb1nDEI/AAAAAAAAHTQ/h8Z7QJWhTOQ/s1600/meso%2B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410" y="285728"/>
            <a:ext cx="11563480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Коринф.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24</a:t>
            </a:fld>
            <a:endParaRPr lang="ru-RU" dirty="0"/>
          </a:p>
        </p:txBody>
      </p:sp>
      <p:pic>
        <p:nvPicPr>
          <p:cNvPr id="51204" name="Picture 4" descr="https://bible-facts.org/uploads/korif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562" y="285728"/>
            <a:ext cx="10715700" cy="59900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Коринф.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25</a:t>
            </a:fld>
            <a:endParaRPr lang="ru-RU" dirty="0"/>
          </a:p>
        </p:txBody>
      </p:sp>
      <p:pic>
        <p:nvPicPr>
          <p:cNvPr id="55298" name="Picture 2" descr="https://1.bp.blogspot.com/-OuN6HjffdTA/XoC7subhwSI/AAAAAAABo7E/oJkMKCnxhdIJgcPlZy2dQpyYduRmbyuQgCLcBGAsYHQ/s640/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04" y="201898"/>
            <a:ext cx="9358378" cy="61560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Коринф.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26</a:t>
            </a:fld>
            <a:endParaRPr lang="ru-RU" dirty="0"/>
          </a:p>
        </p:txBody>
      </p:sp>
      <p:pic>
        <p:nvPicPr>
          <p:cNvPr id="56322" name="Picture 2" descr="https://lifeglobe.net/media/entry/8824/1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00" y="285728"/>
            <a:ext cx="10644262" cy="59873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Афины.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27</a:t>
            </a:fld>
            <a:endParaRPr lang="ru-RU" dirty="0"/>
          </a:p>
        </p:txBody>
      </p:sp>
      <p:pic>
        <p:nvPicPr>
          <p:cNvPr id="52226" name="Picture 2" descr="https://kulturakumertau.ru/wp-content/uploads/4/8/0/480523fee440e2092078e758589d036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3884" y="357166"/>
            <a:ext cx="8001056" cy="60007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Афины.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28</a:t>
            </a:fld>
            <a:endParaRPr lang="ru-RU" dirty="0"/>
          </a:p>
        </p:txBody>
      </p:sp>
      <p:pic>
        <p:nvPicPr>
          <p:cNvPr id="57346" name="Picture 2" descr="http://900igr.net/up/datai/77895/0013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190" y="142852"/>
            <a:ext cx="9929882" cy="62236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Фивы.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29</a:t>
            </a:fld>
            <a:endParaRPr lang="ru-RU" dirty="0"/>
          </a:p>
        </p:txBody>
      </p:sp>
      <p:pic>
        <p:nvPicPr>
          <p:cNvPr id="58370" name="Picture 2" descr="https://upload.wikimedia.org/wikipedia/commons/4/4b/Plan_of_Theb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724" y="500042"/>
            <a:ext cx="3596009" cy="5500726"/>
          </a:xfrm>
          <a:prstGeom prst="rect">
            <a:avLst/>
          </a:prstGeom>
          <a:noFill/>
        </p:spPr>
      </p:pic>
      <p:pic>
        <p:nvPicPr>
          <p:cNvPr id="58374" name="Picture 6" descr="https://i.sunhome.ru/journal/146/kolibel-civilizacii-v2.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900" y="500042"/>
            <a:ext cx="8147106" cy="55007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3686" y="857232"/>
            <a:ext cx="11144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     </a:t>
            </a:r>
          </a:p>
        </p:txBody>
      </p:sp>
      <p:sp>
        <p:nvSpPr>
          <p:cNvPr id="6146" name="AutoShape 2" descr="https://www.gosrf.ru/wp-content/uploads/2021/12/screenshot_2-1132x6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65652" y="6457890"/>
            <a:ext cx="4592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Укрепленный акрополь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25602" name="Picture 2" descr="https://kartinkin.net/uploads/posts/2020-11/1606667954_7-p-fon-afinskii-akropol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14290"/>
            <a:ext cx="11572956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Фивы.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30</a:t>
            </a:fld>
            <a:endParaRPr lang="ru-RU" dirty="0"/>
          </a:p>
        </p:txBody>
      </p:sp>
      <p:pic>
        <p:nvPicPr>
          <p:cNvPr id="59394" name="Picture 2" descr="https://upload.wikimedia.org/wikipedia/commons/2/2b/Delfos%2C_museo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438" y="285727"/>
            <a:ext cx="10501386" cy="59352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Олимпия.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31</a:t>
            </a:fld>
            <a:endParaRPr lang="ru-RU" dirty="0"/>
          </a:p>
        </p:txBody>
      </p:sp>
      <p:pic>
        <p:nvPicPr>
          <p:cNvPr id="61442" name="Picture 2" descr="http://yuliyakelidi.com/wp-content/uploads/2020/09/%D0%9F%D0%BB%D0%B0%D0%BD-%D0%9E%D0%BB%D0%B8%D0%BC%D0%BF%D0%B8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058" y="571480"/>
            <a:ext cx="11858708" cy="53159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058" y="6286520"/>
            <a:ext cx="1185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Олимпия.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32</a:t>
            </a:fld>
            <a:endParaRPr lang="ru-RU" dirty="0"/>
          </a:p>
        </p:txBody>
      </p:sp>
      <p:pic>
        <p:nvPicPr>
          <p:cNvPr id="60418" name="Picture 2" descr="https://i.pinimg.com/originals/d7/60/c0/d760c083523b8b1945be32fd8a5b4c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5758" y="142852"/>
            <a:ext cx="9525000" cy="61626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495" y="1500174"/>
            <a:ext cx="119523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66FF"/>
                </a:solidFill>
              </a:rPr>
              <a:t>1. Храм Аполлона Эпикурейского,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V в. до н.э., </a:t>
            </a:r>
            <a:r>
              <a:rPr lang="ru-RU" sz="2800" dirty="0" smtClean="0">
                <a:solidFill>
                  <a:srgbClr val="CC99FF"/>
                </a:solidFill>
              </a:rPr>
              <a:t>1986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2. Руины г. Дельфы,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VI в. до н.э., </a:t>
            </a:r>
            <a:r>
              <a:rPr lang="ru-RU" sz="2800" dirty="0" smtClean="0">
                <a:solidFill>
                  <a:srgbClr val="CC99FF"/>
                </a:solidFill>
              </a:rPr>
              <a:t>1987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3. Афинский акрополь,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436 г. до н.э., </a:t>
            </a:r>
            <a:r>
              <a:rPr lang="ru-RU" sz="2800" dirty="0" smtClean="0">
                <a:solidFill>
                  <a:srgbClr val="CC99FF"/>
                </a:solidFill>
              </a:rPr>
              <a:t>1987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4. Археологические памятники </a:t>
            </a:r>
            <a:r>
              <a:rPr lang="ru-RU" sz="2800" dirty="0" err="1" smtClean="0">
                <a:solidFill>
                  <a:srgbClr val="0066FF"/>
                </a:solidFill>
              </a:rPr>
              <a:t>Эпидавра</a:t>
            </a:r>
            <a:r>
              <a:rPr lang="ru-RU" sz="2800" dirty="0" smtClean="0">
                <a:solidFill>
                  <a:srgbClr val="0066FF"/>
                </a:solidFill>
              </a:rPr>
              <a:t>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IV в. до н.э., </a:t>
            </a:r>
            <a:r>
              <a:rPr lang="ru-RU" sz="2800" dirty="0" smtClean="0">
                <a:solidFill>
                  <a:srgbClr val="CC99FF"/>
                </a:solidFill>
              </a:rPr>
              <a:t>1988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5. Археологические памятники Олимпии,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X в. до н. э., </a:t>
            </a:r>
            <a:r>
              <a:rPr lang="ru-RU" sz="2800" dirty="0" smtClean="0">
                <a:solidFill>
                  <a:srgbClr val="CC99FF"/>
                </a:solidFill>
              </a:rPr>
              <a:t>1989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6. Археологические памятники о. Делоса,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3000 лет до н.э., </a:t>
            </a:r>
            <a:r>
              <a:rPr lang="ru-RU" sz="2800" dirty="0" smtClean="0">
                <a:solidFill>
                  <a:srgbClr val="CC99FF"/>
                </a:solidFill>
              </a:rPr>
              <a:t>1990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7. </a:t>
            </a:r>
            <a:r>
              <a:rPr lang="ru-RU" sz="2800" dirty="0" err="1" smtClean="0">
                <a:solidFill>
                  <a:srgbClr val="0066FF"/>
                </a:solidFill>
              </a:rPr>
              <a:t>Пифагорея</a:t>
            </a:r>
            <a:r>
              <a:rPr lang="ru-RU" sz="2800" dirty="0" smtClean="0">
                <a:solidFill>
                  <a:srgbClr val="0066FF"/>
                </a:solidFill>
              </a:rPr>
              <a:t> и храм Геры на </a:t>
            </a:r>
            <a:r>
              <a:rPr lang="ru-RU" sz="2800" dirty="0" err="1" smtClean="0">
                <a:solidFill>
                  <a:srgbClr val="0066FF"/>
                </a:solidFill>
              </a:rPr>
              <a:t>Самосе</a:t>
            </a:r>
            <a:r>
              <a:rPr lang="ru-RU" sz="2800" dirty="0" smtClean="0">
                <a:solidFill>
                  <a:srgbClr val="0066FF"/>
                </a:solidFill>
              </a:rPr>
              <a:t>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3000 лет до н.э., </a:t>
            </a:r>
            <a:r>
              <a:rPr lang="ru-RU" sz="2800" dirty="0" smtClean="0">
                <a:solidFill>
                  <a:srgbClr val="CC99FF"/>
                </a:solidFill>
              </a:rPr>
              <a:t>1996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8. Археологические памятники </a:t>
            </a:r>
            <a:r>
              <a:rPr lang="ru-RU" sz="2800" dirty="0" err="1" smtClean="0">
                <a:solidFill>
                  <a:srgbClr val="0066FF"/>
                </a:solidFill>
              </a:rPr>
              <a:t>Вергины</a:t>
            </a:r>
            <a:r>
              <a:rPr lang="ru-RU" sz="2800" dirty="0" smtClean="0">
                <a:solidFill>
                  <a:srgbClr val="0066FF"/>
                </a:solidFill>
              </a:rPr>
              <a:t>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XI в. до н.э., </a:t>
            </a:r>
            <a:r>
              <a:rPr lang="ru-RU" sz="2800" dirty="0" smtClean="0">
                <a:solidFill>
                  <a:srgbClr val="CC99FF"/>
                </a:solidFill>
              </a:rPr>
              <a:t>1996 г..</a:t>
            </a:r>
          </a:p>
          <a:p>
            <a:r>
              <a:rPr lang="ru-RU" sz="2800" dirty="0" smtClean="0">
                <a:solidFill>
                  <a:srgbClr val="0066FF"/>
                </a:solidFill>
              </a:rPr>
              <a:t>9. Археологические памятники Микен и </a:t>
            </a:r>
            <a:r>
              <a:rPr lang="ru-RU" sz="2800" dirty="0" err="1" smtClean="0">
                <a:solidFill>
                  <a:srgbClr val="0066FF"/>
                </a:solidFill>
              </a:rPr>
              <a:t>Тиринфа</a:t>
            </a:r>
            <a:r>
              <a:rPr lang="ru-RU" sz="2800" dirty="0" smtClean="0">
                <a:solidFill>
                  <a:srgbClr val="0066FF"/>
                </a:solidFill>
              </a:rPr>
              <a:t>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XV-XII вв. до н.э., </a:t>
            </a:r>
            <a:r>
              <a:rPr lang="ru-RU" sz="2800" dirty="0" smtClean="0">
                <a:solidFill>
                  <a:srgbClr val="CC99FF"/>
                </a:solidFill>
              </a:rPr>
              <a:t>1999 г..</a:t>
            </a:r>
            <a:endParaRPr lang="ru-RU" sz="2800" dirty="0">
              <a:solidFill>
                <a:srgbClr val="CC99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5124" y="214290"/>
            <a:ext cx="10787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Памятники всемирного наследия в Греции, относящиеся к античной эпохе: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5" name="Picture 1" descr="C:\Users\Будник\Desktop\1619602761_13-phonoteka_org-p-grecheskii-ornament-fon-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5643579"/>
            <a:ext cx="12188825" cy="9286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934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1. Храм Аполлона Эпикурейского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53250" name="Picture 2" descr="Храм Аполлона в Бассах © Carole Radda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644394" cy="60305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2. Руины г. Дельфы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45058" name="Picture 2" descr="Руины города Дельфы © Ronny Sieg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3. Афинский акрополь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46082" name="Picture 2" descr="Афинский Акрополь - самая узнавая достопримечательность ЮНЕСКО в Гре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0752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4. Археологические памятники </a:t>
            </a:r>
            <a:r>
              <a:rPr lang="ru-RU" sz="2400" dirty="0" err="1" smtClean="0">
                <a:solidFill>
                  <a:srgbClr val="0066FF"/>
                </a:solidFill>
              </a:rPr>
              <a:t>Эпидавра</a:t>
            </a:r>
            <a:r>
              <a:rPr lang="ru-RU" sz="2400" dirty="0" smtClean="0">
                <a:solidFill>
                  <a:srgbClr val="0066FF"/>
                </a:solidFill>
              </a:rPr>
              <a:t>. Театр.</a:t>
            </a:r>
          </a:p>
        </p:txBody>
      </p:sp>
      <p:pic>
        <p:nvPicPr>
          <p:cNvPr id="47106" name="Picture 2" descr="Театр в Эпидавр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14290"/>
            <a:ext cx="11572956" cy="59859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5. Археологические памятники Олимпии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48130" name="Picture 2" descr="Древняя Олимпия © Dimitris Karagiorg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85728"/>
            <a:ext cx="11572956" cy="59412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39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6. Археологические памятники о. Делоса. Терраса львов.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49154" name="Picture 2" descr="Терраса львов на острове-музее Делос © Bernard Gagn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0421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934" y="6286520"/>
            <a:ext cx="11430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Возводились новые города, планировка которых имела обычно регулярную прямоугольную структуру.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24580" name="Picture 4" descr="https://ds05.infourok.ru/uploads/ex/0765/001577ac-3c7fbbc7/hello_html_m4b4a3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85728"/>
            <a:ext cx="11501518" cy="590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40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7. </a:t>
            </a:r>
            <a:r>
              <a:rPr lang="ru-RU" sz="2400" dirty="0" err="1" smtClean="0">
                <a:solidFill>
                  <a:srgbClr val="0066FF"/>
                </a:solidFill>
              </a:rPr>
              <a:t>Пифагорея</a:t>
            </a:r>
            <a:r>
              <a:rPr lang="ru-RU" sz="2400" dirty="0" smtClean="0">
                <a:solidFill>
                  <a:srgbClr val="0066FF"/>
                </a:solidFill>
              </a:rPr>
              <a:t> и храм Геры на </a:t>
            </a:r>
            <a:r>
              <a:rPr lang="ru-RU" sz="2400" dirty="0" err="1" smtClean="0">
                <a:solidFill>
                  <a:srgbClr val="0066FF"/>
                </a:solidFill>
              </a:rPr>
              <a:t>Самосе</a:t>
            </a:r>
            <a:r>
              <a:rPr lang="ru-RU" sz="2400" dirty="0" smtClean="0">
                <a:solidFill>
                  <a:srgbClr val="0066FF"/>
                </a:solidFill>
              </a:rPr>
              <a:t>. Самосский акведук.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50178" name="Picture 2" descr="Самоcский акведук © GrigorisKoulourio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59859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41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8. Археологические памятники </a:t>
            </a:r>
            <a:r>
              <a:rPr lang="ru-RU" sz="2400" dirty="0" err="1" smtClean="0">
                <a:solidFill>
                  <a:srgbClr val="0066FF"/>
                </a:solidFill>
              </a:rPr>
              <a:t>Вергины</a:t>
            </a:r>
            <a:r>
              <a:rPr lang="ru-RU" sz="2400" dirty="0" smtClean="0">
                <a:solidFill>
                  <a:srgbClr val="0066FF"/>
                </a:solidFill>
              </a:rPr>
              <a:t>. Македонская гробница в </a:t>
            </a:r>
            <a:r>
              <a:rPr lang="ru-RU" sz="2400" dirty="0" err="1" smtClean="0">
                <a:solidFill>
                  <a:srgbClr val="0066FF"/>
                </a:solidFill>
              </a:rPr>
              <a:t>Вергине</a:t>
            </a:r>
            <a:r>
              <a:rPr lang="ru-RU" sz="2400" dirty="0" smtClean="0">
                <a:solidFill>
                  <a:srgbClr val="0066FF"/>
                </a:solidFill>
              </a:rPr>
              <a:t>.</a:t>
            </a:r>
            <a:endParaRPr lang="ru-RU" sz="2400" dirty="0" smtClean="0">
              <a:solidFill>
                <a:srgbClr val="CC99FF"/>
              </a:solidFill>
            </a:endParaRPr>
          </a:p>
        </p:txBody>
      </p:sp>
      <p:pic>
        <p:nvPicPr>
          <p:cNvPr id="51202" name="Picture 2" descr="Македонская гробница в Вергине © dtsiab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59859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42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372" y="6215082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9. Археологические памятники Микен и </a:t>
            </a:r>
            <a:r>
              <a:rPr lang="ru-RU" sz="2400" dirty="0" err="1" smtClean="0">
                <a:solidFill>
                  <a:srgbClr val="0066FF"/>
                </a:solidFill>
              </a:rPr>
              <a:t>Тиринфа</a:t>
            </a:r>
            <a:r>
              <a:rPr lang="ru-RU" sz="2400" dirty="0" smtClean="0">
                <a:solidFill>
                  <a:srgbClr val="0066FF"/>
                </a:solidFill>
              </a:rPr>
              <a:t>. Сокровищница </a:t>
            </a:r>
            <a:r>
              <a:rPr lang="ru-RU" sz="2400" dirty="0" err="1" smtClean="0">
                <a:solidFill>
                  <a:srgbClr val="0066FF"/>
                </a:solidFill>
              </a:rPr>
              <a:t>Атрея</a:t>
            </a:r>
            <a:r>
              <a:rPr lang="ru-RU" sz="2400" dirty="0" smtClean="0">
                <a:solidFill>
                  <a:srgbClr val="0066FF"/>
                </a:solidFill>
              </a:rPr>
              <a:t> в Микенах.</a:t>
            </a:r>
            <a:endParaRPr lang="ru-RU" sz="2400" dirty="0">
              <a:solidFill>
                <a:srgbClr val="CC99FF"/>
              </a:solidFill>
            </a:endParaRPr>
          </a:p>
        </p:txBody>
      </p:sp>
      <p:pic>
        <p:nvPicPr>
          <p:cNvPr id="52226" name="Picture 2" descr="Сокровищница Атрея в Микен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0421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43</a:t>
            </a:fld>
            <a:endParaRPr lang="ru-RU" dirty="0"/>
          </a:p>
        </p:txBody>
      </p:sp>
      <p:pic>
        <p:nvPicPr>
          <p:cNvPr id="5122" name="Picture 2" descr="https://littletravel.ru/wp-content/uploads/2019/05/XGiOoBalx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06246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44</a:t>
            </a:fld>
            <a:endParaRPr lang="ru-RU" dirty="0"/>
          </a:p>
        </p:txBody>
      </p:sp>
      <p:pic>
        <p:nvPicPr>
          <p:cNvPr id="3073" name="Picture 1" descr="C:\Users\Будник\Desktop\nadpis-09-0011-i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438" y="0"/>
            <a:ext cx="10691812" cy="1649413"/>
          </a:xfrm>
          <a:prstGeom prst="rect">
            <a:avLst/>
          </a:prstGeom>
          <a:noFill/>
        </p:spPr>
      </p:pic>
      <p:pic>
        <p:nvPicPr>
          <p:cNvPr id="3074" name="Picture 2" descr="C:\Users\Будник\Desktop\ruin-3623823_12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512" y="1428736"/>
            <a:ext cx="8810644" cy="5429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934" y="6286520"/>
            <a:ext cx="11430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</a:t>
            </a:r>
            <a:r>
              <a:rPr lang="ru-RU" sz="2000" i="1" dirty="0" err="1" smtClean="0">
                <a:solidFill>
                  <a:schemeClr val="bg1"/>
                </a:solidFill>
              </a:rPr>
              <a:t>Гипподамова</a:t>
            </a:r>
            <a:r>
              <a:rPr lang="ru-RU" sz="2000" i="1" dirty="0" smtClean="0">
                <a:solidFill>
                  <a:schemeClr val="bg1"/>
                </a:solidFill>
              </a:rPr>
              <a:t> система</a:t>
            </a:r>
            <a:r>
              <a:rPr lang="ru-RU" sz="2000" i="1" smtClean="0">
                <a:solidFill>
                  <a:schemeClr val="bg1"/>
                </a:solidFill>
              </a:rPr>
              <a:t>»</a:t>
            </a:r>
            <a:r>
              <a:rPr lang="ru-RU" sz="2000" smtClean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41986" name="Picture 2" descr="https://3.bp.blogspot.com/-f7lvSNp_yh0/VwVKWwD68wI/AAAAAAAABzo/df2AYBmkmzYhMt0ObajOzkp2rmAYN6t8Q/s1600/Hippodamos%2Bplann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5" y="285727"/>
            <a:ext cx="11788627" cy="5929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3686" y="857232"/>
            <a:ext cx="11144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     </a:t>
            </a:r>
            <a:endParaRPr lang="ru-RU" sz="2800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058" y="6286520"/>
            <a:ext cx="11715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«Агора». Афины.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23554" name="Picture 2" descr="https://cms.enjourney.ru/upload/Jana/Greece/Attraction/Ancient-Agora-of-Athe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34" y="214290"/>
            <a:ext cx="11644394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934" y="6215082"/>
            <a:ext cx="11572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</a:t>
            </a:r>
            <a:r>
              <a:rPr lang="ru-RU" sz="2000" dirty="0" err="1" smtClean="0">
                <a:solidFill>
                  <a:schemeClr val="bg1"/>
                </a:solidFill>
              </a:rPr>
              <a:t>Булевтерий</a:t>
            </a:r>
            <a:r>
              <a:rPr lang="ru-RU" sz="2000" dirty="0" smtClean="0">
                <a:solidFill>
                  <a:schemeClr val="bg1"/>
                </a:solidFill>
              </a:rPr>
              <a:t>» в </a:t>
            </a:r>
            <a:r>
              <a:rPr lang="ru-RU" sz="2000" dirty="0" err="1" smtClean="0">
                <a:solidFill>
                  <a:schemeClr val="bg1"/>
                </a:solidFill>
              </a:rPr>
              <a:t>Милете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22530" name="Picture 2" descr="http://yuliyakelidi.com/wp-content/uploads/2021/01/%D0%91%D1%83%D0%BB%D0%B5%D0%B2%D1%82%D0%B5%D1%80%D0%B8%D0%B9-%D0%B2-%D0%9C%D0%B8%D0%BB%D0%B5%D1%82%D0%B5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89"/>
            <a:ext cx="11715832" cy="59293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43010" name="Picture 2" descr="https://esliustal.ru/upload/img/temp_post_content/9011443d82f285060eb78b38f96387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85728"/>
            <a:ext cx="11644394" cy="60722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37156" y="6357958"/>
            <a:ext cx="1511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«Пританей»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496" y="6357958"/>
            <a:ext cx="11572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Театр Диониса в Афинах.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21506" name="Picture 2" descr="https://culture.shkolarinasharapova.ru/wp-content/uploads/2021/07/AMFITEATR-768x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6" y="214290"/>
            <a:ext cx="11715832" cy="612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E41224-0370-4595-877C-23316CD80004}">
  <ds:schemaRefs>
    <ds:schemaRef ds:uri="4873beb7-5857-4685-be1f-d57550cc96cc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400</Words>
  <Application>Microsoft Office PowerPoint</Application>
  <PresentationFormat>Произвольный</PresentationFormat>
  <Paragraphs>97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Апекс</vt:lpstr>
      <vt:lpstr>Города – ядра цивилизаций Античного мира. ГРЕЦИЯ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2017-10-13T00:26:28Z</dcterms:created>
  <dcterms:modified xsi:type="dcterms:W3CDTF">2022-06-13T04:47:34Z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