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</p:sldMasterIdLst>
  <p:notesMasterIdLst>
    <p:notesMasterId r:id="rId28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1" r:id="rId13"/>
    <p:sldId id="274" r:id="rId14"/>
    <p:sldId id="275" r:id="rId15"/>
    <p:sldId id="276" r:id="rId16"/>
    <p:sldId id="277" r:id="rId17"/>
    <p:sldId id="272" r:id="rId18"/>
    <p:sldId id="273" r:id="rId19"/>
    <p:sldId id="285" r:id="rId20"/>
    <p:sldId id="278" r:id="rId21"/>
    <p:sldId id="279" r:id="rId22"/>
    <p:sldId id="280" r:id="rId23"/>
    <p:sldId id="281" r:id="rId24"/>
    <p:sldId id="282" r:id="rId25"/>
    <p:sldId id="283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5219"/>
    <a:srgbClr val="AE4212"/>
    <a:srgbClr val="E7834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06" autoAdjust="0"/>
    <p:restoredTop sz="94660"/>
  </p:normalViewPr>
  <p:slideViewPr>
    <p:cSldViewPr>
      <p:cViewPr varScale="1">
        <p:scale>
          <a:sx n="71" d="100"/>
          <a:sy n="71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31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9.wmf"/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22FCD8-D70F-4CA4-AF9D-CE89F82FEC71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00EAF6-19A5-4FC9-BF37-832B03AADD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EAF6-19A5-4FC9-BF37-832B03AADDC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0EAF6-19A5-4FC9-BF37-832B03AADDC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099E-A66C-421E-A732-7688DE1C6604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FDB22FA-DCB1-47EC-87A2-320103292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099E-A66C-421E-A732-7688DE1C6604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22FA-DCB1-47EC-87A2-320103292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099E-A66C-421E-A732-7688DE1C6604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22FA-DCB1-47EC-87A2-320103292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7AC2F-9826-4B48-A662-C825FAD50E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099E-A66C-421E-A732-7688DE1C6604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FDB22FA-DCB1-47EC-87A2-320103292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099E-A66C-421E-A732-7688DE1C6604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22FA-DCB1-47EC-87A2-3201032925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099E-A66C-421E-A732-7688DE1C6604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22FA-DCB1-47EC-87A2-320103292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099E-A66C-421E-A732-7688DE1C6604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FDB22FA-DCB1-47EC-87A2-3201032925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099E-A66C-421E-A732-7688DE1C6604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22FA-DCB1-47EC-87A2-320103292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099E-A66C-421E-A732-7688DE1C6604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22FA-DCB1-47EC-87A2-320103292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099E-A66C-421E-A732-7688DE1C6604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22FA-DCB1-47EC-87A2-320103292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099E-A66C-421E-A732-7688DE1C6604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22FA-DCB1-47EC-87A2-3201032925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B82099E-A66C-421E-A732-7688DE1C6604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FDB22FA-DCB1-47EC-87A2-3201032925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oleObject" Target="../embeddings/oleObject23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7.bin"/><Relationship Id="rId12" Type="http://schemas.openxmlformats.org/officeDocument/2006/relationships/oleObject" Target="../embeddings/oleObject22.bin"/><Relationship Id="rId17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6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6.bin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5.bin"/><Relationship Id="rId15" Type="http://schemas.openxmlformats.org/officeDocument/2006/relationships/oleObject" Target="../embeddings/oleObject25.bin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4.bin"/><Relationship Id="rId9" Type="http://schemas.openxmlformats.org/officeDocument/2006/relationships/oleObject" Target="../embeddings/oleObject19.bin"/><Relationship Id="rId14" Type="http://schemas.openxmlformats.org/officeDocument/2006/relationships/oleObject" Target="../embeddings/oleObject2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2.bin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37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13.png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2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7900" y="1911350"/>
            <a:ext cx="7202488" cy="1354138"/>
          </a:xfrm>
        </p:spPr>
        <p:txBody>
          <a:bodyPr>
            <a:normAutofit fontScale="90000"/>
          </a:bodyPr>
          <a:lstStyle/>
          <a:p>
            <a:r>
              <a:rPr lang="ru-RU" sz="4600" dirty="0">
                <a:solidFill>
                  <a:srgbClr val="AE4212"/>
                </a:solidFill>
              </a:rPr>
              <a:t>Арифметическая и геометрическая прогрессии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11413" y="5429264"/>
            <a:ext cx="6400800" cy="571503"/>
          </a:xfrm>
        </p:spPr>
        <p:txBody>
          <a:bodyPr>
            <a:normAutofit lnSpcReduction="10000"/>
          </a:bodyPr>
          <a:lstStyle/>
          <a:p>
            <a:r>
              <a:rPr lang="ru-RU" sz="3200" b="1" dirty="0">
                <a:solidFill>
                  <a:srgbClr val="B95219"/>
                </a:solidFill>
              </a:rPr>
              <a:t>«Все познается в сравнении»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2910" y="214290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Второй урок(лекция)</a:t>
            </a:r>
            <a:endParaRPr lang="ru-RU" sz="2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4786322"/>
            <a:ext cx="51988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42B7A"/>
                </a:solidFill>
                <a:latin typeface="Times New Roman" pitchFamily="18" charset="0"/>
                <a:cs typeface="Times New Roman" pitchFamily="18" charset="0"/>
              </a:rPr>
              <a:t>Учитель математики </a:t>
            </a:r>
            <a:r>
              <a:rPr lang="ru-RU" b="1" dirty="0" smtClean="0">
                <a:solidFill>
                  <a:srgbClr val="042B7A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b="1" dirty="0" smtClean="0">
                <a:solidFill>
                  <a:srgbClr val="042B7A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b="1" dirty="0" smtClean="0">
                <a:solidFill>
                  <a:srgbClr val="042B7A"/>
                </a:solidFill>
                <a:latin typeface="Times New Roman" pitchFamily="18" charset="0"/>
                <a:cs typeface="Times New Roman" pitchFamily="18" charset="0"/>
              </a:rPr>
              <a:t>ОУ </a:t>
            </a:r>
            <a:r>
              <a:rPr lang="ru-RU" b="1" dirty="0" smtClean="0">
                <a:solidFill>
                  <a:srgbClr val="042B7A"/>
                </a:solidFill>
                <a:latin typeface="Times New Roman" pitchFamily="18" charset="0"/>
                <a:cs typeface="Times New Roman" pitchFamily="18" charset="0"/>
              </a:rPr>
              <a:t>СОШ №6 г. Беслан</a:t>
            </a:r>
          </a:p>
          <a:p>
            <a:pPr algn="ctr"/>
            <a:r>
              <a:rPr lang="ru-RU" b="1" dirty="0" smtClean="0">
                <a:solidFill>
                  <a:srgbClr val="042B7A"/>
                </a:solidFill>
                <a:latin typeface="Times New Roman" pitchFamily="18" charset="0"/>
                <a:cs typeface="Times New Roman" pitchFamily="18" charset="0"/>
              </a:rPr>
              <a:t>Шпак М.Н.</a:t>
            </a:r>
            <a:endParaRPr lang="ru-RU" dirty="0" smtClean="0">
              <a:solidFill>
                <a:srgbClr val="042B7A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928662" y="285728"/>
            <a:ext cx="6715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Таблица М. Штифеля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428592" y="1571611"/>
          <a:ext cx="8072496" cy="1768025"/>
        </p:xfrm>
        <a:graphic>
          <a:graphicData uri="http://schemas.openxmlformats.org/drawingml/2006/table">
            <a:tbl>
              <a:tblPr/>
              <a:tblGrid>
                <a:gridCol w="672708"/>
                <a:gridCol w="672708"/>
                <a:gridCol w="672708"/>
                <a:gridCol w="672708"/>
                <a:gridCol w="672708"/>
                <a:gridCol w="672708"/>
                <a:gridCol w="672708"/>
                <a:gridCol w="672708"/>
                <a:gridCol w="672708"/>
                <a:gridCol w="672708"/>
                <a:gridCol w="672708"/>
                <a:gridCol w="672708"/>
              </a:tblGrid>
              <a:tr h="6682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-4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-3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-2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-1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7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16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32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64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128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571472" y="2428868"/>
          <a:ext cx="428628" cy="714380"/>
        </p:xfrm>
        <a:graphic>
          <a:graphicData uri="http://schemas.openxmlformats.org/presentationml/2006/ole">
            <p:oleObj spid="_x0000_s22541" name="Формула" r:id="rId4" imgW="203040" imgH="393480" progId="Equation.3">
              <p:embed/>
            </p:oleObj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1285852" y="2428868"/>
          <a:ext cx="285752" cy="714380"/>
        </p:xfrm>
        <a:graphic>
          <a:graphicData uri="http://schemas.openxmlformats.org/presentationml/2006/ole">
            <p:oleObj spid="_x0000_s22542" name="Формула" r:id="rId5" imgW="139680" imgH="393480" progId="Equation.3">
              <p:embed/>
            </p:oleObj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2000232" y="2428868"/>
          <a:ext cx="285752" cy="714379"/>
        </p:xfrm>
        <a:graphic>
          <a:graphicData uri="http://schemas.openxmlformats.org/presentationml/2006/ole">
            <p:oleObj spid="_x0000_s22543" name="Формула" r:id="rId6" imgW="152280" imgH="393480" progId="Equation.3">
              <p:embed/>
            </p:oleObj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2643174" y="2428868"/>
          <a:ext cx="357190" cy="714380"/>
        </p:xfrm>
        <a:graphic>
          <a:graphicData uri="http://schemas.openxmlformats.org/presentationml/2006/ole">
            <p:oleObj spid="_x0000_s22544" name="Формула" r:id="rId7" imgW="152280" imgH="393480" progId="Equation.3">
              <p:embed/>
            </p:oleObj>
          </a:graphicData>
        </a:graphic>
      </p:graphicFrame>
      <p:pic>
        <p:nvPicPr>
          <p:cNvPr id="22546" name="Picture 18" descr="F:\Мои рисунки\рисунки для оформления\fbg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34" y="3857628"/>
            <a:ext cx="2714643" cy="25384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71480"/>
            <a:ext cx="86439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              Характеристическое свойство</a:t>
            </a:r>
          </a:p>
          <a:p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 арифметической и геометрической прогрессий</a:t>
            </a:r>
            <a:endParaRPr lang="ru-RU" sz="2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207167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571472" y="4714884"/>
          <a:ext cx="2676525" cy="974725"/>
        </p:xfrm>
        <a:graphic>
          <a:graphicData uri="http://schemas.openxmlformats.org/presentationml/2006/ole">
            <p:oleObj spid="_x0000_s23557" name="Формула" r:id="rId3" imgW="990360" imgH="39348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28596" y="1643050"/>
            <a:ext cx="37862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/>
              <a:t> </a:t>
            </a:r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, a</a:t>
            </a:r>
            <a:r>
              <a:rPr lang="en-US" baseline="-25000" dirty="0" smtClean="0"/>
              <a:t>2</a:t>
            </a:r>
            <a:r>
              <a:rPr lang="en-US" dirty="0" smtClean="0"/>
              <a:t>, a</a:t>
            </a:r>
            <a:r>
              <a:rPr lang="en-US" baseline="-25000" dirty="0" smtClean="0"/>
              <a:t>3</a:t>
            </a:r>
            <a:r>
              <a:rPr lang="en-US" dirty="0" smtClean="0"/>
              <a:t>, a</a:t>
            </a:r>
            <a:r>
              <a:rPr lang="en-US" baseline="-25000" dirty="0" smtClean="0"/>
              <a:t>4</a:t>
            </a:r>
            <a:r>
              <a:rPr lang="en-US" dirty="0" smtClean="0"/>
              <a:t>…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AE4212"/>
                </a:solidFill>
              </a:rPr>
              <a:t>Арифметическая прогрессия</a:t>
            </a:r>
            <a:endParaRPr lang="ru-RU" sz="2400" b="1" dirty="0">
              <a:solidFill>
                <a:srgbClr val="AE421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158" y="4071942"/>
            <a:ext cx="4147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AE4212"/>
                </a:solidFill>
              </a:rPr>
              <a:t>Среднее арифметическое</a:t>
            </a:r>
            <a:endParaRPr lang="ru-RU" sz="2400" b="1" dirty="0">
              <a:solidFill>
                <a:srgbClr val="AE4212"/>
              </a:solidFill>
            </a:endParaRPr>
          </a:p>
        </p:txBody>
      </p:sp>
      <p:graphicFrame>
        <p:nvGraphicFramePr>
          <p:cNvPr id="9" name="Object 9"/>
          <p:cNvGraphicFramePr>
            <a:graphicFrameLocks noChangeAspect="1"/>
          </p:cNvGraphicFramePr>
          <p:nvPr/>
        </p:nvGraphicFramePr>
        <p:xfrm>
          <a:off x="428596" y="2928934"/>
          <a:ext cx="2573337" cy="974725"/>
        </p:xfrm>
        <a:graphic>
          <a:graphicData uri="http://schemas.openxmlformats.org/presentationml/2006/ole">
            <p:oleObj spid="_x0000_s23559" name="Формула" r:id="rId4" imgW="952200" imgH="393480" progId="Equation.3">
              <p:embed/>
            </p:oleObj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5143504" y="3429000"/>
          <a:ext cx="2286016" cy="847730"/>
        </p:xfrm>
        <a:graphic>
          <a:graphicData uri="http://schemas.openxmlformats.org/presentationml/2006/ole">
            <p:oleObj spid="_x0000_s23560" name="Формула" r:id="rId5" imgW="952200" imgH="266400" progId="Equation.3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714876" y="1795450"/>
            <a:ext cx="36433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/>
              <a:t> </a:t>
            </a:r>
            <a:r>
              <a:rPr lang="en-US" dirty="0" smtClean="0"/>
              <a:t>b</a:t>
            </a:r>
            <a:r>
              <a:rPr lang="en-US" baseline="-25000" dirty="0" smtClean="0"/>
              <a:t>1</a:t>
            </a:r>
            <a:r>
              <a:rPr lang="en-US" dirty="0" smtClean="0"/>
              <a:t>, b</a:t>
            </a:r>
            <a:r>
              <a:rPr lang="en-US" baseline="-25000" dirty="0" smtClean="0"/>
              <a:t>2</a:t>
            </a:r>
            <a:r>
              <a:rPr lang="en-US" dirty="0" smtClean="0"/>
              <a:t>, b</a:t>
            </a:r>
            <a:r>
              <a:rPr lang="en-US" baseline="-25000" dirty="0" smtClean="0"/>
              <a:t>3</a:t>
            </a:r>
            <a:r>
              <a:rPr lang="en-US" dirty="0" smtClean="0"/>
              <a:t>, b</a:t>
            </a:r>
            <a:r>
              <a:rPr lang="en-US" baseline="-25000" dirty="0" smtClean="0"/>
              <a:t>4</a:t>
            </a:r>
            <a:r>
              <a:rPr lang="en-US" dirty="0" smtClean="0"/>
              <a:t>…</a:t>
            </a:r>
          </a:p>
          <a:p>
            <a:pPr>
              <a:buFont typeface="Wingdings" pitchFamily="2" charset="2"/>
              <a:buNone/>
            </a:pPr>
            <a:endParaRPr lang="ru-RU" sz="2400" b="1" dirty="0" smtClean="0">
              <a:solidFill>
                <a:srgbClr val="AE421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AE4212"/>
                </a:solidFill>
              </a:rPr>
              <a:t>геометрическая прогрессия</a:t>
            </a:r>
            <a:endParaRPr lang="ru-RU" sz="2400" b="1" dirty="0">
              <a:solidFill>
                <a:srgbClr val="AE421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14876" y="4429132"/>
            <a:ext cx="4071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AE4212"/>
                </a:solidFill>
              </a:rPr>
              <a:t>Среднее геометрическое</a:t>
            </a:r>
            <a:endParaRPr lang="ru-RU" sz="2400" b="1" dirty="0">
              <a:solidFill>
                <a:srgbClr val="AE421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3" name="Text Box 9"/>
          <p:cNvSpPr txBox="1">
            <a:spLocks noChangeArrowheads="1"/>
          </p:cNvSpPr>
          <p:nvPr/>
        </p:nvSpPr>
        <p:spPr bwMode="auto">
          <a:xfrm>
            <a:off x="323850" y="642918"/>
            <a:ext cx="8569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dirty="0" smtClean="0">
                <a:solidFill>
                  <a:srgbClr val="AE4212"/>
                </a:solidFill>
                <a:latin typeface="Arial" pitchFamily="34" charset="0"/>
              </a:rPr>
              <a:t>№ 1   </a:t>
            </a:r>
            <a:r>
              <a:rPr lang="ru-RU" dirty="0">
                <a:solidFill>
                  <a:srgbClr val="AE4212"/>
                </a:solidFill>
                <a:latin typeface="Arial" pitchFamily="34" charset="0"/>
              </a:rPr>
              <a:t>Одна из двух данных последовательностей является арифметической прогрессией, другая – геометрической:  </a:t>
            </a:r>
          </a:p>
        </p:txBody>
      </p:sp>
      <p:sp>
        <p:nvSpPr>
          <p:cNvPr id="246794" name="Text Box 10"/>
          <p:cNvSpPr txBox="1">
            <a:spLocks noChangeArrowheads="1"/>
          </p:cNvSpPr>
          <p:nvPr/>
        </p:nvSpPr>
        <p:spPr bwMode="auto">
          <a:xfrm>
            <a:off x="395288" y="1500173"/>
            <a:ext cx="1873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</a:rPr>
              <a:t>-</a:t>
            </a:r>
            <a:r>
              <a:rPr lang="ru-RU" dirty="0">
                <a:solidFill>
                  <a:srgbClr val="AE4212"/>
                </a:solidFill>
                <a:latin typeface="Arial" pitchFamily="34" charset="0"/>
              </a:rPr>
              <a:t>15; -12; -9;</a:t>
            </a:r>
            <a:r>
              <a:rPr lang="ru-RU" dirty="0">
                <a:solidFill>
                  <a:srgbClr val="AE4212"/>
                </a:solidFill>
              </a:rPr>
              <a:t>  </a:t>
            </a:r>
          </a:p>
        </p:txBody>
      </p:sp>
      <p:sp>
        <p:nvSpPr>
          <p:cNvPr id="1042" name="Text Box 11"/>
          <p:cNvSpPr txBox="1">
            <a:spLocks noChangeArrowheads="1"/>
          </p:cNvSpPr>
          <p:nvPr/>
        </p:nvSpPr>
        <p:spPr bwMode="auto">
          <a:xfrm flipH="1">
            <a:off x="3348038" y="27082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Arial" pitchFamily="34" charset="0"/>
              </a:rPr>
              <a:t>         </a:t>
            </a:r>
          </a:p>
        </p:txBody>
      </p:sp>
      <p:sp>
        <p:nvSpPr>
          <p:cNvPr id="1043" name="Rectangle 12"/>
          <p:cNvSpPr>
            <a:spLocks noChangeArrowheads="1"/>
          </p:cNvSpPr>
          <p:nvPr/>
        </p:nvSpPr>
        <p:spPr bwMode="auto">
          <a:xfrm>
            <a:off x="4716463" y="3500438"/>
            <a:ext cx="24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pitchFamily="34" charset="0"/>
              </a:rPr>
              <a:t> </a:t>
            </a:r>
          </a:p>
        </p:txBody>
      </p:sp>
      <p:sp>
        <p:nvSpPr>
          <p:cNvPr id="246802" name="Text Box 18"/>
          <p:cNvSpPr txBox="1">
            <a:spLocks noChangeArrowheads="1"/>
          </p:cNvSpPr>
          <p:nvPr/>
        </p:nvSpPr>
        <p:spPr bwMode="auto">
          <a:xfrm>
            <a:off x="395288" y="1857364"/>
            <a:ext cx="1943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AE4212"/>
                </a:solidFill>
                <a:latin typeface="Arial" pitchFamily="34" charset="0"/>
              </a:rPr>
              <a:t>32; 16; 8;</a:t>
            </a:r>
          </a:p>
        </p:txBody>
      </p:sp>
      <p:sp>
        <p:nvSpPr>
          <p:cNvPr id="1046" name="Text Box 19"/>
          <p:cNvSpPr txBox="1">
            <a:spLocks noChangeArrowheads="1"/>
          </p:cNvSpPr>
          <p:nvPr/>
        </p:nvSpPr>
        <p:spPr bwMode="auto">
          <a:xfrm>
            <a:off x="1835150" y="2708275"/>
            <a:ext cx="576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>
              <a:latin typeface="Arial" pitchFamily="34" charset="0"/>
            </a:endParaRPr>
          </a:p>
        </p:txBody>
      </p:sp>
      <p:sp>
        <p:nvSpPr>
          <p:cNvPr id="246804" name="Text Box 20"/>
          <p:cNvSpPr txBox="1">
            <a:spLocks noChangeArrowheads="1"/>
          </p:cNvSpPr>
          <p:nvPr/>
        </p:nvSpPr>
        <p:spPr bwMode="auto">
          <a:xfrm>
            <a:off x="1908175" y="1714488"/>
            <a:ext cx="46085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AE4212"/>
                </a:solidFill>
                <a:latin typeface="Arial" pitchFamily="34" charset="0"/>
              </a:rPr>
              <a:t>4; 2; 1;…</a:t>
            </a:r>
            <a:r>
              <a:rPr lang="en-US" dirty="0">
                <a:solidFill>
                  <a:srgbClr val="AE4212"/>
                </a:solidFill>
                <a:latin typeface="Arial" pitchFamily="34" charset="0"/>
              </a:rPr>
              <a:t>          </a:t>
            </a:r>
            <a:r>
              <a:rPr lang="en-US" sz="2800" dirty="0">
                <a:solidFill>
                  <a:srgbClr val="AE4212"/>
                </a:solidFill>
                <a:latin typeface="Arial" pitchFamily="34" charset="0"/>
              </a:rPr>
              <a:t> </a:t>
            </a:r>
            <a:r>
              <a:rPr lang="en-US" dirty="0">
                <a:solidFill>
                  <a:srgbClr val="AE4212"/>
                </a:solidFill>
                <a:latin typeface="Arial" pitchFamily="34" charset="0"/>
              </a:rPr>
              <a:t>q=1/2 </a:t>
            </a:r>
            <a:endParaRPr lang="ru-RU" dirty="0">
              <a:solidFill>
                <a:srgbClr val="AE4212"/>
              </a:solidFill>
              <a:latin typeface="Arial" pitchFamily="34" charset="0"/>
            </a:endParaRPr>
          </a:p>
        </p:txBody>
      </p:sp>
      <p:sp>
        <p:nvSpPr>
          <p:cNvPr id="246806" name="Text Box 22"/>
          <p:cNvSpPr txBox="1">
            <a:spLocks noChangeArrowheads="1"/>
          </p:cNvSpPr>
          <p:nvPr/>
        </p:nvSpPr>
        <p:spPr bwMode="auto">
          <a:xfrm>
            <a:off x="285750" y="2428868"/>
            <a:ext cx="85010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 </a:t>
            </a:r>
            <a:r>
              <a:rPr lang="ru-RU" sz="2000" b="1" dirty="0">
                <a:solidFill>
                  <a:srgbClr val="AE4212"/>
                </a:solidFill>
              </a:rPr>
              <a:t>1. Продолжите каждую из этих прогрессий и назовите следующие три её члена.</a:t>
            </a:r>
          </a:p>
        </p:txBody>
      </p:sp>
      <p:sp>
        <p:nvSpPr>
          <p:cNvPr id="1049" name="Text Box 23"/>
          <p:cNvSpPr txBox="1">
            <a:spLocks noChangeArrowheads="1"/>
          </p:cNvSpPr>
          <p:nvPr/>
        </p:nvSpPr>
        <p:spPr bwMode="auto">
          <a:xfrm>
            <a:off x="468313" y="4437063"/>
            <a:ext cx="3889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>
                <a:latin typeface="Arial" pitchFamily="34" charset="0"/>
              </a:rPr>
              <a:t> </a:t>
            </a:r>
          </a:p>
        </p:txBody>
      </p:sp>
      <p:graphicFrame>
        <p:nvGraphicFramePr>
          <p:cNvPr id="1026" name="Object 2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4578" name="Формула" r:id="rId3" imgW="114120" imgH="215640" progId="Equation.3">
              <p:embed/>
            </p:oleObj>
          </a:graphicData>
        </a:graphic>
      </p:graphicFrame>
      <p:graphicFrame>
        <p:nvGraphicFramePr>
          <p:cNvPr id="1027" name="Object 2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4579" name="Формула" r:id="rId4" imgW="114120" imgH="215640" progId="Equation.3">
              <p:embed/>
            </p:oleObj>
          </a:graphicData>
        </a:graphic>
      </p:graphicFrame>
      <p:graphicFrame>
        <p:nvGraphicFramePr>
          <p:cNvPr id="1028" name="Object 3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4580" name="Формула" r:id="rId5" imgW="114120" imgH="215640" progId="Equation.3">
              <p:embed/>
            </p:oleObj>
          </a:graphicData>
        </a:graphic>
      </p:graphicFrame>
      <p:graphicFrame>
        <p:nvGraphicFramePr>
          <p:cNvPr id="1029" name="Object 3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4581" name="Формула" r:id="rId6" imgW="114120" imgH="215640" progId="Equation.3">
              <p:embed/>
            </p:oleObj>
          </a:graphicData>
        </a:graphic>
      </p:graphicFrame>
      <p:graphicFrame>
        <p:nvGraphicFramePr>
          <p:cNvPr id="1030" name="Object 3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4582" name="Формула" r:id="rId7" imgW="114120" imgH="215640" progId="Equation.3">
              <p:embed/>
            </p:oleObj>
          </a:graphicData>
        </a:graphic>
      </p:graphicFrame>
      <p:graphicFrame>
        <p:nvGraphicFramePr>
          <p:cNvPr id="1031" name="Object 3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4583" name="Формула" r:id="rId8" imgW="114120" imgH="215640" progId="Equation.3">
              <p:embed/>
            </p:oleObj>
          </a:graphicData>
        </a:graphic>
      </p:graphicFrame>
      <p:graphicFrame>
        <p:nvGraphicFramePr>
          <p:cNvPr id="1032" name="Object 3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4584" name="Формула" r:id="rId9" imgW="114120" imgH="215640" progId="Equation.3">
              <p:embed/>
            </p:oleObj>
          </a:graphicData>
        </a:graphic>
      </p:graphicFrame>
      <p:graphicFrame>
        <p:nvGraphicFramePr>
          <p:cNvPr id="1033" name="Object 3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4585" name="Формула" r:id="rId10" imgW="114120" imgH="215640" progId="Equation.3">
              <p:embed/>
            </p:oleObj>
          </a:graphicData>
        </a:graphic>
      </p:graphicFrame>
      <p:graphicFrame>
        <p:nvGraphicFramePr>
          <p:cNvPr id="1034" name="Object 4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4586" name="Формула" r:id="rId11" imgW="114120" imgH="215640" progId="Equation.3">
              <p:embed/>
            </p:oleObj>
          </a:graphicData>
        </a:graphic>
      </p:graphicFrame>
      <p:sp>
        <p:nvSpPr>
          <p:cNvPr id="246827" name="Text Box 43"/>
          <p:cNvSpPr txBox="1">
            <a:spLocks noChangeArrowheads="1"/>
          </p:cNvSpPr>
          <p:nvPr/>
        </p:nvSpPr>
        <p:spPr bwMode="auto">
          <a:xfrm>
            <a:off x="357158" y="2928934"/>
            <a:ext cx="84296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AE4212"/>
                </a:solidFill>
              </a:rPr>
              <a:t>2</a:t>
            </a:r>
            <a:r>
              <a:rPr lang="ru-RU" sz="2000" b="1" dirty="0">
                <a:solidFill>
                  <a:srgbClr val="AE4212"/>
                </a:solidFill>
              </a:rPr>
              <a:t>.</a:t>
            </a:r>
            <a:r>
              <a:rPr lang="en-US" sz="2000" b="1" dirty="0">
                <a:solidFill>
                  <a:srgbClr val="AE4212"/>
                </a:solidFill>
              </a:rPr>
              <a:t> </a:t>
            </a:r>
            <a:r>
              <a:rPr lang="ru-RU" sz="2000" b="1" dirty="0">
                <a:solidFill>
                  <a:srgbClr val="AE4212"/>
                </a:solidFill>
              </a:rPr>
              <a:t>Укажите формулу </a:t>
            </a:r>
            <a:r>
              <a:rPr lang="en-US" sz="2000" b="1" dirty="0">
                <a:solidFill>
                  <a:srgbClr val="AE4212"/>
                </a:solidFill>
              </a:rPr>
              <a:t>n</a:t>
            </a:r>
            <a:r>
              <a:rPr lang="ru-RU" sz="2000" b="1" dirty="0">
                <a:solidFill>
                  <a:srgbClr val="AE4212"/>
                </a:solidFill>
              </a:rPr>
              <a:t>- го члена арифметической прогрессии:</a:t>
            </a:r>
          </a:p>
        </p:txBody>
      </p:sp>
      <p:sp>
        <p:nvSpPr>
          <p:cNvPr id="246828" name="Text Box 44"/>
          <p:cNvSpPr txBox="1">
            <a:spLocks noChangeArrowheads="1"/>
          </p:cNvSpPr>
          <p:nvPr/>
        </p:nvSpPr>
        <p:spPr bwMode="auto">
          <a:xfrm>
            <a:off x="1042988" y="4365625"/>
            <a:ext cx="295275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</a:rPr>
              <a:t>А.  </a:t>
            </a:r>
            <a:r>
              <a:rPr lang="ru-RU" sz="3200" dirty="0">
                <a:solidFill>
                  <a:srgbClr val="000000"/>
                </a:solidFill>
              </a:rPr>
              <a:t>а</a:t>
            </a:r>
            <a:r>
              <a:rPr lang="en-US" sz="3200" baseline="-25000" dirty="0">
                <a:solidFill>
                  <a:srgbClr val="000000"/>
                </a:solidFill>
              </a:rPr>
              <a:t>n</a:t>
            </a:r>
            <a:r>
              <a:rPr lang="en-US" sz="3200" dirty="0">
                <a:solidFill>
                  <a:srgbClr val="000000"/>
                </a:solidFill>
              </a:rPr>
              <a:t>= -3n-15</a:t>
            </a:r>
            <a:r>
              <a:rPr lang="ru-RU" sz="3200" dirty="0">
                <a:solidFill>
                  <a:srgbClr val="000000"/>
                </a:solidFill>
              </a:rPr>
              <a:t>;</a:t>
            </a:r>
            <a:endParaRPr lang="en-US" sz="3200" dirty="0">
              <a:solidFill>
                <a:srgbClr val="000000"/>
              </a:solidFill>
            </a:endParaRPr>
          </a:p>
          <a:p>
            <a:r>
              <a:rPr lang="ru-RU" sz="3200" b="1" dirty="0">
                <a:solidFill>
                  <a:srgbClr val="000000"/>
                </a:solidFill>
              </a:rPr>
              <a:t>Б.  </a:t>
            </a:r>
            <a:r>
              <a:rPr lang="en-US" sz="3200" dirty="0" smtClean="0">
                <a:solidFill>
                  <a:srgbClr val="000000"/>
                </a:solidFill>
              </a:rPr>
              <a:t>a</a:t>
            </a:r>
            <a:r>
              <a:rPr lang="en-US" sz="3200" baseline="-25000" dirty="0" smtClean="0">
                <a:solidFill>
                  <a:srgbClr val="000000"/>
                </a:solidFill>
              </a:rPr>
              <a:t>n</a:t>
            </a:r>
            <a:r>
              <a:rPr lang="en-US" sz="3200" dirty="0">
                <a:solidFill>
                  <a:srgbClr val="000000"/>
                </a:solidFill>
              </a:rPr>
              <a:t>= 3n-15</a:t>
            </a:r>
            <a:r>
              <a:rPr lang="ru-RU" sz="3200" dirty="0">
                <a:solidFill>
                  <a:srgbClr val="000000"/>
                </a:solidFill>
              </a:rPr>
              <a:t>;</a:t>
            </a:r>
            <a:endParaRPr lang="en-US" sz="3200" dirty="0">
              <a:solidFill>
                <a:srgbClr val="000000"/>
              </a:solidFill>
            </a:endParaRPr>
          </a:p>
          <a:p>
            <a:r>
              <a:rPr lang="ru-RU" sz="3200" b="1" dirty="0">
                <a:solidFill>
                  <a:srgbClr val="000000"/>
                </a:solidFill>
              </a:rPr>
              <a:t>В.  </a:t>
            </a:r>
            <a:r>
              <a:rPr lang="en-US" sz="3200" dirty="0" smtClean="0">
                <a:solidFill>
                  <a:srgbClr val="000000"/>
                </a:solidFill>
              </a:rPr>
              <a:t>a</a:t>
            </a:r>
            <a:r>
              <a:rPr lang="en-US" sz="3200" baseline="-25000" dirty="0" smtClean="0">
                <a:solidFill>
                  <a:srgbClr val="000000"/>
                </a:solidFill>
              </a:rPr>
              <a:t>n</a:t>
            </a:r>
            <a:r>
              <a:rPr lang="en-US" sz="3200" dirty="0">
                <a:solidFill>
                  <a:srgbClr val="000000"/>
                </a:solidFill>
              </a:rPr>
              <a:t>= 3n-18</a:t>
            </a:r>
            <a:r>
              <a:rPr lang="ru-RU" sz="3200" b="1" dirty="0">
                <a:solidFill>
                  <a:srgbClr val="000000"/>
                </a:solidFill>
              </a:rPr>
              <a:t>;</a:t>
            </a:r>
            <a:endParaRPr lang="en-US" sz="3200" b="1" dirty="0">
              <a:solidFill>
                <a:srgbClr val="000000"/>
              </a:solidFill>
            </a:endParaRPr>
          </a:p>
          <a:p>
            <a:r>
              <a:rPr lang="ru-RU" sz="3200" b="1" dirty="0">
                <a:solidFill>
                  <a:srgbClr val="000000"/>
                </a:solidFill>
              </a:rPr>
              <a:t>Г.   </a:t>
            </a:r>
            <a:r>
              <a:rPr lang="en-US" sz="3200" dirty="0">
                <a:solidFill>
                  <a:srgbClr val="000000"/>
                </a:solidFill>
              </a:rPr>
              <a:t>a</a:t>
            </a:r>
            <a:r>
              <a:rPr lang="en-US" sz="3200" baseline="-25000" dirty="0">
                <a:solidFill>
                  <a:srgbClr val="000000"/>
                </a:solidFill>
              </a:rPr>
              <a:t>n</a:t>
            </a:r>
            <a:r>
              <a:rPr lang="en-US" sz="3200" dirty="0">
                <a:solidFill>
                  <a:srgbClr val="000000"/>
                </a:solidFill>
              </a:rPr>
              <a:t>= -3n+18</a:t>
            </a:r>
            <a:r>
              <a:rPr lang="ru-RU" sz="3200" b="1" dirty="0">
                <a:solidFill>
                  <a:srgbClr val="000000"/>
                </a:solidFill>
              </a:rPr>
              <a:t>;</a:t>
            </a:r>
          </a:p>
        </p:txBody>
      </p:sp>
      <p:sp>
        <p:nvSpPr>
          <p:cNvPr id="1052" name="Text Box 48"/>
          <p:cNvSpPr txBox="1">
            <a:spLocks noChangeArrowheads="1"/>
          </p:cNvSpPr>
          <p:nvPr/>
        </p:nvSpPr>
        <p:spPr bwMode="auto">
          <a:xfrm>
            <a:off x="4695825" y="4214813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200"/>
          </a:p>
        </p:txBody>
      </p:sp>
      <p:sp>
        <p:nvSpPr>
          <p:cNvPr id="246839" name="Text Box 55"/>
          <p:cNvSpPr txBox="1">
            <a:spLocks noChangeArrowheads="1"/>
          </p:cNvSpPr>
          <p:nvPr/>
        </p:nvSpPr>
        <p:spPr bwMode="auto">
          <a:xfrm>
            <a:off x="4716463" y="4365625"/>
            <a:ext cx="5794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</a:rPr>
              <a:t>А.</a:t>
            </a:r>
          </a:p>
        </p:txBody>
      </p:sp>
      <p:graphicFrame>
        <p:nvGraphicFramePr>
          <p:cNvPr id="246840" name="Object 56"/>
          <p:cNvGraphicFramePr>
            <a:graphicFrameLocks noChangeAspect="1"/>
          </p:cNvGraphicFramePr>
          <p:nvPr/>
        </p:nvGraphicFramePr>
        <p:xfrm>
          <a:off x="5286380" y="4286256"/>
          <a:ext cx="1117600" cy="787400"/>
        </p:xfrm>
        <a:graphic>
          <a:graphicData uri="http://schemas.openxmlformats.org/presentationml/2006/ole">
            <p:oleObj spid="_x0000_s24587" name="Формула" r:id="rId12" imgW="558720" imgH="393480" progId="Equation.3">
              <p:embed/>
            </p:oleObj>
          </a:graphicData>
        </a:graphic>
      </p:graphicFrame>
      <p:sp>
        <p:nvSpPr>
          <p:cNvPr id="246841" name="Text Box 57"/>
          <p:cNvSpPr txBox="1">
            <a:spLocks noChangeArrowheads="1"/>
          </p:cNvSpPr>
          <p:nvPr/>
        </p:nvSpPr>
        <p:spPr bwMode="auto">
          <a:xfrm>
            <a:off x="4787900" y="5445125"/>
            <a:ext cx="165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</a:rPr>
              <a:t>Б.</a:t>
            </a:r>
          </a:p>
        </p:txBody>
      </p:sp>
      <p:graphicFrame>
        <p:nvGraphicFramePr>
          <p:cNvPr id="246842" name="Object 58"/>
          <p:cNvGraphicFramePr>
            <a:graphicFrameLocks noChangeAspect="1"/>
          </p:cNvGraphicFramePr>
          <p:nvPr/>
        </p:nvGraphicFramePr>
        <p:xfrm>
          <a:off x="5313363" y="5373688"/>
          <a:ext cx="1271587" cy="788987"/>
        </p:xfrm>
        <a:graphic>
          <a:graphicData uri="http://schemas.openxmlformats.org/presentationml/2006/ole">
            <p:oleObj spid="_x0000_s24588" name="Формула" r:id="rId13" imgW="634680" imgH="393480" progId="Equation.3">
              <p:embed/>
            </p:oleObj>
          </a:graphicData>
        </a:graphic>
      </p:graphicFrame>
      <p:sp>
        <p:nvSpPr>
          <p:cNvPr id="246843" name="Text Box 59"/>
          <p:cNvSpPr txBox="1">
            <a:spLocks noChangeArrowheads="1"/>
          </p:cNvSpPr>
          <p:nvPr/>
        </p:nvSpPr>
        <p:spPr bwMode="auto">
          <a:xfrm>
            <a:off x="6732588" y="4365625"/>
            <a:ext cx="968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</a:rPr>
              <a:t>В</a:t>
            </a:r>
            <a:r>
              <a:rPr lang="ru-RU" sz="3200" dirty="0">
                <a:solidFill>
                  <a:srgbClr val="000000"/>
                </a:solidFill>
              </a:rPr>
              <a:t>.</a:t>
            </a:r>
          </a:p>
        </p:txBody>
      </p:sp>
      <p:graphicFrame>
        <p:nvGraphicFramePr>
          <p:cNvPr id="246844" name="Object 60"/>
          <p:cNvGraphicFramePr>
            <a:graphicFrameLocks noChangeAspect="1"/>
          </p:cNvGraphicFramePr>
          <p:nvPr/>
        </p:nvGraphicFramePr>
        <p:xfrm>
          <a:off x="7185025" y="4292600"/>
          <a:ext cx="1778000" cy="787400"/>
        </p:xfrm>
        <a:graphic>
          <a:graphicData uri="http://schemas.openxmlformats.org/presentationml/2006/ole">
            <p:oleObj spid="_x0000_s24589" name="Формула" r:id="rId14" imgW="888840" imgH="393480" progId="Equation.3">
              <p:embed/>
            </p:oleObj>
          </a:graphicData>
        </a:graphic>
      </p:graphicFrame>
      <p:sp>
        <p:nvSpPr>
          <p:cNvPr id="246845" name="Text Box 61"/>
          <p:cNvSpPr txBox="1">
            <a:spLocks noChangeArrowheads="1"/>
          </p:cNvSpPr>
          <p:nvPr/>
        </p:nvSpPr>
        <p:spPr bwMode="auto">
          <a:xfrm>
            <a:off x="6784975" y="5295900"/>
            <a:ext cx="23590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</a:rPr>
              <a:t>Г.</a:t>
            </a:r>
          </a:p>
        </p:txBody>
      </p:sp>
      <p:graphicFrame>
        <p:nvGraphicFramePr>
          <p:cNvPr id="246846" name="Object 62"/>
          <p:cNvGraphicFramePr>
            <a:graphicFrameLocks noChangeAspect="1"/>
          </p:cNvGraphicFramePr>
          <p:nvPr/>
        </p:nvGraphicFramePr>
        <p:xfrm>
          <a:off x="7258050" y="5373688"/>
          <a:ext cx="1624013" cy="482600"/>
        </p:xfrm>
        <a:graphic>
          <a:graphicData uri="http://schemas.openxmlformats.org/presentationml/2006/ole">
            <p:oleObj spid="_x0000_s24590" name="Формула" r:id="rId15" imgW="812520" imgH="241200" progId="Equation.3">
              <p:embed/>
            </p:oleObj>
          </a:graphicData>
        </a:graphic>
      </p:graphicFrame>
      <p:sp>
        <p:nvSpPr>
          <p:cNvPr id="246936" name="Text Box 152"/>
          <p:cNvSpPr txBox="1">
            <a:spLocks noChangeArrowheads="1"/>
          </p:cNvSpPr>
          <p:nvPr/>
        </p:nvSpPr>
        <p:spPr bwMode="auto">
          <a:xfrm>
            <a:off x="428625" y="3929066"/>
            <a:ext cx="707233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AE4212"/>
                </a:solidFill>
              </a:rPr>
              <a:t>4. Укажите формулу </a:t>
            </a:r>
            <a:r>
              <a:rPr lang="en-US" sz="2000" b="1" dirty="0">
                <a:solidFill>
                  <a:srgbClr val="AE4212"/>
                </a:solidFill>
              </a:rPr>
              <a:t>n-</a:t>
            </a:r>
            <a:r>
              <a:rPr lang="ru-RU" sz="2000" b="1" dirty="0">
                <a:solidFill>
                  <a:srgbClr val="AE4212"/>
                </a:solidFill>
              </a:rPr>
              <a:t>го члена геометрической прогрессии:</a:t>
            </a:r>
          </a:p>
        </p:txBody>
      </p:sp>
      <p:sp>
        <p:nvSpPr>
          <p:cNvPr id="246938" name="Text Box 154"/>
          <p:cNvSpPr txBox="1">
            <a:spLocks noChangeArrowheads="1"/>
          </p:cNvSpPr>
          <p:nvPr/>
        </p:nvSpPr>
        <p:spPr bwMode="auto">
          <a:xfrm>
            <a:off x="357188" y="3429000"/>
            <a:ext cx="7670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en-US" sz="2000" b="1" dirty="0" smtClean="0">
                <a:solidFill>
                  <a:srgbClr val="AE4212"/>
                </a:solidFill>
              </a:rPr>
              <a:t>3</a:t>
            </a:r>
            <a:r>
              <a:rPr lang="ru-RU" sz="2000" b="1" dirty="0">
                <a:solidFill>
                  <a:srgbClr val="AE4212"/>
                </a:solidFill>
              </a:rPr>
              <a:t>.Является ли число 72 членом данной прогрессии?</a:t>
            </a:r>
          </a:p>
        </p:txBody>
      </p:sp>
      <p:sp>
        <p:nvSpPr>
          <p:cNvPr id="1059" name="Text Box 155"/>
          <p:cNvSpPr txBox="1">
            <a:spLocks noChangeArrowheads="1"/>
          </p:cNvSpPr>
          <p:nvPr/>
        </p:nvSpPr>
        <p:spPr bwMode="auto">
          <a:xfrm>
            <a:off x="4284663" y="53006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246941" name="Object 157"/>
          <p:cNvGraphicFramePr>
            <a:graphicFrameLocks noChangeAspect="1"/>
          </p:cNvGraphicFramePr>
          <p:nvPr/>
        </p:nvGraphicFramePr>
        <p:xfrm>
          <a:off x="5357818" y="6286520"/>
          <a:ext cx="787400" cy="355600"/>
        </p:xfrm>
        <a:graphic>
          <a:graphicData uri="http://schemas.openxmlformats.org/presentationml/2006/ole">
            <p:oleObj spid="_x0000_s24591" name="Формула" r:id="rId16" imgW="393480" imgH="177480" progId="Equation.3">
              <p:embed/>
            </p:oleObj>
          </a:graphicData>
        </a:graphic>
      </p:graphicFrame>
      <p:graphicFrame>
        <p:nvGraphicFramePr>
          <p:cNvPr id="37" name="Object 157"/>
          <p:cNvGraphicFramePr>
            <a:graphicFrameLocks noChangeAspect="1"/>
          </p:cNvGraphicFramePr>
          <p:nvPr/>
        </p:nvGraphicFramePr>
        <p:xfrm flipV="1">
          <a:off x="5214942" y="6857999"/>
          <a:ext cx="1285884" cy="45719"/>
        </p:xfrm>
        <a:graphic>
          <a:graphicData uri="http://schemas.openxmlformats.org/presentationml/2006/ole">
            <p:oleObj spid="_x0000_s24592" name="Формула" r:id="rId17" imgW="393480" imgH="177480" progId="Equation.3">
              <p:embed/>
            </p:oleObj>
          </a:graphicData>
        </a:graphic>
      </p:graphicFrame>
      <p:sp>
        <p:nvSpPr>
          <p:cNvPr id="40" name="Text Box 17"/>
          <p:cNvSpPr txBox="1">
            <a:spLocks noChangeArrowheads="1"/>
          </p:cNvSpPr>
          <p:nvPr/>
        </p:nvSpPr>
        <p:spPr bwMode="auto">
          <a:xfrm>
            <a:off x="2143108" y="1428736"/>
            <a:ext cx="43926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Arial" pitchFamily="34" charset="0"/>
              </a:rPr>
              <a:t>-</a:t>
            </a:r>
            <a:r>
              <a:rPr lang="ru-RU" dirty="0">
                <a:solidFill>
                  <a:srgbClr val="AE4212"/>
                </a:solidFill>
                <a:latin typeface="Arial" pitchFamily="34" charset="0"/>
              </a:rPr>
              <a:t>6; -3; 0;…</a:t>
            </a:r>
            <a:r>
              <a:rPr lang="en-US" dirty="0">
                <a:solidFill>
                  <a:srgbClr val="AE4212"/>
                </a:solidFill>
                <a:latin typeface="Arial" pitchFamily="34" charset="0"/>
              </a:rPr>
              <a:t>       </a:t>
            </a:r>
            <a:r>
              <a:rPr lang="en-US" sz="2000" dirty="0">
                <a:solidFill>
                  <a:srgbClr val="AE4212"/>
                </a:solidFill>
                <a:latin typeface="Arial" pitchFamily="34" charset="0"/>
              </a:rPr>
              <a:t>d=3</a:t>
            </a:r>
            <a:endParaRPr lang="ru-RU" sz="2000" dirty="0">
              <a:solidFill>
                <a:srgbClr val="AE4212"/>
              </a:solidFill>
              <a:latin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00034" y="214291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Пятый урок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67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6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6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246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24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1000"/>
                                        <p:tgtEl>
                                          <p:spTgt spid="246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68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6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6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1000"/>
                                        <p:tgtEl>
                                          <p:spTgt spid="246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46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46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2468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2000"/>
                                        <p:tgtEl>
                                          <p:spTgt spid="246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2000"/>
                                        <p:tgtEl>
                                          <p:spTgt spid="246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2000"/>
                                        <p:tgtEl>
                                          <p:spTgt spid="246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2000"/>
                                        <p:tgtEl>
                                          <p:spTgt spid="246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2000"/>
                                        <p:tgtEl>
                                          <p:spTgt spid="246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6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2000"/>
                                        <p:tgtEl>
                                          <p:spTgt spid="246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6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2000"/>
                                        <p:tgtEl>
                                          <p:spTgt spid="246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6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246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246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46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2000"/>
                                        <p:tgtEl>
                                          <p:spTgt spid="246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9" dur="2000"/>
                                        <p:tgtEl>
                                          <p:spTgt spid="246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6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2000"/>
                                        <p:tgtEl>
                                          <p:spTgt spid="246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/>
                                        <p:tgtEl>
                                          <p:spTgt spid="246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2469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6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2000"/>
                                        <p:tgtEl>
                                          <p:spTgt spid="2469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6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246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246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2468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6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469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469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246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2" dur="2000"/>
                                        <p:tgtEl>
                                          <p:spTgt spid="246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5" dur="2000"/>
                                        <p:tgtEl>
                                          <p:spTgt spid="246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8" dur="2000"/>
                                        <p:tgtEl>
                                          <p:spTgt spid="246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1" dur="2000"/>
                                        <p:tgtEl>
                                          <p:spTgt spid="246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4" dur="2000"/>
                                        <p:tgtEl>
                                          <p:spTgt spid="246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7" dur="2000"/>
                                        <p:tgtEl>
                                          <p:spTgt spid="246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0" dur="2000"/>
                                        <p:tgtEl>
                                          <p:spTgt spid="246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3" dur="2000"/>
                                        <p:tgtEl>
                                          <p:spTgt spid="246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7" dur="2000"/>
                                        <p:tgtEl>
                                          <p:spTgt spid="2468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6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0" dur="2000"/>
                                        <p:tgtEl>
                                          <p:spTgt spid="2468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6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3" dur="2000"/>
                                        <p:tgtEl>
                                          <p:spTgt spid="2468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6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2000"/>
                                        <p:tgtEl>
                                          <p:spTgt spid="2468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6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9" dur="2000"/>
                                        <p:tgtEl>
                                          <p:spTgt spid="2468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6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2" dur="2000"/>
                                        <p:tgtEl>
                                          <p:spTgt spid="2468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6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93" grpId="0"/>
      <p:bldP spid="246794" grpId="0"/>
      <p:bldP spid="246802" grpId="0"/>
      <p:bldP spid="246804" grpId="0"/>
      <p:bldP spid="246806" grpId="0"/>
      <p:bldP spid="246806" grpId="1"/>
      <p:bldP spid="246827" grpId="0"/>
      <p:bldP spid="246827" grpId="1"/>
      <p:bldP spid="246828" grpId="0" uiExpand="1" build="allAtOnce"/>
      <p:bldP spid="246839" grpId="0"/>
      <p:bldP spid="246839" grpId="1"/>
      <p:bldP spid="246841" grpId="0"/>
      <p:bldP spid="246843" grpId="0"/>
      <p:bldP spid="246843" grpId="1"/>
      <p:bldP spid="246845" grpId="0"/>
      <p:bldP spid="246845" grpId="1"/>
      <p:bldP spid="246936" grpId="0"/>
      <p:bldP spid="246938" grpId="0"/>
      <p:bldP spid="246938" grpId="1"/>
      <p:bldP spid="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023938" y="1262063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200"/>
          </a:p>
        </p:txBody>
      </p:sp>
      <p:graphicFrame>
        <p:nvGraphicFramePr>
          <p:cNvPr id="5122" name="Object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9698" name="Формула" r:id="rId3" imgW="114120" imgH="215640" progId="Equation.3">
              <p:embed/>
            </p:oleObj>
          </a:graphicData>
        </a:graphic>
      </p:graphicFrame>
      <p:sp>
        <p:nvSpPr>
          <p:cNvPr id="257035" name="Text Box 11"/>
          <p:cNvSpPr txBox="1">
            <a:spLocks noChangeArrowheads="1"/>
          </p:cNvSpPr>
          <p:nvPr/>
        </p:nvSpPr>
        <p:spPr bwMode="auto">
          <a:xfrm>
            <a:off x="468313" y="333375"/>
            <a:ext cx="84963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Arial" pitchFamily="34" charset="0"/>
              </a:rPr>
              <a:t>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</a:rPr>
              <a:t>№ 2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</a:rPr>
              <a:t>Пятый член арифметической прогрессии на 15 меньше второго. Сумма третьего и седьмого её членов равна -6.   Найдите третий и четвёртый члены этой прогрессии.</a:t>
            </a:r>
            <a:endParaRPr lang="ru-RU" sz="2400" dirty="0">
              <a:latin typeface="Arial" pitchFamily="34" charset="0"/>
            </a:endParaRPr>
          </a:p>
        </p:txBody>
      </p:sp>
      <p:sp>
        <p:nvSpPr>
          <p:cNvPr id="257036" name="Text Box 12"/>
          <p:cNvSpPr txBox="1">
            <a:spLocks noChangeArrowheads="1"/>
          </p:cNvSpPr>
          <p:nvPr/>
        </p:nvSpPr>
        <p:spPr bwMode="auto">
          <a:xfrm>
            <a:off x="611188" y="2000240"/>
            <a:ext cx="77771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</a:rPr>
              <a:t> </a:t>
            </a:r>
            <a:r>
              <a:rPr lang="ru-RU" b="1" dirty="0" smtClean="0"/>
              <a:t>Составьте </a:t>
            </a:r>
            <a:r>
              <a:rPr lang="ru-RU" b="1" dirty="0"/>
              <a:t>систему уравнений и воспользуйтесь формулой </a:t>
            </a:r>
            <a:r>
              <a:rPr lang="en-US" b="1" dirty="0"/>
              <a:t>n</a:t>
            </a:r>
            <a:r>
              <a:rPr lang="ru-RU" b="1" dirty="0"/>
              <a:t>-го члена арифметической прогрессии:</a:t>
            </a:r>
          </a:p>
        </p:txBody>
      </p:sp>
      <p:sp>
        <p:nvSpPr>
          <p:cNvPr id="5126" name="Text Box 15"/>
          <p:cNvSpPr txBox="1">
            <a:spLocks noChangeArrowheads="1"/>
          </p:cNvSpPr>
          <p:nvPr/>
        </p:nvSpPr>
        <p:spPr bwMode="auto">
          <a:xfrm>
            <a:off x="1187450" y="3357563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200"/>
          </a:p>
        </p:txBody>
      </p:sp>
      <p:sp>
        <p:nvSpPr>
          <p:cNvPr id="257040" name="Text Box 16"/>
          <p:cNvSpPr txBox="1">
            <a:spLocks noChangeArrowheads="1"/>
          </p:cNvSpPr>
          <p:nvPr/>
        </p:nvSpPr>
        <p:spPr bwMode="auto">
          <a:xfrm>
            <a:off x="827088" y="2565400"/>
            <a:ext cx="17208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Arial" pitchFamily="34" charset="0"/>
              </a:rPr>
              <a:t>а</a:t>
            </a:r>
            <a:r>
              <a:rPr lang="ru-RU" sz="2800" baseline="-25000">
                <a:latin typeface="Arial" pitchFamily="34" charset="0"/>
              </a:rPr>
              <a:t>2</a:t>
            </a:r>
            <a:r>
              <a:rPr lang="ru-RU" sz="2800">
                <a:latin typeface="Arial" pitchFamily="34" charset="0"/>
              </a:rPr>
              <a:t>-а</a:t>
            </a:r>
            <a:r>
              <a:rPr lang="ru-RU" sz="2800" baseline="-25000">
                <a:latin typeface="Arial" pitchFamily="34" charset="0"/>
              </a:rPr>
              <a:t>5</a:t>
            </a:r>
            <a:r>
              <a:rPr lang="ru-RU" sz="2800">
                <a:latin typeface="Arial" pitchFamily="34" charset="0"/>
              </a:rPr>
              <a:t>=15,</a:t>
            </a:r>
          </a:p>
          <a:p>
            <a:r>
              <a:rPr lang="ru-RU" sz="2800">
                <a:latin typeface="Arial" pitchFamily="34" charset="0"/>
              </a:rPr>
              <a:t>а</a:t>
            </a:r>
            <a:r>
              <a:rPr lang="ru-RU" sz="2800" baseline="-25000">
                <a:latin typeface="Arial" pitchFamily="34" charset="0"/>
              </a:rPr>
              <a:t>3</a:t>
            </a:r>
            <a:r>
              <a:rPr lang="ru-RU" sz="2800">
                <a:latin typeface="Arial" pitchFamily="34" charset="0"/>
              </a:rPr>
              <a:t>+а</a:t>
            </a:r>
            <a:r>
              <a:rPr lang="ru-RU" sz="2800" baseline="-25000">
                <a:latin typeface="Arial" pitchFamily="34" charset="0"/>
              </a:rPr>
              <a:t>7</a:t>
            </a:r>
            <a:r>
              <a:rPr lang="ru-RU" sz="2800">
                <a:latin typeface="Arial" pitchFamily="34" charset="0"/>
              </a:rPr>
              <a:t>=-6;</a:t>
            </a:r>
          </a:p>
        </p:txBody>
      </p:sp>
      <p:sp>
        <p:nvSpPr>
          <p:cNvPr id="257042" name="AutoShape 18"/>
          <p:cNvSpPr>
            <a:spLocks/>
          </p:cNvSpPr>
          <p:nvPr/>
        </p:nvSpPr>
        <p:spPr bwMode="auto">
          <a:xfrm>
            <a:off x="755650" y="2708275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9" name="Text Box 19"/>
          <p:cNvSpPr txBox="1">
            <a:spLocks noChangeArrowheads="1"/>
          </p:cNvSpPr>
          <p:nvPr/>
        </p:nvSpPr>
        <p:spPr bwMode="auto">
          <a:xfrm>
            <a:off x="592138" y="4430713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200"/>
          </a:p>
        </p:txBody>
      </p:sp>
      <p:sp>
        <p:nvSpPr>
          <p:cNvPr id="5130" name="Text Box 21"/>
          <p:cNvSpPr txBox="1">
            <a:spLocks noChangeArrowheads="1"/>
          </p:cNvSpPr>
          <p:nvPr/>
        </p:nvSpPr>
        <p:spPr bwMode="auto">
          <a:xfrm>
            <a:off x="592138" y="4286250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200"/>
          </a:p>
        </p:txBody>
      </p:sp>
      <p:sp>
        <p:nvSpPr>
          <p:cNvPr id="257047" name="Text Box 23"/>
          <p:cNvSpPr txBox="1">
            <a:spLocks noChangeArrowheads="1"/>
          </p:cNvSpPr>
          <p:nvPr/>
        </p:nvSpPr>
        <p:spPr bwMode="auto">
          <a:xfrm>
            <a:off x="827088" y="3789363"/>
            <a:ext cx="39592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Arial" pitchFamily="34" charset="0"/>
              </a:rPr>
              <a:t>а</a:t>
            </a:r>
            <a:r>
              <a:rPr lang="ru-RU" sz="2800" baseline="-25000">
                <a:latin typeface="Arial" pitchFamily="34" charset="0"/>
              </a:rPr>
              <a:t>1</a:t>
            </a:r>
            <a:r>
              <a:rPr lang="ru-RU" sz="2800">
                <a:latin typeface="Arial" pitchFamily="34" charset="0"/>
              </a:rPr>
              <a:t>+</a:t>
            </a:r>
            <a:r>
              <a:rPr lang="en-US" sz="2800">
                <a:latin typeface="Arial" pitchFamily="34" charset="0"/>
              </a:rPr>
              <a:t> d </a:t>
            </a:r>
            <a:r>
              <a:rPr lang="ru-RU" sz="2800">
                <a:latin typeface="Arial" pitchFamily="34" charset="0"/>
              </a:rPr>
              <a:t>-</a:t>
            </a:r>
            <a:r>
              <a:rPr lang="en-US" sz="2800">
                <a:latin typeface="Arial" pitchFamily="34" charset="0"/>
              </a:rPr>
              <a:t> </a:t>
            </a:r>
            <a:r>
              <a:rPr lang="ru-RU" sz="2800">
                <a:latin typeface="Arial" pitchFamily="34" charset="0"/>
              </a:rPr>
              <a:t>(а</a:t>
            </a:r>
            <a:r>
              <a:rPr lang="ru-RU" sz="2800" baseline="-25000">
                <a:latin typeface="Arial" pitchFamily="34" charset="0"/>
              </a:rPr>
              <a:t>1</a:t>
            </a:r>
            <a:r>
              <a:rPr lang="ru-RU" sz="2800">
                <a:latin typeface="Arial" pitchFamily="34" charset="0"/>
              </a:rPr>
              <a:t>+ 4</a:t>
            </a:r>
            <a:r>
              <a:rPr lang="en-US" sz="2800">
                <a:latin typeface="Arial" pitchFamily="34" charset="0"/>
              </a:rPr>
              <a:t>d</a:t>
            </a:r>
            <a:r>
              <a:rPr lang="ru-RU" sz="2800">
                <a:latin typeface="Arial" pitchFamily="34" charset="0"/>
              </a:rPr>
              <a:t>)</a:t>
            </a:r>
            <a:r>
              <a:rPr lang="en-US" sz="2800">
                <a:latin typeface="Arial" pitchFamily="34" charset="0"/>
              </a:rPr>
              <a:t>=15</a:t>
            </a:r>
            <a:r>
              <a:rPr lang="ru-RU" sz="2800">
                <a:latin typeface="Arial" pitchFamily="34" charset="0"/>
              </a:rPr>
              <a:t>,</a:t>
            </a:r>
          </a:p>
          <a:p>
            <a:r>
              <a:rPr lang="en-US" sz="2800">
                <a:latin typeface="Arial" pitchFamily="34" charset="0"/>
              </a:rPr>
              <a:t>(</a:t>
            </a:r>
            <a:r>
              <a:rPr lang="ru-RU" sz="2800">
                <a:latin typeface="Arial" pitchFamily="34" charset="0"/>
              </a:rPr>
              <a:t>а</a:t>
            </a:r>
            <a:r>
              <a:rPr lang="ru-RU" sz="2800" baseline="-25000">
                <a:latin typeface="Arial" pitchFamily="34" charset="0"/>
              </a:rPr>
              <a:t>1</a:t>
            </a:r>
            <a:r>
              <a:rPr lang="ru-RU" sz="2800">
                <a:latin typeface="Arial" pitchFamily="34" charset="0"/>
              </a:rPr>
              <a:t>+2</a:t>
            </a:r>
            <a:r>
              <a:rPr lang="en-US" sz="2800">
                <a:latin typeface="Arial" pitchFamily="34" charset="0"/>
              </a:rPr>
              <a:t>d) + (</a:t>
            </a:r>
            <a:r>
              <a:rPr lang="ru-RU" sz="2800">
                <a:latin typeface="Arial" pitchFamily="34" charset="0"/>
              </a:rPr>
              <a:t>а</a:t>
            </a:r>
            <a:r>
              <a:rPr lang="ru-RU" sz="2800" baseline="-25000">
                <a:latin typeface="Arial" pitchFamily="34" charset="0"/>
              </a:rPr>
              <a:t>1</a:t>
            </a:r>
            <a:r>
              <a:rPr lang="ru-RU" sz="2800">
                <a:latin typeface="Arial" pitchFamily="34" charset="0"/>
              </a:rPr>
              <a:t>+6</a:t>
            </a:r>
            <a:r>
              <a:rPr lang="en-US" sz="2800">
                <a:latin typeface="Arial" pitchFamily="34" charset="0"/>
              </a:rPr>
              <a:t>d) =-6</a:t>
            </a:r>
            <a:r>
              <a:rPr lang="ru-RU" sz="2800">
                <a:latin typeface="Arial" pitchFamily="34" charset="0"/>
              </a:rPr>
              <a:t>;</a:t>
            </a:r>
          </a:p>
        </p:txBody>
      </p:sp>
      <p:sp>
        <p:nvSpPr>
          <p:cNvPr id="257048" name="AutoShape 24"/>
          <p:cNvSpPr>
            <a:spLocks/>
          </p:cNvSpPr>
          <p:nvPr/>
        </p:nvSpPr>
        <p:spPr bwMode="auto">
          <a:xfrm>
            <a:off x="755650" y="3933825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3" name="Text Box 25"/>
          <p:cNvSpPr txBox="1">
            <a:spLocks noChangeArrowheads="1"/>
          </p:cNvSpPr>
          <p:nvPr/>
        </p:nvSpPr>
        <p:spPr bwMode="auto">
          <a:xfrm>
            <a:off x="755650" y="5438775"/>
            <a:ext cx="812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/>
          </a:p>
        </p:txBody>
      </p:sp>
      <p:sp>
        <p:nvSpPr>
          <p:cNvPr id="5134" name="Text Box 26"/>
          <p:cNvSpPr txBox="1">
            <a:spLocks noChangeArrowheads="1"/>
          </p:cNvSpPr>
          <p:nvPr/>
        </p:nvSpPr>
        <p:spPr bwMode="auto">
          <a:xfrm>
            <a:off x="755650" y="5300663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200"/>
          </a:p>
        </p:txBody>
      </p:sp>
      <p:sp>
        <p:nvSpPr>
          <p:cNvPr id="5135" name="Text Box 27"/>
          <p:cNvSpPr txBox="1">
            <a:spLocks noChangeArrowheads="1"/>
          </p:cNvSpPr>
          <p:nvPr/>
        </p:nvSpPr>
        <p:spPr bwMode="auto">
          <a:xfrm>
            <a:off x="735013" y="5367338"/>
            <a:ext cx="21812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/>
          </a:p>
          <a:p>
            <a:endParaRPr lang="ru-RU" sz="3200"/>
          </a:p>
        </p:txBody>
      </p:sp>
      <p:sp>
        <p:nvSpPr>
          <p:cNvPr id="257052" name="Text Box 28"/>
          <p:cNvSpPr txBox="1">
            <a:spLocks noChangeArrowheads="1"/>
          </p:cNvSpPr>
          <p:nvPr/>
        </p:nvSpPr>
        <p:spPr bwMode="auto">
          <a:xfrm>
            <a:off x="827088" y="5059363"/>
            <a:ext cx="12207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Arial" pitchFamily="34" charset="0"/>
              </a:rPr>
              <a:t>d=-</a:t>
            </a:r>
            <a:r>
              <a:rPr lang="ru-RU" sz="2800">
                <a:latin typeface="Arial" pitchFamily="34" charset="0"/>
              </a:rPr>
              <a:t>5,</a:t>
            </a:r>
            <a:endParaRPr lang="en-US" sz="2800">
              <a:latin typeface="Arial" pitchFamily="34" charset="0"/>
            </a:endParaRPr>
          </a:p>
          <a:p>
            <a:r>
              <a:rPr lang="ru-RU" sz="2800">
                <a:latin typeface="Arial" pitchFamily="34" charset="0"/>
              </a:rPr>
              <a:t>а</a:t>
            </a:r>
            <a:r>
              <a:rPr lang="ru-RU" sz="2800" baseline="-25000">
                <a:latin typeface="Arial" pitchFamily="34" charset="0"/>
              </a:rPr>
              <a:t>1</a:t>
            </a:r>
            <a:r>
              <a:rPr lang="ru-RU" sz="2800">
                <a:latin typeface="Arial" pitchFamily="34" charset="0"/>
              </a:rPr>
              <a:t>=17;</a:t>
            </a:r>
            <a:endParaRPr lang="ru-RU" sz="3200"/>
          </a:p>
        </p:txBody>
      </p:sp>
      <p:sp>
        <p:nvSpPr>
          <p:cNvPr id="257053" name="AutoShape 29"/>
          <p:cNvSpPr>
            <a:spLocks/>
          </p:cNvSpPr>
          <p:nvPr/>
        </p:nvSpPr>
        <p:spPr bwMode="auto">
          <a:xfrm>
            <a:off x="755650" y="5084763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7054" name="Text Box 30"/>
          <p:cNvSpPr txBox="1">
            <a:spLocks noChangeArrowheads="1"/>
          </p:cNvSpPr>
          <p:nvPr/>
        </p:nvSpPr>
        <p:spPr bwMode="auto">
          <a:xfrm>
            <a:off x="4767263" y="4791075"/>
            <a:ext cx="43767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Arial" pitchFamily="34" charset="0"/>
              </a:rPr>
              <a:t>а</a:t>
            </a:r>
            <a:r>
              <a:rPr lang="ru-RU" sz="2800" baseline="-25000">
                <a:latin typeface="Arial" pitchFamily="34" charset="0"/>
              </a:rPr>
              <a:t>3</a:t>
            </a:r>
            <a:r>
              <a:rPr lang="ru-RU" sz="2800">
                <a:latin typeface="Arial" pitchFamily="34" charset="0"/>
              </a:rPr>
              <a:t>=а</a:t>
            </a:r>
            <a:r>
              <a:rPr lang="ru-RU" sz="2800" baseline="-25000">
                <a:latin typeface="Arial" pitchFamily="34" charset="0"/>
              </a:rPr>
              <a:t>1</a:t>
            </a:r>
            <a:r>
              <a:rPr lang="ru-RU" sz="2800">
                <a:latin typeface="Arial" pitchFamily="34" charset="0"/>
              </a:rPr>
              <a:t>+2</a:t>
            </a:r>
            <a:r>
              <a:rPr lang="en-US" sz="2800">
                <a:latin typeface="Arial" pitchFamily="34" charset="0"/>
              </a:rPr>
              <a:t>d</a:t>
            </a:r>
            <a:r>
              <a:rPr lang="ru-RU" sz="2800">
                <a:latin typeface="Arial" pitchFamily="34" charset="0"/>
              </a:rPr>
              <a:t>,  а</a:t>
            </a:r>
            <a:r>
              <a:rPr lang="ru-RU" sz="2800" baseline="-25000">
                <a:latin typeface="Arial" pitchFamily="34" charset="0"/>
              </a:rPr>
              <a:t>3</a:t>
            </a:r>
            <a:r>
              <a:rPr lang="ru-RU" sz="2800">
                <a:latin typeface="Arial" pitchFamily="34" charset="0"/>
              </a:rPr>
              <a:t>=7,</a:t>
            </a:r>
          </a:p>
          <a:p>
            <a:r>
              <a:rPr lang="ru-RU" sz="2800">
                <a:latin typeface="Arial" pitchFamily="34" charset="0"/>
              </a:rPr>
              <a:t>а</a:t>
            </a:r>
            <a:r>
              <a:rPr lang="ru-RU" sz="2800" baseline="-25000">
                <a:latin typeface="Arial" pitchFamily="34" charset="0"/>
              </a:rPr>
              <a:t>4</a:t>
            </a:r>
            <a:r>
              <a:rPr lang="ru-RU" sz="2800">
                <a:latin typeface="Arial" pitchFamily="34" charset="0"/>
              </a:rPr>
              <a:t>=а</a:t>
            </a:r>
            <a:r>
              <a:rPr lang="ru-RU" sz="2800" baseline="-25000">
                <a:latin typeface="Arial" pitchFamily="34" charset="0"/>
              </a:rPr>
              <a:t>3</a:t>
            </a:r>
            <a:r>
              <a:rPr lang="ru-RU" sz="2800">
                <a:latin typeface="Arial" pitchFamily="34" charset="0"/>
              </a:rPr>
              <a:t>+</a:t>
            </a:r>
            <a:r>
              <a:rPr lang="en-US" sz="2800">
                <a:latin typeface="Arial" pitchFamily="34" charset="0"/>
              </a:rPr>
              <a:t>d</a:t>
            </a:r>
            <a:r>
              <a:rPr lang="ru-RU" sz="2800">
                <a:latin typeface="Arial" pitchFamily="34" charset="0"/>
              </a:rPr>
              <a:t>,    а</a:t>
            </a:r>
            <a:r>
              <a:rPr lang="ru-RU" sz="2800" baseline="-25000">
                <a:latin typeface="Arial" pitchFamily="34" charset="0"/>
              </a:rPr>
              <a:t>4</a:t>
            </a:r>
            <a:r>
              <a:rPr lang="ru-RU" sz="2800">
                <a:latin typeface="Arial" pitchFamily="34" charset="0"/>
              </a:rPr>
              <a:t>=2.</a:t>
            </a:r>
          </a:p>
        </p:txBody>
      </p:sp>
      <p:sp>
        <p:nvSpPr>
          <p:cNvPr id="5139" name="Text Box 31"/>
          <p:cNvSpPr txBox="1">
            <a:spLocks noChangeArrowheads="1"/>
          </p:cNvSpPr>
          <p:nvPr/>
        </p:nvSpPr>
        <p:spPr bwMode="auto">
          <a:xfrm>
            <a:off x="4048125" y="5943600"/>
            <a:ext cx="45561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/>
          </a:p>
        </p:txBody>
      </p:sp>
      <p:sp>
        <p:nvSpPr>
          <p:cNvPr id="257056" name="Text Box 32"/>
          <p:cNvSpPr txBox="1">
            <a:spLocks noChangeArrowheads="1"/>
          </p:cNvSpPr>
          <p:nvPr/>
        </p:nvSpPr>
        <p:spPr bwMode="auto">
          <a:xfrm>
            <a:off x="4192588" y="5845175"/>
            <a:ext cx="3146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Arial" pitchFamily="34" charset="0"/>
              </a:rPr>
              <a:t>Ответ: а</a:t>
            </a:r>
            <a:r>
              <a:rPr lang="ru-RU" sz="2800" baseline="-25000">
                <a:latin typeface="Arial" pitchFamily="34" charset="0"/>
              </a:rPr>
              <a:t>3</a:t>
            </a:r>
            <a:r>
              <a:rPr lang="ru-RU" sz="2800">
                <a:latin typeface="Arial" pitchFamily="34" charset="0"/>
              </a:rPr>
              <a:t>=7, а</a:t>
            </a:r>
            <a:r>
              <a:rPr lang="ru-RU" sz="2800" baseline="-25000">
                <a:latin typeface="Arial" pitchFamily="34" charset="0"/>
              </a:rPr>
              <a:t>4</a:t>
            </a:r>
            <a:r>
              <a:rPr lang="ru-RU" sz="2800">
                <a:latin typeface="Arial" pitchFamily="34" charset="0"/>
              </a:rPr>
              <a:t>=2.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7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7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7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257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25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257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257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257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2000"/>
                                        <p:tgtEl>
                                          <p:spTgt spid="257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2000"/>
                                        <p:tgtEl>
                                          <p:spTgt spid="257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2000"/>
                                        <p:tgtEl>
                                          <p:spTgt spid="257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2000"/>
                                        <p:tgtEl>
                                          <p:spTgt spid="257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35" grpId="0"/>
      <p:bldP spid="257036" grpId="0" build="allAtOnce"/>
      <p:bldP spid="257040" grpId="0"/>
      <p:bldP spid="257042" grpId="0" animBg="1"/>
      <p:bldP spid="257047" grpId="0"/>
      <p:bldP spid="257048" grpId="0" animBg="1"/>
      <p:bldP spid="257052" grpId="0"/>
      <p:bldP spid="257053" grpId="0" animBg="1"/>
      <p:bldP spid="257054" grpId="0"/>
      <p:bldP spid="2570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6" name="Text Box 4"/>
          <p:cNvSpPr txBox="1">
            <a:spLocks noChangeArrowheads="1"/>
          </p:cNvSpPr>
          <p:nvPr/>
        </p:nvSpPr>
        <p:spPr bwMode="auto">
          <a:xfrm>
            <a:off x="250825" y="404813"/>
            <a:ext cx="88931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dirty="0">
              <a:latin typeface="Arial" pitchFamily="34" charset="0"/>
            </a:endParaRPr>
          </a:p>
          <a:p>
            <a:r>
              <a:rPr lang="ru-RU" dirty="0">
                <a:latin typeface="Arial" pitchFamily="34" charset="0"/>
              </a:rPr>
              <a:t>  </a:t>
            </a:r>
          </a:p>
          <a:p>
            <a:r>
              <a:rPr lang="ru-RU" dirty="0" smtClean="0">
                <a:latin typeface="Arial" pitchFamily="34" charset="0"/>
              </a:rPr>
              <a:t>                50</a:t>
            </a:r>
            <a:r>
              <a:rPr lang="ru-RU" baseline="30000" dirty="0" smtClean="0">
                <a:latin typeface="Arial" pitchFamily="34" charset="0"/>
              </a:rPr>
              <a:t>2</a:t>
            </a:r>
            <a:r>
              <a:rPr lang="ru-RU" dirty="0" smtClean="0">
                <a:latin typeface="Arial" pitchFamily="34" charset="0"/>
              </a:rPr>
              <a:t> </a:t>
            </a:r>
            <a:r>
              <a:rPr lang="ru-RU" dirty="0">
                <a:latin typeface="Arial" pitchFamily="34" charset="0"/>
              </a:rPr>
              <a:t>– 49</a:t>
            </a:r>
            <a:r>
              <a:rPr lang="ru-RU" baseline="30000" dirty="0">
                <a:latin typeface="Arial" pitchFamily="34" charset="0"/>
              </a:rPr>
              <a:t>2</a:t>
            </a:r>
            <a:r>
              <a:rPr lang="ru-RU" dirty="0">
                <a:latin typeface="Arial" pitchFamily="34" charset="0"/>
              </a:rPr>
              <a:t> + 48</a:t>
            </a:r>
            <a:r>
              <a:rPr lang="ru-RU" baseline="30000" dirty="0">
                <a:latin typeface="Arial" pitchFamily="34" charset="0"/>
              </a:rPr>
              <a:t>2</a:t>
            </a:r>
            <a:r>
              <a:rPr lang="ru-RU" dirty="0">
                <a:latin typeface="Arial" pitchFamily="34" charset="0"/>
              </a:rPr>
              <a:t> – 47</a:t>
            </a:r>
            <a:r>
              <a:rPr lang="ru-RU" baseline="30000" dirty="0">
                <a:latin typeface="Arial" pitchFamily="34" charset="0"/>
              </a:rPr>
              <a:t>2</a:t>
            </a:r>
            <a:r>
              <a:rPr lang="ru-RU" dirty="0">
                <a:latin typeface="Arial" pitchFamily="34" charset="0"/>
              </a:rPr>
              <a:t> + 46</a:t>
            </a:r>
            <a:r>
              <a:rPr lang="ru-RU" baseline="30000" dirty="0">
                <a:latin typeface="Arial" pitchFamily="34" charset="0"/>
              </a:rPr>
              <a:t>2</a:t>
            </a:r>
            <a:r>
              <a:rPr lang="ru-RU" dirty="0">
                <a:latin typeface="Arial" pitchFamily="34" charset="0"/>
              </a:rPr>
              <a:t> – 45</a:t>
            </a:r>
            <a:r>
              <a:rPr lang="ru-RU" baseline="30000" dirty="0">
                <a:latin typeface="Arial" pitchFamily="34" charset="0"/>
              </a:rPr>
              <a:t>2</a:t>
            </a:r>
            <a:r>
              <a:rPr lang="ru-RU" dirty="0">
                <a:latin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</a:rPr>
              <a:t>+…… </a:t>
            </a:r>
            <a:r>
              <a:rPr lang="ru-RU" dirty="0">
                <a:latin typeface="Arial" pitchFamily="34" charset="0"/>
              </a:rPr>
              <a:t>+ 4</a:t>
            </a:r>
            <a:r>
              <a:rPr lang="ru-RU" baseline="30000" dirty="0">
                <a:latin typeface="Arial" pitchFamily="34" charset="0"/>
              </a:rPr>
              <a:t>2</a:t>
            </a:r>
            <a:r>
              <a:rPr lang="ru-RU" dirty="0">
                <a:latin typeface="Arial" pitchFamily="34" charset="0"/>
              </a:rPr>
              <a:t> – 3</a:t>
            </a:r>
            <a:r>
              <a:rPr lang="ru-RU" baseline="30000" dirty="0">
                <a:latin typeface="Arial" pitchFamily="34" charset="0"/>
              </a:rPr>
              <a:t>2</a:t>
            </a:r>
            <a:r>
              <a:rPr lang="ru-RU" dirty="0">
                <a:latin typeface="Arial" pitchFamily="34" charset="0"/>
              </a:rPr>
              <a:t> +2</a:t>
            </a:r>
            <a:r>
              <a:rPr lang="ru-RU" baseline="30000" dirty="0">
                <a:latin typeface="Arial" pitchFamily="34" charset="0"/>
              </a:rPr>
              <a:t>2</a:t>
            </a:r>
            <a:r>
              <a:rPr lang="ru-RU" dirty="0">
                <a:latin typeface="Arial" pitchFamily="34" charset="0"/>
              </a:rPr>
              <a:t> – 1</a:t>
            </a:r>
            <a:r>
              <a:rPr lang="ru-RU" baseline="30000" dirty="0">
                <a:latin typeface="Arial" pitchFamily="34" charset="0"/>
              </a:rPr>
              <a:t>2</a:t>
            </a:r>
            <a:r>
              <a:rPr lang="ru-RU" dirty="0">
                <a:latin typeface="Arial" pitchFamily="34" charset="0"/>
              </a:rPr>
              <a:t>;</a:t>
            </a:r>
            <a:endParaRPr lang="ru-RU" dirty="0"/>
          </a:p>
        </p:txBody>
      </p:sp>
      <p:sp>
        <p:nvSpPr>
          <p:cNvPr id="253957" name="Text Box 5"/>
          <p:cNvSpPr txBox="1">
            <a:spLocks noChangeArrowheads="1"/>
          </p:cNvSpPr>
          <p:nvPr/>
        </p:nvSpPr>
        <p:spPr bwMode="auto">
          <a:xfrm>
            <a:off x="447675" y="1643050"/>
            <a:ext cx="8372475" cy="923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AE4212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1</a:t>
            </a:r>
            <a:r>
              <a:rPr lang="en-US" dirty="0"/>
              <a:t>)</a:t>
            </a:r>
            <a:r>
              <a:rPr lang="ru-RU" dirty="0"/>
              <a:t> Воспользуйтесь формулой разности квадратов:</a:t>
            </a:r>
          </a:p>
          <a:p>
            <a:r>
              <a:rPr lang="ru-RU" dirty="0"/>
              <a:t>   </a:t>
            </a:r>
            <a:endParaRPr lang="ru-RU" dirty="0" smtClean="0"/>
          </a:p>
          <a:p>
            <a:r>
              <a:rPr lang="ru-RU" dirty="0" smtClean="0"/>
              <a:t>    (</a:t>
            </a:r>
            <a:r>
              <a:rPr lang="ru-RU" dirty="0"/>
              <a:t>50-49)(50+49) + (48-47)(48+47) + (46-45)(46+45) </a:t>
            </a:r>
            <a:r>
              <a:rPr lang="ru-RU" dirty="0" smtClean="0"/>
              <a:t>+…+  </a:t>
            </a:r>
            <a:r>
              <a:rPr lang="ru-RU" dirty="0"/>
              <a:t>(4-3)(4+3) + (2-1)(2+1);</a:t>
            </a:r>
          </a:p>
        </p:txBody>
      </p:sp>
      <p:sp>
        <p:nvSpPr>
          <p:cNvPr id="253958" name="Text Box 6"/>
          <p:cNvSpPr txBox="1">
            <a:spLocks noChangeArrowheads="1"/>
          </p:cNvSpPr>
          <p:nvPr/>
        </p:nvSpPr>
        <p:spPr bwMode="auto">
          <a:xfrm>
            <a:off x="447675" y="3143248"/>
            <a:ext cx="8445500" cy="923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AE4212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2</a:t>
            </a:r>
            <a:r>
              <a:rPr lang="en-US" dirty="0"/>
              <a:t>)</a:t>
            </a:r>
            <a:r>
              <a:rPr lang="ru-RU" dirty="0"/>
              <a:t> Выполните действия в скобках: </a:t>
            </a:r>
          </a:p>
          <a:p>
            <a:r>
              <a:rPr lang="ru-RU" dirty="0"/>
              <a:t>     99 + 95 + 91 + 87 +… + 7 + 3;  эти числа образуют убывающую арифметическую </a:t>
            </a:r>
            <a:r>
              <a:rPr lang="ru-RU" dirty="0" smtClean="0"/>
              <a:t>  прогрессию </a:t>
            </a:r>
            <a:r>
              <a:rPr lang="en-US" dirty="0"/>
              <a:t>a</a:t>
            </a:r>
            <a:r>
              <a:rPr lang="en-US" baseline="-25000" dirty="0"/>
              <a:t>1</a:t>
            </a:r>
            <a:r>
              <a:rPr lang="en-US" dirty="0"/>
              <a:t>=99</a:t>
            </a:r>
            <a:r>
              <a:rPr lang="ru-RU" dirty="0"/>
              <a:t>,</a:t>
            </a:r>
            <a:r>
              <a:rPr lang="en-US" dirty="0"/>
              <a:t> a</a:t>
            </a:r>
            <a:r>
              <a:rPr lang="en-US" baseline="-25000" dirty="0"/>
              <a:t>n</a:t>
            </a:r>
            <a:r>
              <a:rPr lang="en-US" dirty="0"/>
              <a:t>=3</a:t>
            </a:r>
            <a:r>
              <a:rPr lang="ru-RU" dirty="0"/>
              <a:t>, </a:t>
            </a:r>
            <a:r>
              <a:rPr lang="en-US" dirty="0"/>
              <a:t>n=25</a:t>
            </a:r>
            <a:r>
              <a:rPr lang="ru-RU" dirty="0"/>
              <a:t>. </a:t>
            </a:r>
          </a:p>
        </p:txBody>
      </p:sp>
      <p:sp>
        <p:nvSpPr>
          <p:cNvPr id="253961" name="Text Box 9"/>
          <p:cNvSpPr txBox="1">
            <a:spLocks noChangeArrowheads="1"/>
          </p:cNvSpPr>
          <p:nvPr/>
        </p:nvSpPr>
        <p:spPr bwMode="auto">
          <a:xfrm>
            <a:off x="3779838" y="5572140"/>
            <a:ext cx="4773612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AE4212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ru-RU" sz="2800" dirty="0">
                <a:solidFill>
                  <a:srgbClr val="000000"/>
                </a:solidFill>
              </a:rPr>
              <a:t>Ответ: сумма равна 1275.</a:t>
            </a:r>
          </a:p>
        </p:txBody>
      </p:sp>
      <p:graphicFrame>
        <p:nvGraphicFramePr>
          <p:cNvPr id="6146" name="Object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0722" name="Формула" r:id="rId3" imgW="114120" imgH="215640" progId="Equation.3">
              <p:embed/>
            </p:oleObj>
          </a:graphicData>
        </a:graphic>
      </p:graphicFrame>
      <p:graphicFrame>
        <p:nvGraphicFramePr>
          <p:cNvPr id="253963" name="Object 11"/>
          <p:cNvGraphicFramePr>
            <a:graphicFrameLocks noChangeAspect="1"/>
          </p:cNvGraphicFramePr>
          <p:nvPr/>
        </p:nvGraphicFramePr>
        <p:xfrm>
          <a:off x="3929058" y="4214818"/>
          <a:ext cx="4102100" cy="928694"/>
        </p:xfrm>
        <a:graphic>
          <a:graphicData uri="http://schemas.openxmlformats.org/presentationml/2006/ole">
            <p:oleObj spid="_x0000_s30723" name="Формула" r:id="rId4" imgW="2019240" imgH="393480" progId="Equation.3">
              <p:embed/>
            </p:oleObj>
          </a:graphicData>
        </a:graphic>
      </p:graphicFrame>
      <p:graphicFrame>
        <p:nvGraphicFramePr>
          <p:cNvPr id="6148" name="Object 1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0724" name="Формула" r:id="rId5" imgW="114120" imgH="215640" progId="Equation.3">
              <p:embed/>
            </p:oleObj>
          </a:graphicData>
        </a:graphic>
      </p:graphicFrame>
      <p:graphicFrame>
        <p:nvGraphicFramePr>
          <p:cNvPr id="253965" name="Object 13"/>
          <p:cNvGraphicFramePr>
            <a:graphicFrameLocks noChangeAspect="1"/>
          </p:cNvGraphicFramePr>
          <p:nvPr/>
        </p:nvGraphicFramePr>
        <p:xfrm>
          <a:off x="539750" y="4286256"/>
          <a:ext cx="2460614" cy="928694"/>
        </p:xfrm>
        <a:graphic>
          <a:graphicData uri="http://schemas.openxmlformats.org/presentationml/2006/ole">
            <p:oleObj spid="_x0000_s30725" name="Формула" r:id="rId6" imgW="1168200" imgH="393480" progId="Equation.3">
              <p:embed/>
            </p:oleObj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928662" y="142852"/>
            <a:ext cx="671222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</a:rPr>
              <a:t>№3. Вычислите </a:t>
            </a:r>
            <a:r>
              <a:rPr lang="ru-RU" sz="4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</a:rPr>
              <a:t>сумму: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39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3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3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39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39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3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3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253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253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253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6" grpId="0"/>
      <p:bldP spid="253957" grpId="0" animBg="1"/>
      <p:bldP spid="253958" grpId="0" animBg="1"/>
      <p:bldP spid="25396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1274763" y="754063"/>
            <a:ext cx="71850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3200"/>
          </a:p>
        </p:txBody>
      </p: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827088" y="538163"/>
            <a:ext cx="72739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3200"/>
          </a:p>
        </p:txBody>
      </p:sp>
      <p:sp>
        <p:nvSpPr>
          <p:cNvPr id="264198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Arial" pitchFamily="34" charset="0"/>
              </a:rPr>
              <a:t>            </a:t>
            </a:r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</a:rPr>
              <a:t>№4. «Покупка лошади»</a:t>
            </a:r>
            <a:endParaRPr lang="ru-RU" sz="2400" dirty="0">
              <a:latin typeface="Arial" pitchFamily="34" charset="0"/>
            </a:endParaRPr>
          </a:p>
          <a:p>
            <a:r>
              <a:rPr lang="ru-RU" sz="2500" dirty="0">
                <a:latin typeface="Arial" pitchFamily="34" charset="0"/>
              </a:rPr>
              <a:t> </a:t>
            </a:r>
            <a:r>
              <a:rPr lang="ru-RU" sz="2500" dirty="0" smtClean="0">
                <a:latin typeface="Arial" pitchFamily="34" charset="0"/>
              </a:rPr>
              <a:t> </a:t>
            </a:r>
            <a:r>
              <a:rPr lang="ru-RU" sz="2000" dirty="0">
                <a:latin typeface="Arial Unicode MS" pitchFamily="34" charset="-128"/>
              </a:rPr>
              <a:t>В старинной арифметике Магницкого есть следующая забавная задача.</a:t>
            </a:r>
          </a:p>
          <a:p>
            <a:r>
              <a:rPr lang="ru-RU" sz="2500" dirty="0">
                <a:latin typeface="Monotype Corsiva" pitchFamily="66" charset="0"/>
              </a:rPr>
              <a:t>        Некто продал лошадь за 156 руб. Но покупатель, приобретя лошадь, раздумал её покупать и возвратил продавцу говоря:</a:t>
            </a:r>
          </a:p>
          <a:p>
            <a:r>
              <a:rPr lang="ru-RU" sz="2500" dirty="0">
                <a:latin typeface="Monotype Corsiva" pitchFamily="66" charset="0"/>
              </a:rPr>
              <a:t>           -Нет мне расчёта покупать за эту цену лошадь, которая таких денег не стоит.</a:t>
            </a:r>
          </a:p>
          <a:p>
            <a:r>
              <a:rPr lang="ru-RU" sz="2500" dirty="0">
                <a:latin typeface="Monotype Corsiva" pitchFamily="66" charset="0"/>
              </a:rPr>
              <a:t>        Тогда продавец предложил другие условия:</a:t>
            </a:r>
          </a:p>
          <a:p>
            <a:r>
              <a:rPr lang="ru-RU" sz="2500" dirty="0">
                <a:latin typeface="Monotype Corsiva" pitchFamily="66" charset="0"/>
              </a:rPr>
              <a:t>-Если по-твоему цена лошади высока, то купи только её     подковные гвозди, лошадь же получишь тогда в придачу бесплатно.          </a:t>
            </a:r>
          </a:p>
        </p:txBody>
      </p:sp>
      <p:pic>
        <p:nvPicPr>
          <p:cNvPr id="264204" name="Picture 12" descr="j01814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857628"/>
            <a:ext cx="3167063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4205" name="Text Box 13"/>
          <p:cNvSpPr txBox="1">
            <a:spLocks noChangeArrowheads="1"/>
          </p:cNvSpPr>
          <p:nvPr/>
        </p:nvSpPr>
        <p:spPr bwMode="auto">
          <a:xfrm>
            <a:off x="3419475" y="3500439"/>
            <a:ext cx="5367367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500" dirty="0">
                <a:latin typeface="Monotype Corsiva" pitchFamily="66" charset="0"/>
              </a:rPr>
              <a:t>Гвоздей в каждой подкове 6 шт. За первый гвоздь дай мне всего 1/4 коп., за второй 1/2 коп., за третий – 1 коп. и т.д.</a:t>
            </a:r>
          </a:p>
          <a:p>
            <a:r>
              <a:rPr lang="ru-RU" sz="2500" dirty="0">
                <a:latin typeface="Monotype Corsiva" pitchFamily="66" charset="0"/>
              </a:rPr>
              <a:t>Покупатель   принял условия продавца, рассчитывая, что за гвозди придётся уплатить не более 10 руб.</a:t>
            </a:r>
          </a:p>
          <a:p>
            <a:r>
              <a:rPr lang="ru-RU" sz="2500" dirty="0">
                <a:latin typeface="Monotype Corsiva" pitchFamily="66" charset="0"/>
              </a:rPr>
              <a:t>            На сколько покупатель проторговался?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64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64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64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198" grpId="0"/>
      <p:bldP spid="26420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4" name="Text Box 4"/>
          <p:cNvSpPr>
            <a:spLocks noGrp="1" noChangeArrowheads="1"/>
          </p:cNvSpPr>
          <p:nvPr>
            <p:ph type="body" sz="half" idx="1"/>
          </p:nvPr>
        </p:nvSpPr>
        <p:spPr>
          <a:xfrm>
            <a:off x="285720" y="214290"/>
            <a:ext cx="8353425" cy="6119815"/>
          </a:xfrm>
          <a:noFill/>
        </p:spPr>
        <p:txBody>
          <a:bodyPr>
            <a:normAutofit lnSpcReduction="10000"/>
          </a:bodyPr>
          <a:lstStyle/>
          <a:p>
            <a:pPr marL="95250" indent="0" eaLnBrk="1" hangingPunct="1">
              <a:buFont typeface="Wingdings" pitchFamily="2" charset="2"/>
              <a:buNone/>
            </a:pPr>
            <a:r>
              <a:rPr lang="ru-RU" sz="3600" dirty="0" smtClean="0">
                <a:effectLst/>
              </a:rPr>
              <a:t>                      </a:t>
            </a:r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Решение: </a:t>
            </a:r>
            <a:endParaRPr lang="ru-RU" sz="3600" dirty="0" smtClean="0">
              <a:effectLst/>
            </a:endParaRPr>
          </a:p>
          <a:p>
            <a:pPr marL="95250" indent="0" eaLnBrk="1" hangingPunct="1">
              <a:buFont typeface="Wingdings" pitchFamily="2" charset="2"/>
              <a:buNone/>
            </a:pPr>
            <a:r>
              <a:rPr lang="ru-RU" sz="2800" dirty="0" smtClean="0">
                <a:effectLst/>
              </a:rPr>
              <a:t>        </a:t>
            </a:r>
          </a:p>
          <a:p>
            <a:pPr marL="95250" indent="0" eaLnBrk="1" hangingPunct="1">
              <a:buFont typeface="Wingdings" pitchFamily="2" charset="2"/>
              <a:buNone/>
            </a:pPr>
            <a:r>
              <a:rPr lang="ru-RU" sz="2800" dirty="0" smtClean="0"/>
              <a:t>     </a:t>
            </a:r>
            <a:r>
              <a:rPr lang="ru-RU" sz="2800" dirty="0" smtClean="0">
                <a:solidFill>
                  <a:srgbClr val="AE4212"/>
                </a:solidFill>
                <a:effectLst/>
              </a:rPr>
              <a:t>за 24 подковных гвоздя пришлось уплатить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marL="95250" indent="0" eaLnBrk="1" hangingPunct="1">
              <a:buFont typeface="Wingdings" pitchFamily="2" charset="2"/>
              <a:buNone/>
            </a:pPr>
            <a:r>
              <a:rPr lang="ru-RU" sz="2800" dirty="0" smtClean="0">
                <a:solidFill>
                  <a:srgbClr val="AE4212"/>
                </a:solidFill>
                <a:effectLst/>
              </a:rPr>
              <a:t>				копеек.</a:t>
            </a:r>
          </a:p>
          <a:p>
            <a:pPr marL="95250" indent="0" eaLnBrk="1" hangingPunct="1">
              <a:buFont typeface="Wingdings" pitchFamily="2" charset="2"/>
              <a:buNone/>
            </a:pPr>
            <a:endParaRPr lang="ru-RU" sz="2800" dirty="0" smtClean="0">
              <a:solidFill>
                <a:srgbClr val="AE4212"/>
              </a:solidFill>
              <a:effectLst/>
            </a:endParaRPr>
          </a:p>
          <a:p>
            <a:pPr marL="95250" indent="0" eaLnBrk="1" hangingPunct="1">
              <a:buFont typeface="Wingdings" pitchFamily="2" charset="2"/>
              <a:buNone/>
            </a:pPr>
            <a:r>
              <a:rPr lang="ru-RU" sz="2800" dirty="0" smtClean="0">
                <a:solidFill>
                  <a:srgbClr val="AE4212"/>
                </a:solidFill>
                <a:effectLst/>
              </a:rPr>
              <a:t> Эти числа составляют геометрическую </a:t>
            </a:r>
          </a:p>
          <a:p>
            <a:pPr marL="95250" indent="0" eaLnBrk="1" hangingPunct="1">
              <a:buFont typeface="Wingdings" pitchFamily="2" charset="2"/>
              <a:buNone/>
            </a:pPr>
            <a:r>
              <a:rPr lang="ru-RU" sz="2800" dirty="0" smtClean="0">
                <a:solidFill>
                  <a:srgbClr val="AE4212"/>
                </a:solidFill>
                <a:effectLst/>
              </a:rPr>
              <a:t>прогрессию </a:t>
            </a:r>
            <a:r>
              <a:rPr lang="en-US" sz="2800" dirty="0" smtClean="0">
                <a:solidFill>
                  <a:srgbClr val="AE4212"/>
                </a:solidFill>
                <a:effectLst/>
              </a:rPr>
              <a:t>b1=</a:t>
            </a:r>
            <a:r>
              <a:rPr lang="ru-RU" sz="2800" dirty="0" smtClean="0">
                <a:solidFill>
                  <a:srgbClr val="AE4212"/>
                </a:solidFill>
                <a:effectLst/>
              </a:rPr>
              <a:t>      , </a:t>
            </a:r>
            <a:r>
              <a:rPr lang="en-US" sz="2800" dirty="0" smtClean="0">
                <a:solidFill>
                  <a:srgbClr val="AE4212"/>
                </a:solidFill>
                <a:effectLst/>
              </a:rPr>
              <a:t>q=2</a:t>
            </a:r>
            <a:r>
              <a:rPr lang="ru-RU" sz="2800" dirty="0" smtClean="0">
                <a:solidFill>
                  <a:srgbClr val="AE4212"/>
                </a:solidFill>
                <a:effectLst/>
              </a:rPr>
              <a:t>, </a:t>
            </a:r>
            <a:r>
              <a:rPr lang="en-US" sz="2800" dirty="0" smtClean="0">
                <a:solidFill>
                  <a:srgbClr val="AE4212"/>
                </a:solidFill>
                <a:effectLst/>
              </a:rPr>
              <a:t>n</a:t>
            </a:r>
            <a:r>
              <a:rPr lang="ru-RU" sz="2800" dirty="0" smtClean="0">
                <a:solidFill>
                  <a:srgbClr val="AE4212"/>
                </a:solidFill>
                <a:effectLst/>
              </a:rPr>
              <a:t>=24. Найдите сумму </a:t>
            </a:r>
          </a:p>
          <a:p>
            <a:pPr marL="95250" indent="0" eaLnBrk="1" hangingPunct="1">
              <a:buFont typeface="Wingdings" pitchFamily="2" charset="2"/>
              <a:buNone/>
            </a:pPr>
            <a:r>
              <a:rPr lang="ru-RU" sz="2800" dirty="0" smtClean="0">
                <a:solidFill>
                  <a:srgbClr val="AE4212"/>
                </a:solidFill>
                <a:effectLst/>
              </a:rPr>
              <a:t>первых 24-х членов этой прогрессии:</a:t>
            </a:r>
          </a:p>
          <a:p>
            <a:pPr marL="95250" indent="0" eaLnBrk="1" hangingPunct="1">
              <a:buFont typeface="Wingdings" pitchFamily="2" charset="2"/>
              <a:buNone/>
            </a:pPr>
            <a:r>
              <a:rPr lang="ru-RU" sz="2800" dirty="0" smtClean="0">
                <a:solidFill>
                  <a:srgbClr val="AE4212"/>
                </a:solidFill>
                <a:effectLst/>
              </a:rPr>
              <a:t> </a:t>
            </a:r>
          </a:p>
          <a:p>
            <a:pPr marL="95250" indent="0" eaLnBrk="1" hangingPunct="1">
              <a:buFont typeface="Wingdings" pitchFamily="2" charset="2"/>
              <a:buNone/>
            </a:pPr>
            <a:endParaRPr lang="ru-RU" sz="2800" dirty="0" smtClean="0">
              <a:solidFill>
                <a:srgbClr val="AE4212"/>
              </a:solidFill>
              <a:effectLst/>
            </a:endParaRPr>
          </a:p>
          <a:p>
            <a:pPr marL="95250" indent="0" eaLnBrk="1" hangingPunct="1">
              <a:buFont typeface="Wingdings" pitchFamily="2" charset="2"/>
              <a:buNone/>
            </a:pPr>
            <a:r>
              <a:rPr lang="ru-RU" sz="2800" dirty="0" smtClean="0">
                <a:solidFill>
                  <a:srgbClr val="AE4212"/>
                </a:solidFill>
                <a:effectLst/>
              </a:rPr>
              <a:t>То есть 41943 рубля. За такую цену и лошадь продать не жалко!</a:t>
            </a:r>
          </a:p>
        </p:txBody>
      </p:sp>
      <p:graphicFrame>
        <p:nvGraphicFramePr>
          <p:cNvPr id="266245" name="Object 5"/>
          <p:cNvGraphicFramePr>
            <a:graphicFrameLocks noChangeAspect="1"/>
          </p:cNvGraphicFramePr>
          <p:nvPr>
            <p:ph sz="half" idx="2"/>
          </p:nvPr>
        </p:nvGraphicFramePr>
        <p:xfrm>
          <a:off x="928662" y="1571612"/>
          <a:ext cx="3024187" cy="1103312"/>
        </p:xfrm>
        <a:graphic>
          <a:graphicData uri="http://schemas.openxmlformats.org/presentationml/2006/ole">
            <p:oleObj spid="_x0000_s31746" name="Формула" r:id="rId3" imgW="1079280" imgH="393480" progId="Equation.3">
              <p:embed/>
            </p:oleObj>
          </a:graphicData>
        </a:graphic>
      </p:graphicFrame>
      <p:graphicFrame>
        <p:nvGraphicFramePr>
          <p:cNvPr id="266248" name="Object 8"/>
          <p:cNvGraphicFramePr>
            <a:graphicFrameLocks noChangeAspect="1"/>
          </p:cNvGraphicFramePr>
          <p:nvPr/>
        </p:nvGraphicFramePr>
        <p:xfrm>
          <a:off x="3000365" y="2852738"/>
          <a:ext cx="428628" cy="792162"/>
        </p:xfrm>
        <a:graphic>
          <a:graphicData uri="http://schemas.openxmlformats.org/presentationml/2006/ole">
            <p:oleObj spid="_x0000_s31747" name="Формула" r:id="rId4" imgW="152280" imgH="393480" progId="Equation.3">
              <p:embed/>
            </p:oleObj>
          </a:graphicData>
        </a:graphic>
      </p:graphicFrame>
      <p:graphicFrame>
        <p:nvGraphicFramePr>
          <p:cNvPr id="266249" name="Object 9"/>
          <p:cNvGraphicFramePr>
            <a:graphicFrameLocks noChangeAspect="1"/>
          </p:cNvGraphicFramePr>
          <p:nvPr/>
        </p:nvGraphicFramePr>
        <p:xfrm>
          <a:off x="479425" y="3956050"/>
          <a:ext cx="6889750" cy="992188"/>
        </p:xfrm>
        <a:graphic>
          <a:graphicData uri="http://schemas.openxmlformats.org/presentationml/2006/ole">
            <p:oleObj spid="_x0000_s31748" name="Формула" r:id="rId5" imgW="2908080" imgH="4190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66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66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66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66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66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66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66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66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66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66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66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66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66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66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66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66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66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6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6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66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66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66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66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66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66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66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2000"/>
                                        <p:tgtEl>
                                          <p:spTgt spid="266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2000"/>
                                        <p:tgtEl>
                                          <p:spTgt spid="2662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Text Box 2"/>
          <p:cNvSpPr txBox="1">
            <a:spLocks noChangeArrowheads="1"/>
          </p:cNvSpPr>
          <p:nvPr/>
        </p:nvSpPr>
        <p:spPr bwMode="auto">
          <a:xfrm>
            <a:off x="285720" y="476250"/>
            <a:ext cx="864399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</a:rPr>
              <a:t>№ 5. </a:t>
            </a:r>
            <a:r>
              <a:rPr lang="ru-RU" sz="2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</a:rPr>
              <a:t>Фигуры составлены из квадратов, как </a:t>
            </a:r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</a:rPr>
              <a:t>                  показано </a:t>
            </a:r>
            <a:r>
              <a:rPr lang="ru-RU" sz="2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</a:rPr>
              <a:t>на рисунках:</a:t>
            </a:r>
          </a:p>
        </p:txBody>
      </p:sp>
      <p:sp>
        <p:nvSpPr>
          <p:cNvPr id="250883" name="Text Box 3"/>
          <p:cNvSpPr txBox="1">
            <a:spLocks noChangeArrowheads="1"/>
          </p:cNvSpPr>
          <p:nvPr/>
        </p:nvSpPr>
        <p:spPr bwMode="auto">
          <a:xfrm>
            <a:off x="684213" y="1484313"/>
            <a:ext cx="33845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AE4212"/>
                </a:solidFill>
              </a:rPr>
              <a:t>а) </a:t>
            </a:r>
            <a:r>
              <a:rPr lang="ru-RU" b="1" dirty="0">
                <a:solidFill>
                  <a:srgbClr val="AE4212"/>
                </a:solidFill>
              </a:rPr>
              <a:t>Сколько </a:t>
            </a:r>
            <a:r>
              <a:rPr lang="ru-RU" b="1" dirty="0" smtClean="0">
                <a:solidFill>
                  <a:srgbClr val="AE4212"/>
                </a:solidFill>
              </a:rPr>
              <a:t>квадратов </a:t>
            </a:r>
            <a:r>
              <a:rPr lang="ru-RU" b="1" dirty="0">
                <a:solidFill>
                  <a:srgbClr val="AE4212"/>
                </a:solidFill>
              </a:rPr>
              <a:t>в 15-ой строке ?                  </a:t>
            </a:r>
            <a:endParaRPr lang="ru-RU" sz="2000" b="1" dirty="0">
              <a:solidFill>
                <a:srgbClr val="AE4212"/>
              </a:solidFill>
            </a:endParaRPr>
          </a:p>
        </p:txBody>
      </p:sp>
      <p:sp>
        <p:nvSpPr>
          <p:cNvPr id="2054" name="Rectangle 4"/>
          <p:cNvSpPr>
            <a:spLocks noChangeArrowheads="1"/>
          </p:cNvSpPr>
          <p:nvPr/>
        </p:nvSpPr>
        <p:spPr bwMode="auto">
          <a:xfrm>
            <a:off x="1331913" y="2708275"/>
            <a:ext cx="4826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</a:p>
        </p:txBody>
      </p:sp>
      <p:sp>
        <p:nvSpPr>
          <p:cNvPr id="2055" name="Rectangle 5"/>
          <p:cNvSpPr>
            <a:spLocks noChangeArrowheads="1"/>
          </p:cNvSpPr>
          <p:nvPr/>
        </p:nvSpPr>
        <p:spPr bwMode="auto">
          <a:xfrm>
            <a:off x="1835150" y="2708275"/>
            <a:ext cx="5048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6" name="Rectangle 6"/>
          <p:cNvSpPr>
            <a:spLocks noChangeArrowheads="1"/>
          </p:cNvSpPr>
          <p:nvPr/>
        </p:nvSpPr>
        <p:spPr bwMode="auto">
          <a:xfrm>
            <a:off x="827088" y="2708275"/>
            <a:ext cx="5048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7" name="Rectangle 7"/>
          <p:cNvSpPr>
            <a:spLocks noChangeArrowheads="1"/>
          </p:cNvSpPr>
          <p:nvPr/>
        </p:nvSpPr>
        <p:spPr bwMode="auto">
          <a:xfrm>
            <a:off x="1331913" y="3213100"/>
            <a:ext cx="5048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8" name="Rectangle 8"/>
          <p:cNvSpPr>
            <a:spLocks noChangeArrowheads="1"/>
          </p:cNvSpPr>
          <p:nvPr/>
        </p:nvSpPr>
        <p:spPr bwMode="auto">
          <a:xfrm rot="10800000">
            <a:off x="1835150" y="3213100"/>
            <a:ext cx="5048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endParaRPr lang="ru-RU" sz="2000"/>
          </a:p>
        </p:txBody>
      </p:sp>
      <p:sp>
        <p:nvSpPr>
          <p:cNvPr id="2059" name="Rectangle 9"/>
          <p:cNvSpPr>
            <a:spLocks noChangeArrowheads="1"/>
          </p:cNvSpPr>
          <p:nvPr/>
        </p:nvSpPr>
        <p:spPr bwMode="auto">
          <a:xfrm>
            <a:off x="2339975" y="3213100"/>
            <a:ext cx="503238" cy="5032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0" name="Rectangle 10"/>
          <p:cNvSpPr>
            <a:spLocks noChangeArrowheads="1"/>
          </p:cNvSpPr>
          <p:nvPr/>
        </p:nvSpPr>
        <p:spPr bwMode="auto">
          <a:xfrm>
            <a:off x="2843213" y="3213100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1" name="Rectangle 11"/>
          <p:cNvSpPr>
            <a:spLocks noChangeArrowheads="1"/>
          </p:cNvSpPr>
          <p:nvPr/>
        </p:nvSpPr>
        <p:spPr bwMode="auto">
          <a:xfrm>
            <a:off x="1331913" y="3716338"/>
            <a:ext cx="5048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2" name="Rectangle 12"/>
          <p:cNvSpPr>
            <a:spLocks noChangeArrowheads="1"/>
          </p:cNvSpPr>
          <p:nvPr/>
        </p:nvSpPr>
        <p:spPr bwMode="auto">
          <a:xfrm>
            <a:off x="827088" y="3213100"/>
            <a:ext cx="5048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3" name="Rectangle 13"/>
          <p:cNvSpPr>
            <a:spLocks noChangeArrowheads="1"/>
          </p:cNvSpPr>
          <p:nvPr/>
        </p:nvSpPr>
        <p:spPr bwMode="auto">
          <a:xfrm>
            <a:off x="1835150" y="3716338"/>
            <a:ext cx="5048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4" name="Rectangle 14"/>
          <p:cNvSpPr>
            <a:spLocks noChangeArrowheads="1"/>
          </p:cNvSpPr>
          <p:nvPr/>
        </p:nvSpPr>
        <p:spPr bwMode="auto">
          <a:xfrm>
            <a:off x="2339975" y="3716338"/>
            <a:ext cx="5048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5" name="Rectangle 15"/>
          <p:cNvSpPr>
            <a:spLocks noChangeArrowheads="1"/>
          </p:cNvSpPr>
          <p:nvPr/>
        </p:nvSpPr>
        <p:spPr bwMode="auto">
          <a:xfrm>
            <a:off x="2843213" y="3716338"/>
            <a:ext cx="5048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6" name="Rectangle 16"/>
          <p:cNvSpPr>
            <a:spLocks noChangeArrowheads="1"/>
          </p:cNvSpPr>
          <p:nvPr/>
        </p:nvSpPr>
        <p:spPr bwMode="auto">
          <a:xfrm>
            <a:off x="3348038" y="3716338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7" name="Rectangle 17"/>
          <p:cNvSpPr>
            <a:spLocks noChangeArrowheads="1"/>
          </p:cNvSpPr>
          <p:nvPr/>
        </p:nvSpPr>
        <p:spPr bwMode="auto">
          <a:xfrm>
            <a:off x="3851275" y="3716338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8" name="Rectangle 18"/>
          <p:cNvSpPr>
            <a:spLocks noChangeArrowheads="1"/>
          </p:cNvSpPr>
          <p:nvPr/>
        </p:nvSpPr>
        <p:spPr bwMode="auto">
          <a:xfrm>
            <a:off x="827088" y="3716338"/>
            <a:ext cx="5048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9" name="Text Box 19"/>
          <p:cNvSpPr txBox="1">
            <a:spLocks noChangeArrowheads="1"/>
          </p:cNvSpPr>
          <p:nvPr/>
        </p:nvSpPr>
        <p:spPr bwMode="auto">
          <a:xfrm>
            <a:off x="468313" y="2781300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1</a:t>
            </a:r>
          </a:p>
        </p:txBody>
      </p:sp>
      <p:sp>
        <p:nvSpPr>
          <p:cNvPr id="2070" name="Text Box 20"/>
          <p:cNvSpPr txBox="1">
            <a:spLocks noChangeArrowheads="1"/>
          </p:cNvSpPr>
          <p:nvPr/>
        </p:nvSpPr>
        <p:spPr bwMode="auto">
          <a:xfrm>
            <a:off x="468313" y="3284538"/>
            <a:ext cx="215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2</a:t>
            </a:r>
          </a:p>
        </p:txBody>
      </p:sp>
      <p:sp>
        <p:nvSpPr>
          <p:cNvPr id="2071" name="Text Box 22"/>
          <p:cNvSpPr txBox="1">
            <a:spLocks noChangeArrowheads="1"/>
          </p:cNvSpPr>
          <p:nvPr/>
        </p:nvSpPr>
        <p:spPr bwMode="auto">
          <a:xfrm>
            <a:off x="468313" y="3789363"/>
            <a:ext cx="5762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3</a:t>
            </a:r>
          </a:p>
        </p:txBody>
      </p:sp>
      <p:sp>
        <p:nvSpPr>
          <p:cNvPr id="2072" name="Text Box 23"/>
          <p:cNvSpPr txBox="1">
            <a:spLocks noChangeArrowheads="1"/>
          </p:cNvSpPr>
          <p:nvPr/>
        </p:nvSpPr>
        <p:spPr bwMode="auto">
          <a:xfrm>
            <a:off x="468313" y="4292600"/>
            <a:ext cx="3600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4 …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539750" y="2636838"/>
            <a:ext cx="3959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/>
          </a:p>
        </p:txBody>
      </p:sp>
      <p:sp>
        <p:nvSpPr>
          <p:cNvPr id="2074" name="Text Box 27"/>
          <p:cNvSpPr txBox="1">
            <a:spLocks noChangeArrowheads="1"/>
          </p:cNvSpPr>
          <p:nvPr/>
        </p:nvSpPr>
        <p:spPr bwMode="auto">
          <a:xfrm>
            <a:off x="611188" y="2420938"/>
            <a:ext cx="41767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/>
          </a:p>
        </p:txBody>
      </p:sp>
      <p:sp>
        <p:nvSpPr>
          <p:cNvPr id="250909" name="Text Box 29"/>
          <p:cNvSpPr txBox="1">
            <a:spLocks noChangeArrowheads="1"/>
          </p:cNvSpPr>
          <p:nvPr/>
        </p:nvSpPr>
        <p:spPr bwMode="auto">
          <a:xfrm>
            <a:off x="4716463" y="1484313"/>
            <a:ext cx="36734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AE4212"/>
                </a:solidFill>
              </a:rPr>
              <a:t>б) Сколько квадратов </a:t>
            </a:r>
          </a:p>
          <a:p>
            <a:r>
              <a:rPr lang="ru-RU" b="1" dirty="0">
                <a:solidFill>
                  <a:srgbClr val="AE4212"/>
                </a:solidFill>
              </a:rPr>
              <a:t>11-ом столбце ?</a:t>
            </a:r>
          </a:p>
        </p:txBody>
      </p:sp>
      <p:sp>
        <p:nvSpPr>
          <p:cNvPr id="2076" name="Text Box 40"/>
          <p:cNvSpPr txBox="1">
            <a:spLocks noChangeArrowheads="1"/>
          </p:cNvSpPr>
          <p:nvPr/>
        </p:nvSpPr>
        <p:spPr bwMode="auto">
          <a:xfrm>
            <a:off x="4932363" y="2492375"/>
            <a:ext cx="38877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/>
          </a:p>
        </p:txBody>
      </p:sp>
      <p:sp>
        <p:nvSpPr>
          <p:cNvPr id="2077" name="Rectangle 42"/>
          <p:cNvSpPr>
            <a:spLocks noChangeArrowheads="1"/>
          </p:cNvSpPr>
          <p:nvPr/>
        </p:nvSpPr>
        <p:spPr bwMode="auto">
          <a:xfrm>
            <a:off x="8172450" y="3500438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8" name="Rectangle 43"/>
          <p:cNvSpPr>
            <a:spLocks noChangeArrowheads="1"/>
          </p:cNvSpPr>
          <p:nvPr/>
        </p:nvSpPr>
        <p:spPr bwMode="auto">
          <a:xfrm>
            <a:off x="8172450" y="2997200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9" name="Rectangle 44"/>
          <p:cNvSpPr>
            <a:spLocks noChangeArrowheads="1"/>
          </p:cNvSpPr>
          <p:nvPr/>
        </p:nvSpPr>
        <p:spPr bwMode="auto">
          <a:xfrm>
            <a:off x="8172450" y="5013325"/>
            <a:ext cx="5048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0" name="Rectangle 45"/>
          <p:cNvSpPr>
            <a:spLocks noChangeArrowheads="1"/>
          </p:cNvSpPr>
          <p:nvPr/>
        </p:nvSpPr>
        <p:spPr bwMode="auto">
          <a:xfrm>
            <a:off x="8172450" y="4005263"/>
            <a:ext cx="5048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1" name="Rectangle 46"/>
          <p:cNvSpPr>
            <a:spLocks noChangeArrowheads="1"/>
          </p:cNvSpPr>
          <p:nvPr/>
        </p:nvSpPr>
        <p:spPr bwMode="auto">
          <a:xfrm>
            <a:off x="8172450" y="4508500"/>
            <a:ext cx="5048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2" name="Rectangle 48"/>
          <p:cNvSpPr>
            <a:spLocks noChangeArrowheads="1"/>
          </p:cNvSpPr>
          <p:nvPr/>
        </p:nvSpPr>
        <p:spPr bwMode="auto">
          <a:xfrm>
            <a:off x="8172450" y="2492375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3" name="Rectangle 56"/>
          <p:cNvSpPr>
            <a:spLocks noChangeArrowheads="1"/>
          </p:cNvSpPr>
          <p:nvPr/>
        </p:nvSpPr>
        <p:spPr bwMode="auto">
          <a:xfrm>
            <a:off x="24444325" y="9115425"/>
            <a:ext cx="5048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4" name="Rectangle 61"/>
          <p:cNvSpPr>
            <a:spLocks noChangeArrowheads="1"/>
          </p:cNvSpPr>
          <p:nvPr/>
        </p:nvSpPr>
        <p:spPr bwMode="auto">
          <a:xfrm>
            <a:off x="24949150" y="9618663"/>
            <a:ext cx="5048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5" name="Rectangle 62"/>
          <p:cNvSpPr>
            <a:spLocks noChangeArrowheads="1"/>
          </p:cNvSpPr>
          <p:nvPr/>
        </p:nvSpPr>
        <p:spPr bwMode="auto">
          <a:xfrm rot="10800000">
            <a:off x="7667625" y="5013325"/>
            <a:ext cx="5048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endParaRPr lang="ru-RU" sz="2000"/>
          </a:p>
        </p:txBody>
      </p:sp>
      <p:sp>
        <p:nvSpPr>
          <p:cNvPr id="2086" name="Rectangle 66"/>
          <p:cNvSpPr>
            <a:spLocks noChangeArrowheads="1"/>
          </p:cNvSpPr>
          <p:nvPr/>
        </p:nvSpPr>
        <p:spPr bwMode="auto">
          <a:xfrm>
            <a:off x="25020588" y="9690100"/>
            <a:ext cx="5048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7" name="Rectangle 67"/>
          <p:cNvSpPr>
            <a:spLocks noChangeArrowheads="1"/>
          </p:cNvSpPr>
          <p:nvPr/>
        </p:nvSpPr>
        <p:spPr bwMode="auto">
          <a:xfrm rot="10800000">
            <a:off x="8172450" y="1989138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endParaRPr lang="ru-RU" sz="2000"/>
          </a:p>
        </p:txBody>
      </p:sp>
      <p:sp>
        <p:nvSpPr>
          <p:cNvPr id="2088" name="Rectangle 68"/>
          <p:cNvSpPr>
            <a:spLocks noChangeArrowheads="1"/>
          </p:cNvSpPr>
          <p:nvPr/>
        </p:nvSpPr>
        <p:spPr bwMode="auto">
          <a:xfrm rot="10800000">
            <a:off x="7667625" y="4508500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endParaRPr lang="ru-RU" sz="2000"/>
          </a:p>
        </p:txBody>
      </p:sp>
      <p:sp>
        <p:nvSpPr>
          <p:cNvPr id="2089" name="Rectangle 69"/>
          <p:cNvSpPr>
            <a:spLocks noChangeArrowheads="1"/>
          </p:cNvSpPr>
          <p:nvPr/>
        </p:nvSpPr>
        <p:spPr bwMode="auto">
          <a:xfrm rot="10800000">
            <a:off x="7667625" y="4005263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endParaRPr lang="ru-RU" sz="2000"/>
          </a:p>
        </p:txBody>
      </p:sp>
      <p:sp>
        <p:nvSpPr>
          <p:cNvPr id="2090" name="Rectangle 70"/>
          <p:cNvSpPr>
            <a:spLocks noChangeArrowheads="1"/>
          </p:cNvSpPr>
          <p:nvPr/>
        </p:nvSpPr>
        <p:spPr bwMode="auto">
          <a:xfrm rot="10800000">
            <a:off x="7164388" y="5013325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endParaRPr lang="ru-RU" sz="2000"/>
          </a:p>
        </p:txBody>
      </p:sp>
      <p:sp>
        <p:nvSpPr>
          <p:cNvPr id="2091" name="Rectangle 72"/>
          <p:cNvSpPr>
            <a:spLocks noChangeArrowheads="1"/>
          </p:cNvSpPr>
          <p:nvPr/>
        </p:nvSpPr>
        <p:spPr bwMode="auto">
          <a:xfrm rot="10800000">
            <a:off x="8172450" y="5516563"/>
            <a:ext cx="5048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endParaRPr lang="ru-RU" sz="2000"/>
          </a:p>
        </p:txBody>
      </p:sp>
      <p:sp>
        <p:nvSpPr>
          <p:cNvPr id="2092" name="Rectangle 73"/>
          <p:cNvSpPr>
            <a:spLocks noChangeArrowheads="1"/>
          </p:cNvSpPr>
          <p:nvPr/>
        </p:nvSpPr>
        <p:spPr bwMode="auto">
          <a:xfrm>
            <a:off x="7667625" y="5516563"/>
            <a:ext cx="5048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3" name="Rectangle 74"/>
          <p:cNvSpPr>
            <a:spLocks noChangeArrowheads="1"/>
          </p:cNvSpPr>
          <p:nvPr/>
        </p:nvSpPr>
        <p:spPr bwMode="auto">
          <a:xfrm>
            <a:off x="7164388" y="5516563"/>
            <a:ext cx="5048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4" name="Rectangle 75"/>
          <p:cNvSpPr>
            <a:spLocks noChangeArrowheads="1"/>
          </p:cNvSpPr>
          <p:nvPr/>
        </p:nvSpPr>
        <p:spPr bwMode="auto">
          <a:xfrm>
            <a:off x="6659563" y="5516563"/>
            <a:ext cx="5048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5" name="Text Box 76"/>
          <p:cNvSpPr txBox="1">
            <a:spLocks noChangeArrowheads="1"/>
          </p:cNvSpPr>
          <p:nvPr/>
        </p:nvSpPr>
        <p:spPr bwMode="auto">
          <a:xfrm>
            <a:off x="323850" y="5373688"/>
            <a:ext cx="2936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 </a:t>
            </a:r>
            <a:endParaRPr lang="ru-RU" sz="2800" baseline="-25000"/>
          </a:p>
        </p:txBody>
      </p:sp>
      <p:sp>
        <p:nvSpPr>
          <p:cNvPr id="2096" name="Text Box 77"/>
          <p:cNvSpPr txBox="1">
            <a:spLocks noChangeArrowheads="1"/>
          </p:cNvSpPr>
          <p:nvPr/>
        </p:nvSpPr>
        <p:spPr bwMode="auto">
          <a:xfrm>
            <a:off x="6588125" y="5949950"/>
            <a:ext cx="2555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  1       2      3      4    5..</a:t>
            </a:r>
          </a:p>
        </p:txBody>
      </p:sp>
      <p:sp>
        <p:nvSpPr>
          <p:cNvPr id="2097" name="Text Box 78"/>
          <p:cNvSpPr txBox="1">
            <a:spLocks noChangeArrowheads="1"/>
          </p:cNvSpPr>
          <p:nvPr/>
        </p:nvSpPr>
        <p:spPr bwMode="auto">
          <a:xfrm>
            <a:off x="4932363" y="2565400"/>
            <a:ext cx="30241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 </a:t>
            </a:r>
            <a:endParaRPr lang="ru-RU" sz="2800" baseline="30000"/>
          </a:p>
        </p:txBody>
      </p:sp>
      <p:sp>
        <p:nvSpPr>
          <p:cNvPr id="250960" name="Text Box 80"/>
          <p:cNvSpPr txBox="1">
            <a:spLocks noChangeArrowheads="1"/>
          </p:cNvSpPr>
          <p:nvPr/>
        </p:nvSpPr>
        <p:spPr bwMode="auto">
          <a:xfrm>
            <a:off x="395288" y="4895850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А. 29</a:t>
            </a:r>
            <a:r>
              <a:rPr lang="ru-RU"/>
              <a:t>     </a:t>
            </a:r>
          </a:p>
        </p:txBody>
      </p:sp>
      <p:sp>
        <p:nvSpPr>
          <p:cNvPr id="250961" name="Text Box 81"/>
          <p:cNvSpPr txBox="1">
            <a:spLocks noChangeArrowheads="1"/>
          </p:cNvSpPr>
          <p:nvPr/>
        </p:nvSpPr>
        <p:spPr bwMode="auto">
          <a:xfrm>
            <a:off x="4840288" y="6237288"/>
            <a:ext cx="1027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А.512  </a:t>
            </a:r>
            <a:r>
              <a:rPr lang="ru-RU"/>
              <a:t>  </a:t>
            </a:r>
          </a:p>
        </p:txBody>
      </p:sp>
      <p:sp>
        <p:nvSpPr>
          <p:cNvPr id="250962" name="Text Box 82"/>
          <p:cNvSpPr txBox="1">
            <a:spLocks noChangeArrowheads="1"/>
          </p:cNvSpPr>
          <p:nvPr/>
        </p:nvSpPr>
        <p:spPr bwMode="auto">
          <a:xfrm>
            <a:off x="1384300" y="4889500"/>
            <a:ext cx="815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Б. 32</a:t>
            </a:r>
          </a:p>
        </p:txBody>
      </p:sp>
      <p:sp>
        <p:nvSpPr>
          <p:cNvPr id="250963" name="Text Box 83"/>
          <p:cNvSpPr txBox="1">
            <a:spLocks noChangeArrowheads="1"/>
          </p:cNvSpPr>
          <p:nvPr/>
        </p:nvSpPr>
        <p:spPr bwMode="auto">
          <a:xfrm>
            <a:off x="2411413" y="4889500"/>
            <a:ext cx="936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В. 31</a:t>
            </a:r>
          </a:p>
        </p:txBody>
      </p:sp>
      <p:sp>
        <p:nvSpPr>
          <p:cNvPr id="250964" name="Text Box 84"/>
          <p:cNvSpPr txBox="1">
            <a:spLocks noChangeArrowheads="1"/>
          </p:cNvSpPr>
          <p:nvPr/>
        </p:nvSpPr>
        <p:spPr bwMode="auto">
          <a:xfrm>
            <a:off x="3348038" y="4868863"/>
            <a:ext cx="107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Г. 15</a:t>
            </a:r>
          </a:p>
        </p:txBody>
      </p:sp>
      <p:sp>
        <p:nvSpPr>
          <p:cNvPr id="250967" name="Text Box 87"/>
          <p:cNvSpPr txBox="1">
            <a:spLocks noChangeArrowheads="1"/>
          </p:cNvSpPr>
          <p:nvPr/>
        </p:nvSpPr>
        <p:spPr bwMode="auto">
          <a:xfrm>
            <a:off x="5940425" y="6237288"/>
            <a:ext cx="100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Б. 256</a:t>
            </a:r>
          </a:p>
        </p:txBody>
      </p:sp>
      <p:sp>
        <p:nvSpPr>
          <p:cNvPr id="250968" name="Text Box 88"/>
          <p:cNvSpPr txBox="1">
            <a:spLocks noChangeArrowheads="1"/>
          </p:cNvSpPr>
          <p:nvPr/>
        </p:nvSpPr>
        <p:spPr bwMode="auto">
          <a:xfrm>
            <a:off x="7000875" y="6257925"/>
            <a:ext cx="1149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В. 1024</a:t>
            </a:r>
          </a:p>
        </p:txBody>
      </p:sp>
      <p:sp>
        <p:nvSpPr>
          <p:cNvPr id="250971" name="Text Box 91"/>
          <p:cNvSpPr txBox="1">
            <a:spLocks noChangeArrowheads="1"/>
          </p:cNvSpPr>
          <p:nvPr/>
        </p:nvSpPr>
        <p:spPr bwMode="auto">
          <a:xfrm>
            <a:off x="8172450" y="6237288"/>
            <a:ext cx="971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Г.128</a:t>
            </a:r>
          </a:p>
        </p:txBody>
      </p:sp>
      <p:sp>
        <p:nvSpPr>
          <p:cNvPr id="2106" name="Rectangle 9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50972" name="Object 92"/>
          <p:cNvGraphicFramePr>
            <a:graphicFrameLocks noChangeAspect="1"/>
          </p:cNvGraphicFramePr>
          <p:nvPr/>
        </p:nvGraphicFramePr>
        <p:xfrm>
          <a:off x="468313" y="5445125"/>
          <a:ext cx="2735262" cy="1079500"/>
        </p:xfrm>
        <a:graphic>
          <a:graphicData uri="http://schemas.openxmlformats.org/presentationml/2006/ole">
            <p:oleObj spid="_x0000_s27650" name="Формула" r:id="rId3" imgW="1193800" imgH="457200" progId="Equation.3">
              <p:embed/>
            </p:oleObj>
          </a:graphicData>
        </a:graphic>
      </p:graphicFrame>
      <p:sp>
        <p:nvSpPr>
          <p:cNvPr id="2107" name="Rectangle 9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50974" name="Object 94"/>
          <p:cNvGraphicFramePr>
            <a:graphicFrameLocks noChangeAspect="1"/>
          </p:cNvGraphicFramePr>
          <p:nvPr/>
        </p:nvGraphicFramePr>
        <p:xfrm>
          <a:off x="5292725" y="2492375"/>
          <a:ext cx="2303463" cy="1081088"/>
        </p:xfrm>
        <a:graphic>
          <a:graphicData uri="http://schemas.openxmlformats.org/presentationml/2006/ole">
            <p:oleObj spid="_x0000_s27651" name="Формула" r:id="rId4" imgW="1143000" imgH="4572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08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0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0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250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9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2509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25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25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25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9" dur="2000"/>
                                        <p:tgtEl>
                                          <p:spTgt spid="2509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09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2" dur="2000"/>
                                        <p:tgtEl>
                                          <p:spTgt spid="2509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5" dur="2000"/>
                                        <p:tgtEl>
                                          <p:spTgt spid="2509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5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2000"/>
                                        <p:tgtEl>
                                          <p:spTgt spid="250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250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2000"/>
                                        <p:tgtEl>
                                          <p:spTgt spid="25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2000"/>
                                        <p:tgtEl>
                                          <p:spTgt spid="25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2000"/>
                                        <p:tgtEl>
                                          <p:spTgt spid="25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1" dur="2000"/>
                                        <p:tgtEl>
                                          <p:spTgt spid="2509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4" dur="2000"/>
                                        <p:tgtEl>
                                          <p:spTgt spid="2509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7" dur="2000"/>
                                        <p:tgtEl>
                                          <p:spTgt spid="2509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2" dur="2000"/>
                                        <p:tgtEl>
                                          <p:spTgt spid="25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882" grpId="0"/>
      <p:bldP spid="250883" grpId="0"/>
      <p:bldP spid="250909" grpId="0"/>
      <p:bldP spid="250960" grpId="0" build="allAtOnce"/>
      <p:bldP spid="250960" grpId="1" build="allAtOnce"/>
      <p:bldP spid="250961" grpId="0"/>
      <p:bldP spid="250961" grpId="1"/>
      <p:bldP spid="250962" grpId="0"/>
      <p:bldP spid="250962" grpId="1"/>
      <p:bldP spid="250963" grpId="0"/>
      <p:bldP spid="250964" grpId="0"/>
      <p:bldP spid="250964" grpId="1"/>
      <p:bldP spid="250967" grpId="0"/>
      <p:bldP spid="250967" grpId="1"/>
      <p:bldP spid="250968" grpId="0"/>
      <p:bldP spid="250971" grpId="0"/>
      <p:bldP spid="250971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755650" y="260350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800"/>
          </a:p>
        </p:txBody>
      </p:sp>
      <p:sp>
        <p:nvSpPr>
          <p:cNvPr id="256005" name="Text Box 5"/>
          <p:cNvSpPr txBox="1">
            <a:spLocks noChangeArrowheads="1"/>
          </p:cNvSpPr>
          <p:nvPr/>
        </p:nvSpPr>
        <p:spPr bwMode="auto">
          <a:xfrm>
            <a:off x="468313" y="188913"/>
            <a:ext cx="77041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AE4212"/>
                </a:solidFill>
                <a:latin typeface="Arial" pitchFamily="34" charset="0"/>
              </a:rPr>
              <a:t>№ 6       </a:t>
            </a:r>
            <a:r>
              <a:rPr lang="en-US" sz="2400" b="1" dirty="0" smtClean="0">
                <a:solidFill>
                  <a:srgbClr val="AE4212"/>
                </a:solidFill>
                <a:latin typeface="Arial" pitchFamily="34" charset="0"/>
              </a:rPr>
              <a:t>(</a:t>
            </a:r>
            <a:r>
              <a:rPr lang="ru-RU" sz="2400" b="1" dirty="0">
                <a:solidFill>
                  <a:srgbClr val="AE4212"/>
                </a:solidFill>
                <a:latin typeface="Arial" pitchFamily="34" charset="0"/>
              </a:rPr>
              <a:t>а</a:t>
            </a:r>
            <a:r>
              <a:rPr lang="en-US" sz="2400" b="1" baseline="-25000" dirty="0">
                <a:solidFill>
                  <a:srgbClr val="AE4212"/>
                </a:solidFill>
                <a:latin typeface="Arial" pitchFamily="34" charset="0"/>
              </a:rPr>
              <a:t>n</a:t>
            </a:r>
            <a:r>
              <a:rPr lang="en-US" sz="2400" b="1" dirty="0">
                <a:solidFill>
                  <a:srgbClr val="AE4212"/>
                </a:solidFill>
                <a:latin typeface="Arial" pitchFamily="34" charset="0"/>
              </a:rPr>
              <a:t>) – </a:t>
            </a:r>
            <a:r>
              <a:rPr lang="ru-RU" sz="2400" b="1" dirty="0">
                <a:solidFill>
                  <a:srgbClr val="AE4212"/>
                </a:solidFill>
                <a:latin typeface="Arial" pitchFamily="34" charset="0"/>
              </a:rPr>
              <a:t>арифметическая прогрессия</a:t>
            </a: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519113" y="974725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200"/>
          </a:p>
        </p:txBody>
      </p:sp>
      <p:sp>
        <p:nvSpPr>
          <p:cNvPr id="256007" name="Text Box 7"/>
          <p:cNvSpPr txBox="1">
            <a:spLocks noChangeArrowheads="1"/>
          </p:cNvSpPr>
          <p:nvPr/>
        </p:nvSpPr>
        <p:spPr bwMode="auto">
          <a:xfrm>
            <a:off x="539750" y="908050"/>
            <a:ext cx="66246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/>
              <a:t> </a:t>
            </a:r>
            <a:r>
              <a:rPr lang="ru-RU" sz="3200" dirty="0"/>
              <a:t>а</a:t>
            </a:r>
            <a:r>
              <a:rPr lang="ru-RU" sz="3200" baseline="-25000" dirty="0"/>
              <a:t>10</a:t>
            </a:r>
            <a:r>
              <a:rPr lang="ru-RU" sz="3200" dirty="0"/>
              <a:t> = 8,  а</a:t>
            </a:r>
            <a:r>
              <a:rPr lang="ru-RU" sz="3200" baseline="-25000" dirty="0"/>
              <a:t>12</a:t>
            </a:r>
            <a:r>
              <a:rPr lang="ru-RU" sz="3200" dirty="0"/>
              <a:t> = -2.</a:t>
            </a:r>
            <a:r>
              <a:rPr lang="ru-RU" sz="2800" dirty="0"/>
              <a:t> Найдите </a:t>
            </a:r>
            <a:r>
              <a:rPr lang="ru-RU" sz="3200" dirty="0"/>
              <a:t>а</a:t>
            </a:r>
            <a:r>
              <a:rPr lang="ru-RU" sz="3200" baseline="-25000" dirty="0"/>
              <a:t>11.</a:t>
            </a:r>
          </a:p>
        </p:txBody>
      </p:sp>
      <p:sp>
        <p:nvSpPr>
          <p:cNvPr id="256008" name="Text Box 8"/>
          <p:cNvSpPr txBox="1">
            <a:spLocks noChangeArrowheads="1"/>
          </p:cNvSpPr>
          <p:nvPr/>
        </p:nvSpPr>
        <p:spPr bwMode="auto">
          <a:xfrm>
            <a:off x="950913" y="1773238"/>
            <a:ext cx="7869237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/>
              <a:t>Согласно характеристическому свойству арифметической прогрессии:</a:t>
            </a:r>
          </a:p>
          <a:p>
            <a:r>
              <a:rPr lang="ru-RU" sz="3200" dirty="0"/>
              <a:t>а</a:t>
            </a:r>
            <a:r>
              <a:rPr lang="en-US" sz="3200" baseline="-25000" dirty="0"/>
              <a:t>n</a:t>
            </a:r>
            <a:r>
              <a:rPr lang="ru-RU" sz="3200" dirty="0"/>
              <a:t>= </a:t>
            </a:r>
            <a:r>
              <a:rPr lang="en-US" sz="3200" dirty="0"/>
              <a:t>(</a:t>
            </a:r>
            <a:r>
              <a:rPr lang="ru-RU" sz="3200" dirty="0"/>
              <a:t>а</a:t>
            </a:r>
            <a:r>
              <a:rPr lang="en-US" sz="3200" baseline="-25000" dirty="0"/>
              <a:t>n+1</a:t>
            </a:r>
            <a:r>
              <a:rPr lang="ru-RU" sz="3200" dirty="0"/>
              <a:t>+ а</a:t>
            </a:r>
            <a:r>
              <a:rPr lang="en-US" sz="3200" baseline="-25000" dirty="0"/>
              <a:t>n-1</a:t>
            </a:r>
            <a:r>
              <a:rPr lang="en-US" sz="3200" dirty="0"/>
              <a:t>)</a:t>
            </a:r>
            <a:r>
              <a:rPr lang="ru-RU" sz="3200" dirty="0"/>
              <a:t>/</a:t>
            </a:r>
            <a:r>
              <a:rPr lang="en-US" sz="3200" dirty="0"/>
              <a:t>2</a:t>
            </a:r>
            <a:r>
              <a:rPr lang="ru-RU" sz="3200" dirty="0"/>
              <a:t>;         а</a:t>
            </a:r>
            <a:r>
              <a:rPr lang="ru-RU" sz="3200" baseline="-25000" dirty="0"/>
              <a:t>11</a:t>
            </a:r>
            <a:r>
              <a:rPr lang="ru-RU" sz="3200" dirty="0"/>
              <a:t>= (8 – 2)/2=3</a:t>
            </a:r>
          </a:p>
        </p:txBody>
      </p:sp>
      <p:sp>
        <p:nvSpPr>
          <p:cNvPr id="256009" name="Text Box 9"/>
          <p:cNvSpPr txBox="1">
            <a:spLocks noChangeArrowheads="1"/>
          </p:cNvSpPr>
          <p:nvPr/>
        </p:nvSpPr>
        <p:spPr bwMode="auto">
          <a:xfrm>
            <a:off x="539750" y="3357563"/>
            <a:ext cx="77041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AE4212"/>
                </a:solidFill>
              </a:rPr>
              <a:t>№ 7 </a:t>
            </a:r>
            <a:r>
              <a:rPr lang="ru-RU" sz="2800" b="1" dirty="0">
                <a:solidFill>
                  <a:srgbClr val="AE4212"/>
                </a:solidFill>
              </a:rPr>
              <a:t>Зная, что </a:t>
            </a:r>
            <a:r>
              <a:rPr lang="ru-RU" sz="3200" b="1" dirty="0">
                <a:solidFill>
                  <a:srgbClr val="AE4212"/>
                </a:solidFill>
              </a:rPr>
              <a:t>а</a:t>
            </a:r>
            <a:r>
              <a:rPr lang="ru-RU" sz="3200" b="1" baseline="-25000" dirty="0">
                <a:solidFill>
                  <a:srgbClr val="AE4212"/>
                </a:solidFill>
              </a:rPr>
              <a:t>16</a:t>
            </a:r>
            <a:r>
              <a:rPr lang="ru-RU" sz="3200" b="1" dirty="0">
                <a:solidFill>
                  <a:srgbClr val="AE4212"/>
                </a:solidFill>
              </a:rPr>
              <a:t> = - 10,</a:t>
            </a:r>
            <a:r>
              <a:rPr lang="ru-RU" sz="2800" b="1" dirty="0">
                <a:solidFill>
                  <a:srgbClr val="AE4212"/>
                </a:solidFill>
              </a:rPr>
              <a:t> найдите </a:t>
            </a:r>
            <a:r>
              <a:rPr lang="ru-RU" sz="3200" b="1" dirty="0">
                <a:solidFill>
                  <a:srgbClr val="AE4212"/>
                </a:solidFill>
              </a:rPr>
              <a:t>а</a:t>
            </a:r>
            <a:r>
              <a:rPr lang="ru-RU" sz="3200" b="1" baseline="-25000" dirty="0">
                <a:solidFill>
                  <a:srgbClr val="AE4212"/>
                </a:solidFill>
              </a:rPr>
              <a:t>15</a:t>
            </a:r>
            <a:r>
              <a:rPr lang="ru-RU" sz="3200" b="1" dirty="0">
                <a:solidFill>
                  <a:srgbClr val="AE4212"/>
                </a:solidFill>
              </a:rPr>
              <a:t> +а</a:t>
            </a:r>
            <a:r>
              <a:rPr lang="ru-RU" sz="3200" b="1" baseline="-25000" dirty="0">
                <a:solidFill>
                  <a:srgbClr val="AE4212"/>
                </a:solidFill>
              </a:rPr>
              <a:t>17</a:t>
            </a:r>
            <a:r>
              <a:rPr lang="ru-RU" sz="3200" b="1" dirty="0">
                <a:solidFill>
                  <a:srgbClr val="AE4212"/>
                </a:solidFill>
              </a:rPr>
              <a:t>;</a:t>
            </a:r>
          </a:p>
        </p:txBody>
      </p:sp>
      <p:sp>
        <p:nvSpPr>
          <p:cNvPr id="3081" name="Text Box 10"/>
          <p:cNvSpPr txBox="1">
            <a:spLocks noChangeArrowheads="1"/>
          </p:cNvSpPr>
          <p:nvPr/>
        </p:nvSpPr>
        <p:spPr bwMode="auto">
          <a:xfrm>
            <a:off x="971550" y="4365625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200"/>
          </a:p>
        </p:txBody>
      </p:sp>
      <p:sp>
        <p:nvSpPr>
          <p:cNvPr id="3082" name="Text Box 11"/>
          <p:cNvSpPr txBox="1">
            <a:spLocks noChangeArrowheads="1"/>
          </p:cNvSpPr>
          <p:nvPr/>
        </p:nvSpPr>
        <p:spPr bwMode="auto">
          <a:xfrm>
            <a:off x="827088" y="4221163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200"/>
          </a:p>
        </p:txBody>
      </p:sp>
      <p:sp>
        <p:nvSpPr>
          <p:cNvPr id="256012" name="Text Box 12"/>
          <p:cNvSpPr txBox="1">
            <a:spLocks noChangeArrowheads="1"/>
          </p:cNvSpPr>
          <p:nvPr/>
        </p:nvSpPr>
        <p:spPr bwMode="auto">
          <a:xfrm>
            <a:off x="735013" y="3860800"/>
            <a:ext cx="733744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/>
              <a:t>    а</a:t>
            </a:r>
            <a:r>
              <a:rPr lang="ru-RU" sz="3200" baseline="-25000" dirty="0"/>
              <a:t>15</a:t>
            </a:r>
            <a:r>
              <a:rPr lang="ru-RU" sz="3200" dirty="0"/>
              <a:t> + а</a:t>
            </a:r>
            <a:r>
              <a:rPr lang="ru-RU" sz="3200" baseline="-25000" dirty="0"/>
              <a:t>17</a:t>
            </a:r>
            <a:r>
              <a:rPr lang="ru-RU" sz="3200" dirty="0"/>
              <a:t> = 2а</a:t>
            </a:r>
            <a:r>
              <a:rPr lang="ru-RU" sz="3200" baseline="-25000" dirty="0"/>
              <a:t>16</a:t>
            </a:r>
            <a:r>
              <a:rPr lang="ru-RU" sz="3200" dirty="0"/>
              <a:t>;    </a:t>
            </a:r>
            <a:r>
              <a:rPr lang="ru-RU" sz="3200" dirty="0" smtClean="0"/>
              <a:t>а</a:t>
            </a:r>
            <a:r>
              <a:rPr lang="ru-RU" sz="3200" baseline="-25000" dirty="0" smtClean="0"/>
              <a:t>15</a:t>
            </a:r>
            <a:r>
              <a:rPr lang="ru-RU" sz="3200" dirty="0" smtClean="0"/>
              <a:t> </a:t>
            </a:r>
            <a:r>
              <a:rPr lang="ru-RU" sz="3200" dirty="0"/>
              <a:t>+ а</a:t>
            </a:r>
            <a:r>
              <a:rPr lang="ru-RU" sz="3200" baseline="-25000" dirty="0"/>
              <a:t>17</a:t>
            </a:r>
            <a:r>
              <a:rPr lang="ru-RU" sz="3200" dirty="0"/>
              <a:t>= - 20</a:t>
            </a:r>
          </a:p>
        </p:txBody>
      </p:sp>
      <p:sp>
        <p:nvSpPr>
          <p:cNvPr id="256013" name="Text Box 13"/>
          <p:cNvSpPr txBox="1">
            <a:spLocks noChangeArrowheads="1"/>
          </p:cNvSpPr>
          <p:nvPr/>
        </p:nvSpPr>
        <p:spPr bwMode="auto">
          <a:xfrm>
            <a:off x="539750" y="4724400"/>
            <a:ext cx="8280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AE4212"/>
                </a:solidFill>
              </a:rPr>
              <a:t>№ 8 </a:t>
            </a:r>
            <a:r>
              <a:rPr lang="ru-RU" sz="2400" b="1" dirty="0">
                <a:solidFill>
                  <a:srgbClr val="AE4212"/>
                </a:solidFill>
              </a:rPr>
              <a:t>Найдите неизвестные члены  арифметической прогрессии:     </a:t>
            </a:r>
            <a:r>
              <a:rPr lang="ru-RU" sz="2400" b="1" dirty="0" smtClean="0">
                <a:solidFill>
                  <a:srgbClr val="AE4212"/>
                </a:solidFill>
              </a:rPr>
              <a:t> </a:t>
            </a:r>
            <a:r>
              <a:rPr lang="ru-RU" sz="2400" b="1" dirty="0">
                <a:solidFill>
                  <a:srgbClr val="AE4212"/>
                </a:solidFill>
              </a:rPr>
              <a:t>…12 ;  а</a:t>
            </a:r>
            <a:r>
              <a:rPr lang="en-US" sz="2400" b="1" baseline="-25000" dirty="0">
                <a:solidFill>
                  <a:srgbClr val="AE4212"/>
                </a:solidFill>
              </a:rPr>
              <a:t>n-1</a:t>
            </a:r>
            <a:r>
              <a:rPr lang="ru-RU" sz="2400" b="1" dirty="0">
                <a:solidFill>
                  <a:srgbClr val="AE4212"/>
                </a:solidFill>
              </a:rPr>
              <a:t>;  а</a:t>
            </a:r>
            <a:r>
              <a:rPr lang="en-US" sz="2400" b="1" baseline="-25000" dirty="0">
                <a:solidFill>
                  <a:srgbClr val="AE4212"/>
                </a:solidFill>
              </a:rPr>
              <a:t>n</a:t>
            </a:r>
            <a:r>
              <a:rPr lang="ru-RU" sz="2400" b="1" dirty="0">
                <a:solidFill>
                  <a:srgbClr val="AE4212"/>
                </a:solidFill>
              </a:rPr>
              <a:t> ;  а</a:t>
            </a:r>
            <a:r>
              <a:rPr lang="en-US" sz="2400" b="1" baseline="-25000" dirty="0">
                <a:solidFill>
                  <a:srgbClr val="AE4212"/>
                </a:solidFill>
              </a:rPr>
              <a:t>n+1</a:t>
            </a:r>
            <a:r>
              <a:rPr lang="ru-RU" sz="2400" b="1" dirty="0">
                <a:solidFill>
                  <a:srgbClr val="AE4212"/>
                </a:solidFill>
              </a:rPr>
              <a:t>;  26;…  </a:t>
            </a:r>
          </a:p>
        </p:txBody>
      </p:sp>
      <p:sp>
        <p:nvSpPr>
          <p:cNvPr id="3085" name="Line 16"/>
          <p:cNvSpPr>
            <a:spLocks noChangeShapeType="1"/>
          </p:cNvSpPr>
          <p:nvPr/>
        </p:nvSpPr>
        <p:spPr bwMode="auto">
          <a:xfrm>
            <a:off x="5003800" y="501332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6" name="Line 17"/>
          <p:cNvSpPr>
            <a:spLocks noChangeShapeType="1"/>
          </p:cNvSpPr>
          <p:nvPr/>
        </p:nvSpPr>
        <p:spPr bwMode="auto">
          <a:xfrm>
            <a:off x="5003800" y="501332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19" name="Text Box 19"/>
          <p:cNvSpPr txBox="1">
            <a:spLocks noChangeArrowheads="1"/>
          </p:cNvSpPr>
          <p:nvPr/>
        </p:nvSpPr>
        <p:spPr bwMode="auto">
          <a:xfrm>
            <a:off x="1331913" y="5949950"/>
            <a:ext cx="1152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/>
              <a:t>15,5 ;</a:t>
            </a:r>
          </a:p>
        </p:txBody>
      </p:sp>
      <p:sp>
        <p:nvSpPr>
          <p:cNvPr id="256020" name="Text Box 20"/>
          <p:cNvSpPr txBox="1">
            <a:spLocks noChangeArrowheads="1"/>
          </p:cNvSpPr>
          <p:nvPr/>
        </p:nvSpPr>
        <p:spPr bwMode="auto">
          <a:xfrm>
            <a:off x="179388" y="5945188"/>
            <a:ext cx="13684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/>
              <a:t> </a:t>
            </a:r>
            <a:r>
              <a:rPr lang="ru-RU" sz="2800" dirty="0"/>
              <a:t>…</a:t>
            </a:r>
            <a:r>
              <a:rPr lang="ru-RU" sz="3200" dirty="0"/>
              <a:t>12</a:t>
            </a:r>
            <a:r>
              <a:rPr lang="ru-RU" sz="2800" dirty="0"/>
              <a:t> ;</a:t>
            </a:r>
          </a:p>
        </p:txBody>
      </p:sp>
      <p:sp>
        <p:nvSpPr>
          <p:cNvPr id="256021" name="Text Box 21"/>
          <p:cNvSpPr txBox="1">
            <a:spLocks noChangeArrowheads="1"/>
          </p:cNvSpPr>
          <p:nvPr/>
        </p:nvSpPr>
        <p:spPr bwMode="auto">
          <a:xfrm>
            <a:off x="2411413" y="5949950"/>
            <a:ext cx="7921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/>
              <a:t>19;</a:t>
            </a:r>
          </a:p>
        </p:txBody>
      </p:sp>
      <p:sp>
        <p:nvSpPr>
          <p:cNvPr id="256023" name="Text Box 23"/>
          <p:cNvSpPr txBox="1">
            <a:spLocks noChangeArrowheads="1"/>
          </p:cNvSpPr>
          <p:nvPr/>
        </p:nvSpPr>
        <p:spPr bwMode="auto">
          <a:xfrm>
            <a:off x="3132138" y="5949950"/>
            <a:ext cx="10080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22,5;</a:t>
            </a:r>
          </a:p>
        </p:txBody>
      </p:sp>
      <p:sp>
        <p:nvSpPr>
          <p:cNvPr id="256024" name="Text Box 24"/>
          <p:cNvSpPr txBox="1">
            <a:spLocks noChangeArrowheads="1"/>
          </p:cNvSpPr>
          <p:nvPr/>
        </p:nvSpPr>
        <p:spPr bwMode="auto">
          <a:xfrm>
            <a:off x="4110038" y="5943600"/>
            <a:ext cx="11096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/>
              <a:t>26;…</a:t>
            </a:r>
          </a:p>
        </p:txBody>
      </p:sp>
      <p:sp>
        <p:nvSpPr>
          <p:cNvPr id="256025" name="Text Box 25"/>
          <p:cNvSpPr txBox="1">
            <a:spLocks noChangeArrowheads="1"/>
          </p:cNvSpPr>
          <p:nvPr/>
        </p:nvSpPr>
        <p:spPr bwMode="auto">
          <a:xfrm>
            <a:off x="6372225" y="5876925"/>
            <a:ext cx="12255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/>
              <a:t> </a:t>
            </a:r>
            <a:r>
              <a:rPr lang="en-US" sz="3200" dirty="0"/>
              <a:t>d=3</a:t>
            </a:r>
            <a:r>
              <a:rPr lang="ru-RU" sz="3200" dirty="0"/>
              <a:t>,</a:t>
            </a:r>
            <a:r>
              <a:rPr lang="en-US" sz="3200" dirty="0"/>
              <a:t>5</a:t>
            </a:r>
            <a:endParaRPr lang="ru-RU" sz="3200" dirty="0"/>
          </a:p>
        </p:txBody>
      </p:sp>
      <p:graphicFrame>
        <p:nvGraphicFramePr>
          <p:cNvPr id="3074" name="Object 2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8674" name="Формула" r:id="rId3" imgW="114120" imgH="2156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6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256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256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2560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256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256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2000"/>
                                        <p:tgtEl>
                                          <p:spTgt spid="256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2560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256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256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2000"/>
                                        <p:tgtEl>
                                          <p:spTgt spid="25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2000"/>
                                        <p:tgtEl>
                                          <p:spTgt spid="256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2000"/>
                                        <p:tgtEl>
                                          <p:spTgt spid="25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2" dur="2000"/>
                                        <p:tgtEl>
                                          <p:spTgt spid="256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7" dur="2000"/>
                                        <p:tgtEl>
                                          <p:spTgt spid="256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2000"/>
                                        <p:tgtEl>
                                          <p:spTgt spid="256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5" grpId="0"/>
      <p:bldP spid="256007" grpId="0"/>
      <p:bldP spid="256008" grpId="0"/>
      <p:bldP spid="256009" grpId="0"/>
      <p:bldP spid="256012" grpId="0"/>
      <p:bldP spid="256013" grpId="0"/>
      <p:bldP spid="256019" grpId="0"/>
      <p:bldP spid="256020" grpId="0"/>
      <p:bldP spid="256021" grpId="0"/>
      <p:bldP spid="256023" grpId="0"/>
      <p:bldP spid="256024" grpId="0"/>
      <p:bldP spid="2560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00042"/>
            <a:ext cx="38261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Девятый урок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643050"/>
            <a:ext cx="800105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Прогрессии мы с вами изучали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  И много новых формул вы узнали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 Различные задачи  </a:t>
            </a:r>
            <a:r>
              <a:rPr lang="ru-RU" sz="2800" b="1" dirty="0" err="1" smtClean="0">
                <a:solidFill>
                  <a:srgbClr val="002060"/>
                </a:solidFill>
              </a:rPr>
              <a:t>прорешали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    И вот теперь настал тот час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       И вы конечно же должны узнать,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А применимы ли прогрессии в жизни сейчас?   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14290"/>
            <a:ext cx="8229600" cy="693760"/>
          </a:xfrm>
        </p:spPr>
        <p:txBody>
          <a:bodyPr/>
          <a:lstStyle/>
          <a:p>
            <a:r>
              <a:rPr lang="ru-RU" sz="3800" dirty="0"/>
              <a:t>Устная работа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57200" y="981075"/>
            <a:ext cx="4038600" cy="5145088"/>
          </a:xfrm>
        </p:spPr>
        <p:txBody>
          <a:bodyPr>
            <a:normAutofit/>
          </a:bodyPr>
          <a:lstStyle/>
          <a:p>
            <a:pPr marL="533400" indent="-533400">
              <a:buFontTx/>
              <a:buNone/>
            </a:pPr>
            <a:r>
              <a:rPr lang="ru-RU" sz="2600" dirty="0">
                <a:solidFill>
                  <a:srgbClr val="FF0000"/>
                </a:solidFill>
              </a:rPr>
              <a:t>Арифметическая прогрессия</a:t>
            </a:r>
            <a:endParaRPr lang="en-US" sz="2600" dirty="0">
              <a:solidFill>
                <a:srgbClr val="FF0000"/>
              </a:solidFill>
            </a:endParaRPr>
          </a:p>
          <a:p>
            <a:pPr marL="533400" indent="-533400">
              <a:buFontTx/>
              <a:buChar char="•"/>
            </a:pPr>
            <a:r>
              <a:rPr lang="ru-RU" sz="2600" dirty="0"/>
              <a:t>1, 3, 5, 7, 9, …</a:t>
            </a:r>
          </a:p>
          <a:p>
            <a:pPr marL="533400" indent="-533400">
              <a:buFontTx/>
              <a:buNone/>
            </a:pPr>
            <a:r>
              <a:rPr lang="ru-RU" sz="2600" dirty="0"/>
              <a:t>      </a:t>
            </a:r>
            <a:r>
              <a:rPr lang="en-US" sz="2600" dirty="0"/>
              <a:t>d = 2</a:t>
            </a:r>
            <a:endParaRPr lang="ru-RU" sz="2600" dirty="0"/>
          </a:p>
          <a:p>
            <a:pPr marL="533400" indent="-533400">
              <a:buFontTx/>
              <a:buNone/>
            </a:pPr>
            <a:r>
              <a:rPr lang="en-US" sz="2600" dirty="0"/>
              <a:t>2)  </a:t>
            </a:r>
            <a:r>
              <a:rPr lang="ru-RU" sz="2600" dirty="0"/>
              <a:t>5, 8, 11, 14, …</a:t>
            </a:r>
            <a:endParaRPr lang="en-US" sz="2600" dirty="0"/>
          </a:p>
          <a:p>
            <a:pPr marL="533400" indent="-533400">
              <a:buFontTx/>
              <a:buNone/>
            </a:pPr>
            <a:r>
              <a:rPr lang="en-US" sz="2600" dirty="0"/>
              <a:t>      d = 3</a:t>
            </a:r>
            <a:endParaRPr lang="ru-RU" sz="2600" dirty="0"/>
          </a:p>
          <a:p>
            <a:pPr marL="533400" indent="-533400">
              <a:buFontTx/>
              <a:buNone/>
            </a:pPr>
            <a:r>
              <a:rPr lang="en-US" sz="2600" dirty="0"/>
              <a:t>3) </a:t>
            </a:r>
            <a:r>
              <a:rPr lang="ru-RU" sz="2600" dirty="0"/>
              <a:t>-1, -2, -3, -4, …</a:t>
            </a:r>
            <a:endParaRPr lang="en-US" sz="2600" dirty="0"/>
          </a:p>
          <a:p>
            <a:pPr marL="533400" indent="-533400">
              <a:buFontTx/>
              <a:buNone/>
            </a:pPr>
            <a:r>
              <a:rPr lang="en-US" sz="2600" dirty="0"/>
              <a:t>      d = -1</a:t>
            </a:r>
          </a:p>
          <a:p>
            <a:pPr marL="533400" indent="-533400">
              <a:buFontTx/>
              <a:buNone/>
            </a:pPr>
            <a:r>
              <a:rPr lang="en-US" sz="2600" dirty="0"/>
              <a:t>4) </a:t>
            </a:r>
            <a:r>
              <a:rPr lang="ru-RU" sz="2600" dirty="0"/>
              <a:t>-2, -4, -6, -8, …</a:t>
            </a:r>
            <a:endParaRPr lang="en-US" sz="2600" dirty="0"/>
          </a:p>
          <a:p>
            <a:pPr marL="533400" indent="-533400">
              <a:buFontTx/>
              <a:buNone/>
            </a:pPr>
            <a:r>
              <a:rPr lang="en-US" sz="2600" dirty="0"/>
              <a:t>      d = - 2</a:t>
            </a:r>
            <a:endParaRPr lang="ru-RU" sz="2600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8200" y="1052513"/>
            <a:ext cx="4038600" cy="5073650"/>
          </a:xfrm>
        </p:spPr>
        <p:txBody>
          <a:bodyPr>
            <a:normAutofit/>
          </a:bodyPr>
          <a:lstStyle/>
          <a:p>
            <a:pPr marL="533400" indent="-533400" algn="ctr">
              <a:buFontTx/>
              <a:buNone/>
            </a:pPr>
            <a:r>
              <a:rPr lang="ru-RU" sz="2600" dirty="0">
                <a:solidFill>
                  <a:srgbClr val="0000CC"/>
                </a:solidFill>
              </a:rPr>
              <a:t>Геометрическая прогрессия</a:t>
            </a:r>
          </a:p>
          <a:p>
            <a:pPr marL="533400" indent="-533400">
              <a:buFontTx/>
              <a:buChar char="•"/>
            </a:pPr>
            <a:r>
              <a:rPr lang="ru-RU" sz="2600" dirty="0"/>
              <a:t>1, 2, 4, 8, …</a:t>
            </a:r>
          </a:p>
          <a:p>
            <a:pPr marL="533400" indent="-533400">
              <a:buFontTx/>
              <a:buNone/>
            </a:pPr>
            <a:r>
              <a:rPr lang="ru-RU" sz="2600" dirty="0"/>
              <a:t>          </a:t>
            </a:r>
            <a:r>
              <a:rPr lang="en-US" sz="2600" dirty="0"/>
              <a:t>q = 2</a:t>
            </a:r>
            <a:endParaRPr lang="ru-RU" sz="2600" dirty="0"/>
          </a:p>
          <a:p>
            <a:pPr marL="533400" indent="-533400">
              <a:buFontTx/>
              <a:buNone/>
            </a:pPr>
            <a:r>
              <a:rPr lang="en-US" sz="2600" dirty="0"/>
              <a:t>2) </a:t>
            </a:r>
            <a:r>
              <a:rPr lang="ru-RU" sz="2600" dirty="0"/>
              <a:t>5, 15, 45, 135, …</a:t>
            </a:r>
            <a:endParaRPr lang="en-US" sz="2600" dirty="0"/>
          </a:p>
          <a:p>
            <a:pPr marL="533400" indent="-533400">
              <a:buFontTx/>
              <a:buNone/>
            </a:pPr>
            <a:r>
              <a:rPr lang="en-US" sz="2600" dirty="0"/>
              <a:t>          q = 3   </a:t>
            </a:r>
            <a:endParaRPr lang="ru-RU" sz="2600" dirty="0"/>
          </a:p>
          <a:p>
            <a:pPr marL="533400" indent="-533400">
              <a:buFontTx/>
              <a:buNone/>
            </a:pPr>
            <a:r>
              <a:rPr lang="en-US" sz="2600" dirty="0"/>
              <a:t>3) </a:t>
            </a:r>
            <a:r>
              <a:rPr lang="ru-RU" sz="2600" dirty="0"/>
              <a:t>1; 0,1; 0,001;0,0001;</a:t>
            </a:r>
            <a:endParaRPr lang="en-US" sz="2600" dirty="0"/>
          </a:p>
          <a:p>
            <a:pPr marL="533400" indent="-533400">
              <a:buFontTx/>
              <a:buNone/>
            </a:pPr>
            <a:r>
              <a:rPr lang="en-US" sz="2600" dirty="0"/>
              <a:t>          q = 0,1</a:t>
            </a:r>
            <a:endParaRPr lang="ru-RU" sz="2600" dirty="0"/>
          </a:p>
          <a:p>
            <a:pPr marL="533400" indent="-533400">
              <a:buFontTx/>
              <a:buNone/>
            </a:pPr>
            <a:r>
              <a:rPr lang="en-US" sz="2600" dirty="0"/>
              <a:t>4) </a:t>
            </a:r>
            <a:r>
              <a:rPr lang="ru-RU" sz="2600" dirty="0"/>
              <a:t>1, 2/3, 4/9, 8/27, …</a:t>
            </a:r>
            <a:endParaRPr lang="en-US" sz="2600" dirty="0"/>
          </a:p>
          <a:p>
            <a:pPr marL="533400" indent="-533400">
              <a:buFontTx/>
              <a:buNone/>
            </a:pPr>
            <a:r>
              <a:rPr lang="en-US" sz="2600" dirty="0"/>
              <a:t>          q = 2/3</a:t>
            </a:r>
            <a:endParaRPr lang="ru-RU" sz="2600" dirty="0"/>
          </a:p>
          <a:p>
            <a:pPr marL="533400" indent="-533400">
              <a:buFontTx/>
              <a:buChar char="•"/>
            </a:pPr>
            <a:endParaRPr lang="ru-RU" sz="2600" dirty="0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116013" y="6237288"/>
            <a:ext cx="172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FF0000"/>
                </a:solidFill>
              </a:rPr>
              <a:t>d</a:t>
            </a:r>
            <a:r>
              <a:rPr lang="ru-RU" dirty="0">
                <a:solidFill>
                  <a:srgbClr val="FF0000"/>
                </a:solidFill>
              </a:rPr>
              <a:t>- разность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5148263" y="630872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CC"/>
                </a:solidFill>
              </a:rPr>
              <a:t>q</a:t>
            </a:r>
            <a:r>
              <a:rPr lang="ru-RU" dirty="0">
                <a:solidFill>
                  <a:srgbClr val="0000CC"/>
                </a:solidFill>
              </a:rPr>
              <a:t>-знаменатель</a:t>
            </a:r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4211638" y="1052513"/>
            <a:ext cx="0" cy="5111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0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0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0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5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" grpId="0"/>
      <p:bldP spid="308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7857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642910" y="428604"/>
            <a:ext cx="800105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14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AE421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Даны примеры последовательностей. Определите, какая последовательность является « арифметической или геометрической прогрессией», ответы запишите на листочках, найдите разность 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знаменатель 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2; 5; 8; 11; 14; 17…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3; 9; 27; 81; 24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3; …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1; 6; 11; 20; 25;…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-4; -8; -16; -32;…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5; 25; 35; 45;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55…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-2; -4 -6;-8; -10;…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3786190"/>
          <a:ext cx="8358246" cy="2857520"/>
        </p:xfrm>
        <a:graphic>
          <a:graphicData uri="http://schemas.openxmlformats.org/drawingml/2006/table">
            <a:tbl>
              <a:tblPr/>
              <a:tblGrid>
                <a:gridCol w="3605518"/>
                <a:gridCol w="4752728"/>
              </a:tblGrid>
              <a:tr h="4444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 1)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2; 5; 8; 11; 14; 17;…</a:t>
                      </a: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                    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арифметическая прогрессия  d =3.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7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 2) 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3; 9; 27; 81; 243;…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геометрическая прогрессия   q =3.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 3)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1; 64 11; 20; 25;</a:t>
                      </a: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 …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последовательность чисел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7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 4)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-4; -8; -16; -32;…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геометрическая прогрессия  </a:t>
                      </a:r>
                      <a:r>
                        <a:rPr lang="ru-RU" sz="2000" dirty="0" err="1">
                          <a:latin typeface="Calibri"/>
                          <a:ea typeface="Calibri"/>
                          <a:cs typeface="Times New Roman"/>
                        </a:rPr>
                        <a:t>q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 =2.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8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alibri"/>
                          <a:ea typeface="Calibri"/>
                          <a:cs typeface="Times New Roman"/>
                        </a:rPr>
                        <a:t> 5) </a:t>
                      </a: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5; 25; 35; 45; 55; ..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последовательность чисел.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6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alibri"/>
                          <a:ea typeface="Calibri"/>
                          <a:cs typeface="Times New Roman"/>
                        </a:rPr>
                        <a:t> 6) </a:t>
                      </a: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-2; -4; -6; -8; -10; 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арифметическая прогрессия </a:t>
                      </a:r>
                      <a:r>
                        <a:rPr lang="ru-RU" sz="2000" dirty="0" err="1">
                          <a:latin typeface="Calibri"/>
                          <a:ea typeface="Calibri"/>
                          <a:cs typeface="Times New Roman"/>
                        </a:rPr>
                        <a:t>d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 = -2..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История математики.</a:t>
            </a:r>
          </a:p>
        </p:txBody>
      </p:sp>
      <p:pic>
        <p:nvPicPr>
          <p:cNvPr id="28676" name="Picture 4" descr="Фото 0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75" y="1500188"/>
            <a:ext cx="4106863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285728"/>
            <a:ext cx="82868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AE4212"/>
                </a:solidFill>
              </a:rPr>
              <a:t>В восточных странах Китае, Корее, Японии и других, люди едят  при помощи палочек. Часто их делают из бамбука, древесины, слоновой кости и металла. В Китае такие палочки называют «</a:t>
            </a:r>
            <a:r>
              <a:rPr lang="ru-RU" sz="2000" b="1" dirty="0" err="1" smtClean="0">
                <a:solidFill>
                  <a:srgbClr val="AE4212"/>
                </a:solidFill>
              </a:rPr>
              <a:t>Куайцзы</a:t>
            </a:r>
            <a:r>
              <a:rPr lang="ru-RU" sz="2000" b="1" dirty="0" smtClean="0">
                <a:solidFill>
                  <a:srgbClr val="AE4212"/>
                </a:solidFill>
              </a:rPr>
              <a:t>».</a:t>
            </a:r>
            <a:br>
              <a:rPr lang="ru-RU" sz="2000" b="1" dirty="0" smtClean="0">
                <a:solidFill>
                  <a:srgbClr val="AE4212"/>
                </a:solidFill>
              </a:rPr>
            </a:br>
            <a:r>
              <a:rPr lang="ru-RU" sz="2000" b="1" dirty="0" smtClean="0">
                <a:solidFill>
                  <a:srgbClr val="AE4212"/>
                </a:solidFill>
              </a:rPr>
              <a:t>Узнайте как палочки для еды называют в Японии. Для этого выполните задания , учитывая. Что (</a:t>
            </a:r>
            <a:r>
              <a:rPr lang="ru-RU" sz="2000" b="1" dirty="0" err="1" smtClean="0">
                <a:solidFill>
                  <a:srgbClr val="AE4212"/>
                </a:solidFill>
              </a:rPr>
              <a:t>а</a:t>
            </a:r>
            <a:r>
              <a:rPr lang="ru-RU" sz="2000" b="1" baseline="-25000" dirty="0" err="1" smtClean="0">
                <a:solidFill>
                  <a:srgbClr val="AE4212"/>
                </a:solidFill>
              </a:rPr>
              <a:t>п</a:t>
            </a:r>
            <a:r>
              <a:rPr lang="ru-RU" sz="2000" b="1" dirty="0" smtClean="0">
                <a:solidFill>
                  <a:srgbClr val="AE4212"/>
                </a:solidFill>
              </a:rPr>
              <a:t>)- арифметическая прогрессии. Зачеркните в таблице буквы, соответствующие найденным ответам.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1) а</a:t>
            </a:r>
            <a:r>
              <a:rPr lang="ru-RU" sz="2000" baseline="-25000" dirty="0" smtClean="0"/>
              <a:t>1</a:t>
            </a:r>
            <a:r>
              <a:rPr lang="ru-RU" sz="2000" dirty="0" smtClean="0"/>
              <a:t> =20; </a:t>
            </a:r>
            <a:r>
              <a:rPr lang="ru-RU" sz="2000" dirty="0" err="1" smtClean="0"/>
              <a:t>d</a:t>
            </a:r>
            <a:r>
              <a:rPr lang="ru-RU" sz="2000" dirty="0" smtClean="0"/>
              <a:t> =4. Найдите а</a:t>
            </a:r>
            <a:r>
              <a:rPr lang="ru-RU" sz="2000" baseline="-25000" dirty="0" smtClean="0"/>
              <a:t>5</a:t>
            </a:r>
            <a:r>
              <a:rPr lang="ru-RU" sz="2000" dirty="0" smtClean="0"/>
              <a:t>  ;                  2) а</a:t>
            </a:r>
            <a:r>
              <a:rPr lang="ru-RU" sz="2000" baseline="-25000" dirty="0" smtClean="0"/>
              <a:t>1</a:t>
            </a:r>
            <a:r>
              <a:rPr lang="ru-RU" sz="2000" dirty="0" smtClean="0"/>
              <a:t> =1,7 ; в =- 0,2 ; Найдите а</a:t>
            </a:r>
            <a:r>
              <a:rPr lang="ru-RU" sz="2000" baseline="-25000" dirty="0" smtClean="0"/>
              <a:t>8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3) -8 ; -6,5; … Найдите а</a:t>
            </a:r>
            <a:r>
              <a:rPr lang="ru-RU" sz="2000" baseline="-25000" dirty="0" smtClean="0"/>
              <a:t>4</a:t>
            </a:r>
            <a:r>
              <a:rPr lang="ru-RU" sz="2000" dirty="0" smtClean="0"/>
              <a:t> ;                    4) а</a:t>
            </a:r>
            <a:r>
              <a:rPr lang="ru-RU" sz="2000" baseline="-25000" dirty="0" smtClean="0"/>
              <a:t>8</a:t>
            </a:r>
            <a:r>
              <a:rPr lang="ru-RU" sz="2000" dirty="0" smtClean="0"/>
              <a:t> = -14; а</a:t>
            </a:r>
            <a:r>
              <a:rPr lang="ru-RU" sz="2000" baseline="-25000" dirty="0" smtClean="0"/>
              <a:t>10</a:t>
            </a:r>
            <a:r>
              <a:rPr lang="ru-RU" sz="2000" dirty="0" smtClean="0"/>
              <a:t> = -9,5. Найдите </a:t>
            </a:r>
            <a:r>
              <a:rPr lang="en-US" sz="2000" dirty="0" smtClean="0"/>
              <a:t>d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endParaRPr lang="ru-RU" sz="2000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28860" y="3714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24000" y="3571876"/>
          <a:ext cx="6096000" cy="1928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964413">
                <a:tc>
                  <a:txBody>
                    <a:bodyPr/>
                    <a:lstStyle/>
                    <a:p>
                      <a:r>
                        <a:rPr lang="ru-RU" dirty="0" smtClean="0"/>
                        <a:t>-3,5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-2,5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0,7</a:t>
                      </a:r>
                      <a:endParaRPr lang="ru-RU" dirty="0"/>
                    </a:p>
                  </a:txBody>
                  <a:tcPr/>
                </a:tc>
              </a:tr>
              <a:tr h="964413"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Ф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643174" y="6143644"/>
            <a:ext cx="2037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Ответ: ХАСИ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28596" y="357166"/>
            <a:ext cx="8372475" cy="23698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AE4212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/>
              <a:t>Задача №2.</a:t>
            </a:r>
          </a:p>
          <a:p>
            <a:r>
              <a:rPr lang="ru-RU" sz="2400" dirty="0" smtClean="0"/>
              <a:t>Представьте себе , что ты прораб на стройке. Привезли и выгрузили большое количество труб. Нужно быстро определить , чтобы закрыть наряд шоферу, сколько труб. Как это сделать? Какое рационализаторское предложение внесешь по транспортировке и укладке труб?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28596" y="3214686"/>
            <a:ext cx="8372475" cy="23698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AE4212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/>
              <a:t>Ответ </a:t>
            </a:r>
            <a:endParaRPr lang="ru-RU" sz="2800" dirty="0" smtClean="0"/>
          </a:p>
          <a:p>
            <a:r>
              <a:rPr lang="ru-RU" sz="2000" b="1" dirty="0" smtClean="0"/>
              <a:t>В данном случае нужно выбрать такую форму контейнера,  или захвата для выгрузки, чтобы подсчет труб осуществлялся по простым  формулам. Один из способов – использовать естественное расположение труб штабелем так, чтобы в каждом верхнем ряду  количество оказывается на единицу меньше, чем в предыдущем нижнем, т.е числа труб в последовательных рядах образуют арифметическую прогрессию.</a:t>
            </a: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214290"/>
            <a:ext cx="8501122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Задача №3.</a:t>
            </a:r>
            <a:endParaRPr lang="ru-RU" sz="2000" dirty="0" smtClean="0"/>
          </a:p>
          <a:p>
            <a:endParaRPr lang="ru-RU" sz="2000" dirty="0" smtClean="0"/>
          </a:p>
          <a:p>
            <a:r>
              <a:rPr lang="ru-RU" sz="2000" b="1" dirty="0" smtClean="0">
                <a:solidFill>
                  <a:srgbClr val="AE4212"/>
                </a:solidFill>
              </a:rPr>
              <a:t>Ребенок заболеет ветрянкой, если в его организме окажется не менее 27000 вирусов ветряной оспы. Если заранее не сделана прививка от ветрянки, то каждый день число попавших в организм вирусов утраивается. Если в течении 6 дней после попадания инфекции болезнь не наступает, организм начинает вырабатывать антитела, прекращающие размножение вирусов. Какое минимальное количество вирусов должно попасть в организм, чтобы ребенок, которому не сделали прививку, заболел?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597" y="3571876"/>
            <a:ext cx="828680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b="1" dirty="0" smtClean="0"/>
              <a:t>Эта задача является примером геометрической прогрессии, где </a:t>
            </a:r>
            <a:r>
              <a:rPr lang="ru-RU" sz="2400" b="1" dirty="0" err="1" smtClean="0"/>
              <a:t>S</a:t>
            </a:r>
            <a:r>
              <a:rPr lang="ru-RU" sz="2400" b="1" baseline="-25000" dirty="0" err="1" smtClean="0"/>
              <a:t>n</a:t>
            </a:r>
            <a:r>
              <a:rPr lang="ru-RU" sz="2400" b="1" dirty="0" smtClean="0"/>
              <a:t> =27000, а найти надо </a:t>
            </a:r>
            <a:r>
              <a:rPr lang="en-US" sz="2400" b="1" dirty="0" smtClean="0"/>
              <a:t>b</a:t>
            </a:r>
            <a:r>
              <a:rPr lang="ru-RU" sz="2400" b="1" baseline="-25000" dirty="0" smtClean="0"/>
              <a:t>1,  </a:t>
            </a:r>
            <a:r>
              <a:rPr lang="ru-RU" sz="2400" b="1" dirty="0" smtClean="0"/>
              <a:t>при </a:t>
            </a:r>
            <a:r>
              <a:rPr lang="ru-RU" sz="2400" b="1" dirty="0" err="1" smtClean="0"/>
              <a:t>п</a:t>
            </a:r>
            <a:r>
              <a:rPr lang="ru-RU" sz="2400" b="1" dirty="0" smtClean="0"/>
              <a:t> =6, и </a:t>
            </a:r>
          </a:p>
          <a:p>
            <a:r>
              <a:rPr lang="en-US" sz="2400" b="1" dirty="0" smtClean="0"/>
              <a:t>q</a:t>
            </a:r>
            <a:r>
              <a:rPr lang="ru-RU" sz="2400" b="1" dirty="0" smtClean="0"/>
              <a:t> =3;    27000= </a:t>
            </a:r>
            <a:r>
              <a:rPr lang="en-US" sz="2400" b="1" dirty="0" smtClean="0"/>
              <a:t>b</a:t>
            </a:r>
            <a:r>
              <a:rPr lang="ru-RU" sz="2400" b="1" baseline="-25000" dirty="0" smtClean="0"/>
              <a:t>1</a:t>
            </a:r>
            <a:r>
              <a:rPr lang="ru-RU" sz="2400" b="1" dirty="0" smtClean="0"/>
              <a:t> (3</a:t>
            </a:r>
            <a:r>
              <a:rPr lang="ru-RU" sz="2400" b="1" baseline="30000" dirty="0" smtClean="0"/>
              <a:t>6</a:t>
            </a:r>
            <a:r>
              <a:rPr lang="ru-RU" sz="2400" b="1" dirty="0" smtClean="0"/>
              <a:t> -1):(3-1); </a:t>
            </a:r>
            <a:r>
              <a:rPr lang="en-US" sz="2400" b="1" dirty="0" smtClean="0"/>
              <a:t>b</a:t>
            </a:r>
            <a:r>
              <a:rPr lang="ru-RU" sz="2400" b="1" baseline="-25000" dirty="0" smtClean="0"/>
              <a:t>1  </a:t>
            </a:r>
            <a:r>
              <a:rPr lang="ru-RU" sz="2400" b="1" dirty="0" smtClean="0"/>
              <a:t>≈ 75.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214290"/>
            <a:ext cx="5423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Домашнее задание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357298"/>
            <a:ext cx="83582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1) </a:t>
            </a:r>
            <a:r>
              <a:rPr lang="ru-RU" sz="2400" b="1" i="1" dirty="0" smtClean="0"/>
              <a:t>Имеется 7 домов, в каждом доме по 7 кошек, каждая кошка съедает по 7 мышей , каждая мышь съедает 7 колосьев, каждый из которых, если посеять зерно, дает 7 мер зерна. Нужно посчитать сумму мер зерна». 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42844" y="4643446"/>
            <a:ext cx="8286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2) </a:t>
            </a:r>
            <a:r>
              <a:rPr lang="ru-RU" sz="2400" b="1" i="1" dirty="0" smtClean="0"/>
              <a:t>Вкладчик 27 июля 2007 г. внес в сберегательный банк 7000 руб. Какова будет сумма его вклада на 27 июля  2014г., если сбербанк начисляет ежегодно 7 % годовых ? </a:t>
            </a:r>
          </a:p>
          <a:p>
            <a:endParaRPr lang="ru-RU" dirty="0"/>
          </a:p>
        </p:txBody>
      </p:sp>
      <p:pic>
        <p:nvPicPr>
          <p:cNvPr id="47106" name="Picture 2" descr="F:\Мои рисунки\животные\oboicat5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000372"/>
            <a:ext cx="2214578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1785926"/>
            <a:ext cx="742955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Все формулы мы с вами повторили.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   Я думаю урок успешно завершили.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       К зачету подготовились, узнали,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           Зачем прогрессию так долго изучали.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 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5918" y="214290"/>
            <a:ext cx="5500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урок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1</a:t>
            </a:r>
            <a:r>
              <a:rPr lang="ru-RU" dirty="0"/>
              <a:t>) d=2</a:t>
            </a:r>
          </a:p>
          <a:p>
            <a:pPr>
              <a:buNone/>
            </a:pPr>
            <a:r>
              <a:rPr lang="ru-RU" dirty="0" smtClean="0"/>
              <a:t>                 2</a:t>
            </a:r>
            <a:r>
              <a:rPr lang="ru-RU" dirty="0"/>
              <a:t>) d=3</a:t>
            </a:r>
          </a:p>
          <a:p>
            <a:pPr>
              <a:buNone/>
            </a:pPr>
            <a:r>
              <a:rPr lang="ru-RU" dirty="0" smtClean="0"/>
              <a:t>                 3</a:t>
            </a:r>
            <a:r>
              <a:rPr lang="ru-RU" dirty="0"/>
              <a:t>) d=-1</a:t>
            </a:r>
          </a:p>
          <a:p>
            <a:pPr>
              <a:buNone/>
            </a:pPr>
            <a:r>
              <a:rPr lang="ru-RU" dirty="0" smtClean="0"/>
              <a:t>                4</a:t>
            </a:r>
            <a:r>
              <a:rPr lang="ru-RU" dirty="0"/>
              <a:t>) d=-2  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1) q=2</a:t>
            </a:r>
          </a:p>
          <a:p>
            <a:pPr>
              <a:buNone/>
            </a:pPr>
            <a:r>
              <a:rPr lang="ru-RU" dirty="0"/>
              <a:t>2) q=3</a:t>
            </a:r>
          </a:p>
          <a:p>
            <a:pPr>
              <a:buNone/>
            </a:pPr>
            <a:r>
              <a:rPr lang="ru-RU" dirty="0" smtClean="0"/>
              <a:t>3) q=0.1</a:t>
            </a:r>
          </a:p>
          <a:p>
            <a:pPr>
              <a:buNone/>
            </a:pPr>
            <a:r>
              <a:rPr lang="ru-RU" dirty="0" smtClean="0"/>
              <a:t>4</a:t>
            </a:r>
            <a:r>
              <a:rPr lang="ru-RU" dirty="0"/>
              <a:t>) </a:t>
            </a:r>
            <a:r>
              <a:rPr lang="ru-RU" dirty="0" err="1"/>
              <a:t>q=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5429256" y="3000372"/>
          <a:ext cx="642942" cy="928694"/>
        </p:xfrm>
        <a:graphic>
          <a:graphicData uri="http://schemas.openxmlformats.org/presentationml/2006/ole">
            <p:oleObj spid="_x0000_s1026" name="Формула" r:id="rId3" imgW="152280" imgH="393480" progId="Equation.3">
              <p:embed/>
            </p:oleObj>
          </a:graphicData>
        </a:graphic>
      </p:graphicFrame>
      <p:pic>
        <p:nvPicPr>
          <p:cNvPr id="1027" name="Picture 3" descr="F:\Мои рисунки\рисунки для оформления\052a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79476" y="4214818"/>
            <a:ext cx="2292978" cy="1566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Определение</a:t>
            </a:r>
          </a:p>
        </p:txBody>
      </p:sp>
      <p:sp>
        <p:nvSpPr>
          <p:cNvPr id="57351" name="Rectangle 7"/>
          <p:cNvSpPr>
            <a:spLocks noGrp="1" noChangeArrowheads="1"/>
          </p:cNvSpPr>
          <p:nvPr>
            <p:ph idx="1"/>
          </p:nvPr>
        </p:nvSpPr>
        <p:spPr>
          <a:xfrm>
            <a:off x="395288" y="1557338"/>
            <a:ext cx="8229600" cy="4997450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dirty="0"/>
              <a:t>Числовая последовательность</a:t>
            </a:r>
          </a:p>
          <a:p>
            <a:pPr>
              <a:buFont typeface="Wingdings" pitchFamily="2" charset="2"/>
              <a:buNone/>
            </a:pPr>
            <a:r>
              <a:rPr lang="ru-RU" sz="3800" dirty="0">
                <a:solidFill>
                  <a:srgbClr val="FF0000"/>
                </a:solidFill>
              </a:rPr>
              <a:t>а</a:t>
            </a:r>
            <a:r>
              <a:rPr lang="ru-RU" sz="3800" baseline="-25000" dirty="0">
                <a:solidFill>
                  <a:srgbClr val="FF0000"/>
                </a:solidFill>
              </a:rPr>
              <a:t>1</a:t>
            </a:r>
            <a:r>
              <a:rPr lang="ru-RU" sz="3800" dirty="0">
                <a:solidFill>
                  <a:srgbClr val="FF0000"/>
                </a:solidFill>
              </a:rPr>
              <a:t>,а</a:t>
            </a:r>
            <a:r>
              <a:rPr lang="ru-RU" sz="3800" baseline="-25000" dirty="0">
                <a:solidFill>
                  <a:srgbClr val="FF0000"/>
                </a:solidFill>
              </a:rPr>
              <a:t>2</a:t>
            </a:r>
            <a:r>
              <a:rPr lang="ru-RU" sz="3800" dirty="0">
                <a:solidFill>
                  <a:srgbClr val="FF0000"/>
                </a:solidFill>
              </a:rPr>
              <a:t>,а</a:t>
            </a:r>
            <a:r>
              <a:rPr lang="ru-RU" sz="3800" baseline="-25000" dirty="0">
                <a:solidFill>
                  <a:srgbClr val="FF0000"/>
                </a:solidFill>
              </a:rPr>
              <a:t>3</a:t>
            </a:r>
            <a:r>
              <a:rPr lang="ru-RU" sz="3800" dirty="0">
                <a:solidFill>
                  <a:srgbClr val="FF0000"/>
                </a:solidFill>
              </a:rPr>
              <a:t>,…а</a:t>
            </a:r>
            <a:r>
              <a:rPr lang="en-US" sz="3800" baseline="-25000" dirty="0">
                <a:solidFill>
                  <a:srgbClr val="FF0000"/>
                </a:solidFill>
              </a:rPr>
              <a:t>n</a:t>
            </a:r>
            <a:r>
              <a:rPr lang="en-US" sz="3800" dirty="0">
                <a:solidFill>
                  <a:srgbClr val="FF0000"/>
                </a:solidFill>
              </a:rPr>
              <a:t>,..</a:t>
            </a:r>
            <a:r>
              <a:rPr lang="en-US" sz="3800" baseline="-25000" dirty="0"/>
              <a:t>              </a:t>
            </a:r>
            <a:r>
              <a:rPr lang="en-US" sz="3800" dirty="0">
                <a:solidFill>
                  <a:srgbClr val="0000CC"/>
                </a:solidFill>
              </a:rPr>
              <a:t>b</a:t>
            </a:r>
            <a:r>
              <a:rPr lang="en-US" sz="3800" baseline="-25000" dirty="0">
                <a:solidFill>
                  <a:srgbClr val="0000CC"/>
                </a:solidFill>
              </a:rPr>
              <a:t>1</a:t>
            </a:r>
            <a:r>
              <a:rPr lang="en-US" sz="3800" dirty="0">
                <a:solidFill>
                  <a:srgbClr val="0000CC"/>
                </a:solidFill>
              </a:rPr>
              <a:t>,b</a:t>
            </a:r>
            <a:r>
              <a:rPr lang="en-US" sz="3800" baseline="-25000" dirty="0">
                <a:solidFill>
                  <a:srgbClr val="0000CC"/>
                </a:solidFill>
              </a:rPr>
              <a:t>2</a:t>
            </a:r>
            <a:r>
              <a:rPr lang="en-US" sz="3800" dirty="0">
                <a:solidFill>
                  <a:srgbClr val="0000CC"/>
                </a:solidFill>
              </a:rPr>
              <a:t>,b</a:t>
            </a:r>
            <a:r>
              <a:rPr lang="en-US" sz="3800" baseline="-25000" dirty="0">
                <a:solidFill>
                  <a:srgbClr val="0000CC"/>
                </a:solidFill>
              </a:rPr>
              <a:t>3</a:t>
            </a:r>
            <a:r>
              <a:rPr lang="en-US" sz="3800" dirty="0">
                <a:solidFill>
                  <a:srgbClr val="0000CC"/>
                </a:solidFill>
              </a:rPr>
              <a:t>,…</a:t>
            </a:r>
            <a:r>
              <a:rPr lang="en-US" sz="3800" dirty="0" err="1">
                <a:solidFill>
                  <a:srgbClr val="0000CC"/>
                </a:solidFill>
              </a:rPr>
              <a:t>b</a:t>
            </a:r>
            <a:r>
              <a:rPr lang="en-US" sz="3800" baseline="-25000" dirty="0" err="1">
                <a:solidFill>
                  <a:srgbClr val="0000CC"/>
                </a:solidFill>
              </a:rPr>
              <a:t>n</a:t>
            </a:r>
            <a:r>
              <a:rPr lang="en-US" sz="3800" dirty="0">
                <a:solidFill>
                  <a:srgbClr val="0000CC"/>
                </a:solidFill>
              </a:rPr>
              <a:t>,…</a:t>
            </a:r>
          </a:p>
          <a:p>
            <a:pPr>
              <a:buFont typeface="Wingdings" pitchFamily="2" charset="2"/>
              <a:buNone/>
            </a:pPr>
            <a:r>
              <a:rPr lang="en-US" sz="3800" dirty="0"/>
              <a:t>                   </a:t>
            </a:r>
            <a:r>
              <a:rPr lang="ru-RU" sz="3200" dirty="0"/>
              <a:t>называется</a:t>
            </a:r>
            <a:endParaRPr lang="en-US" sz="3200" dirty="0"/>
          </a:p>
          <a:p>
            <a:pPr>
              <a:buFont typeface="Wingdings" pitchFamily="2" charset="2"/>
              <a:buNone/>
            </a:pPr>
            <a:r>
              <a:rPr lang="ru-RU" sz="3200" dirty="0">
                <a:solidFill>
                  <a:srgbClr val="FF0000"/>
                </a:solidFill>
              </a:rPr>
              <a:t>арифметической</a:t>
            </a:r>
            <a:r>
              <a:rPr lang="ru-RU" sz="3200" dirty="0"/>
              <a:t>          </a:t>
            </a:r>
            <a:r>
              <a:rPr lang="ru-RU" sz="3200" dirty="0">
                <a:solidFill>
                  <a:srgbClr val="0000CC"/>
                </a:solidFill>
              </a:rPr>
              <a:t>геометрической</a:t>
            </a:r>
          </a:p>
          <a:p>
            <a:pPr>
              <a:buFont typeface="Wingdings" pitchFamily="2" charset="2"/>
              <a:buNone/>
            </a:pPr>
            <a:r>
              <a:rPr lang="ru-RU" sz="3200" dirty="0"/>
              <a:t>           если для всех натуральных </a:t>
            </a:r>
            <a:r>
              <a:rPr lang="en-US" sz="3200" dirty="0"/>
              <a:t>n</a:t>
            </a:r>
            <a:endParaRPr lang="ru-RU" sz="3200" dirty="0"/>
          </a:p>
          <a:p>
            <a:pPr>
              <a:buFont typeface="Wingdings" pitchFamily="2" charset="2"/>
              <a:buNone/>
            </a:pPr>
            <a:r>
              <a:rPr lang="ru-RU" sz="3200" dirty="0"/>
              <a:t>                 выполняется равенство</a:t>
            </a:r>
          </a:p>
          <a:p>
            <a:pPr>
              <a:buFont typeface="Wingdings" pitchFamily="2" charset="2"/>
              <a:buNone/>
            </a:pPr>
            <a:r>
              <a:rPr lang="ru-RU" sz="3200" dirty="0">
                <a:solidFill>
                  <a:srgbClr val="FF0000"/>
                </a:solidFill>
              </a:rPr>
              <a:t> </a:t>
            </a:r>
            <a:r>
              <a:rPr lang="en-US" sz="3200" dirty="0">
                <a:solidFill>
                  <a:srgbClr val="FF0000"/>
                </a:solidFill>
              </a:rPr>
              <a:t>a</a:t>
            </a:r>
            <a:r>
              <a:rPr lang="en-US" sz="3200" baseline="-25000" dirty="0">
                <a:solidFill>
                  <a:srgbClr val="FF0000"/>
                </a:solidFill>
              </a:rPr>
              <a:t>n+1</a:t>
            </a:r>
            <a:r>
              <a:rPr lang="en-US" sz="3200" dirty="0">
                <a:solidFill>
                  <a:srgbClr val="FF0000"/>
                </a:solidFill>
              </a:rPr>
              <a:t>= a</a:t>
            </a:r>
            <a:r>
              <a:rPr lang="en-US" sz="3200" baseline="-25000" dirty="0">
                <a:solidFill>
                  <a:srgbClr val="FF0000"/>
                </a:solidFill>
              </a:rPr>
              <a:t>n</a:t>
            </a:r>
            <a:r>
              <a:rPr lang="en-US" sz="3200" dirty="0">
                <a:solidFill>
                  <a:srgbClr val="FF0000"/>
                </a:solidFill>
              </a:rPr>
              <a:t>+ d</a:t>
            </a:r>
            <a:r>
              <a:rPr lang="en-US" sz="3200" dirty="0"/>
              <a:t>                     </a:t>
            </a:r>
            <a:r>
              <a:rPr lang="ru-RU" sz="3200" dirty="0"/>
              <a:t>     </a:t>
            </a:r>
            <a:r>
              <a:rPr lang="en-US" sz="3200" dirty="0"/>
              <a:t> </a:t>
            </a:r>
            <a:r>
              <a:rPr lang="en-US" sz="3200" dirty="0">
                <a:solidFill>
                  <a:srgbClr val="0000CC"/>
                </a:solidFill>
              </a:rPr>
              <a:t>b</a:t>
            </a:r>
            <a:r>
              <a:rPr lang="en-US" sz="3200" baseline="-25000" dirty="0">
                <a:solidFill>
                  <a:srgbClr val="0000CC"/>
                </a:solidFill>
              </a:rPr>
              <a:t>n+1</a:t>
            </a:r>
            <a:r>
              <a:rPr lang="en-US" sz="3200" dirty="0">
                <a:solidFill>
                  <a:srgbClr val="0000CC"/>
                </a:solidFill>
              </a:rPr>
              <a:t>= </a:t>
            </a:r>
            <a:r>
              <a:rPr lang="en-US" sz="3200" dirty="0" err="1" smtClean="0">
                <a:solidFill>
                  <a:srgbClr val="0000CC"/>
                </a:solidFill>
              </a:rPr>
              <a:t>b</a:t>
            </a:r>
            <a:r>
              <a:rPr lang="en-US" sz="3200" baseline="-25000" dirty="0" err="1" smtClean="0">
                <a:solidFill>
                  <a:srgbClr val="0000CC"/>
                </a:solidFill>
              </a:rPr>
              <a:t>n</a:t>
            </a:r>
            <a:r>
              <a:rPr lang="en-US" sz="3200" dirty="0" smtClean="0">
                <a:solidFill>
                  <a:srgbClr val="0000CC"/>
                </a:solidFill>
              </a:rPr>
              <a:t> ·q</a:t>
            </a:r>
            <a:endParaRPr lang="ru-RU" sz="3200" dirty="0">
              <a:solidFill>
                <a:srgbClr val="0000CC"/>
              </a:solidFill>
            </a:endParaRPr>
          </a:p>
        </p:txBody>
      </p:sp>
      <p:sp>
        <p:nvSpPr>
          <p:cNvPr id="57352" name="Line 8"/>
          <p:cNvSpPr>
            <a:spLocks noChangeShapeType="1"/>
          </p:cNvSpPr>
          <p:nvPr/>
        </p:nvSpPr>
        <p:spPr bwMode="auto">
          <a:xfrm>
            <a:off x="3786182" y="2143116"/>
            <a:ext cx="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3" name="Rectangle 9"/>
          <p:cNvSpPr>
            <a:spLocks noChangeArrowheads="1"/>
          </p:cNvSpPr>
          <p:nvPr/>
        </p:nvSpPr>
        <p:spPr bwMode="auto">
          <a:xfrm>
            <a:off x="539750" y="5300663"/>
            <a:ext cx="2303463" cy="57626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4714876" y="5300663"/>
            <a:ext cx="2954337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7355" name="Line 11"/>
          <p:cNvSpPr>
            <a:spLocks noChangeShapeType="1"/>
          </p:cNvSpPr>
          <p:nvPr/>
        </p:nvSpPr>
        <p:spPr bwMode="auto">
          <a:xfrm>
            <a:off x="3786182" y="3429000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6" name="Line 12"/>
          <p:cNvSpPr>
            <a:spLocks noChangeShapeType="1"/>
          </p:cNvSpPr>
          <p:nvPr/>
        </p:nvSpPr>
        <p:spPr bwMode="auto">
          <a:xfrm>
            <a:off x="3857620" y="5286388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hold"/>
                                        <p:tgtEl>
                                          <p:spTgt spid="573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hold"/>
                                        <p:tgtEl>
                                          <p:spTgt spid="573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573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573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hold"/>
                                        <p:tgtEl>
                                          <p:spTgt spid="573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hold"/>
                                        <p:tgtEl>
                                          <p:spTgt spid="573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hold"/>
                                        <p:tgtEl>
                                          <p:spTgt spid="573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hold"/>
                                        <p:tgtEl>
                                          <p:spTgt spid="573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50" autoRev="1" fill="hold"/>
                                        <p:tgtEl>
                                          <p:spTgt spid="573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1" dur="250" autoRev="1" fill="hold"/>
                                        <p:tgtEl>
                                          <p:spTgt spid="573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" dur="250" autoRev="1" fill="hold"/>
                                        <p:tgtEl>
                                          <p:spTgt spid="573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autoRev="1" fill="hold"/>
                                        <p:tgtEl>
                                          <p:spTgt spid="573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Вывод</a:t>
            </a:r>
          </a:p>
        </p:txBody>
      </p:sp>
      <p:sp>
        <p:nvSpPr>
          <p:cNvPr id="60421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600" dirty="0"/>
              <a:t>d&gt;0</a:t>
            </a:r>
          </a:p>
          <a:p>
            <a:pPr>
              <a:buFont typeface="Wingdings" pitchFamily="2" charset="2"/>
              <a:buNone/>
            </a:pPr>
            <a:r>
              <a:rPr lang="ru-RU" sz="2600" dirty="0"/>
              <a:t>арифметическая прогрессия возрастающая</a:t>
            </a:r>
          </a:p>
          <a:p>
            <a:r>
              <a:rPr lang="en-US" sz="2600" dirty="0"/>
              <a:t>d&lt;0</a:t>
            </a:r>
          </a:p>
          <a:p>
            <a:pPr>
              <a:buFont typeface="Wingdings" pitchFamily="2" charset="2"/>
              <a:buNone/>
            </a:pPr>
            <a:r>
              <a:rPr lang="ru-RU" sz="2600" dirty="0"/>
              <a:t>арифметическая прогрессия убывающая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600"/>
              <a:t> </a:t>
            </a:r>
            <a:r>
              <a:rPr lang="en-US" sz="2600"/>
              <a:t>q &gt; 1</a:t>
            </a:r>
          </a:p>
          <a:p>
            <a:pPr>
              <a:buFont typeface="Wingdings" pitchFamily="2" charset="2"/>
              <a:buNone/>
            </a:pPr>
            <a:r>
              <a:rPr lang="ru-RU" sz="2600"/>
              <a:t>геометрическая прогрессия возрастающая</a:t>
            </a:r>
          </a:p>
          <a:p>
            <a:r>
              <a:rPr lang="ru-RU" sz="2600"/>
              <a:t>0</a:t>
            </a:r>
            <a:r>
              <a:rPr lang="en-US" sz="2600"/>
              <a:t> &lt; q &lt; 1</a:t>
            </a:r>
          </a:p>
          <a:p>
            <a:pPr>
              <a:buFont typeface="Wingdings" pitchFamily="2" charset="2"/>
              <a:buNone/>
            </a:pPr>
            <a:r>
              <a:rPr lang="en-US" sz="2600"/>
              <a:t> </a:t>
            </a:r>
            <a:r>
              <a:rPr lang="ru-RU" sz="2600"/>
              <a:t>геометрическая прогрессия убывающая</a:t>
            </a:r>
          </a:p>
        </p:txBody>
      </p:sp>
      <p:sp>
        <p:nvSpPr>
          <p:cNvPr id="60424" name="Line 8"/>
          <p:cNvSpPr>
            <a:spLocks noChangeShapeType="1"/>
          </p:cNvSpPr>
          <p:nvPr/>
        </p:nvSpPr>
        <p:spPr bwMode="auto">
          <a:xfrm>
            <a:off x="4357686" y="1357298"/>
            <a:ext cx="0" cy="4464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/>
              <a:t>Формула </a:t>
            </a:r>
            <a:r>
              <a:rPr lang="en-US"/>
              <a:t>n</a:t>
            </a:r>
            <a:r>
              <a:rPr lang="ru-RU"/>
              <a:t>-го члена прогрессии</a:t>
            </a:r>
          </a:p>
        </p:txBody>
      </p:sp>
      <p:sp>
        <p:nvSpPr>
          <p:cNvPr id="62468" name="Rectangle 4"/>
          <p:cNvSpPr>
            <a:spLocks noGrp="1" noChangeArrowheads="1"/>
          </p:cNvSpPr>
          <p:nvPr>
            <p:ph sz="half" idx="1"/>
          </p:nvPr>
        </p:nvSpPr>
        <p:spPr>
          <a:ln>
            <a:solidFill>
              <a:schemeClr val="tx2"/>
            </a:solidFill>
          </a:ln>
        </p:spPr>
        <p:txBody>
          <a:bodyPr/>
          <a:lstStyle/>
          <a:p>
            <a:r>
              <a:rPr lang="ru-RU" sz="2600" dirty="0"/>
              <a:t>Пусть заданы а</a:t>
            </a:r>
            <a:r>
              <a:rPr lang="ru-RU" sz="2600" baseline="-25000" dirty="0"/>
              <a:t>1</a:t>
            </a:r>
            <a:r>
              <a:rPr lang="ru-RU" sz="2600" dirty="0"/>
              <a:t> и </a:t>
            </a:r>
            <a:r>
              <a:rPr lang="en-US" sz="2600" dirty="0"/>
              <a:t>d</a:t>
            </a:r>
          </a:p>
          <a:p>
            <a:pPr>
              <a:buFont typeface="Wingdings" pitchFamily="2" charset="2"/>
              <a:buNone/>
            </a:pPr>
            <a:r>
              <a:rPr lang="ru-RU" sz="2600" dirty="0"/>
              <a:t>а</a:t>
            </a:r>
            <a:r>
              <a:rPr lang="ru-RU" sz="2600" baseline="-25000" dirty="0"/>
              <a:t>2</a:t>
            </a:r>
            <a:r>
              <a:rPr lang="ru-RU" sz="2600" dirty="0"/>
              <a:t>=а</a:t>
            </a:r>
            <a:r>
              <a:rPr lang="ru-RU" sz="2600" baseline="-25000" dirty="0"/>
              <a:t>1</a:t>
            </a:r>
            <a:r>
              <a:rPr lang="ru-RU" sz="2600" dirty="0"/>
              <a:t>+</a:t>
            </a:r>
            <a:r>
              <a:rPr lang="en-US" sz="2600" dirty="0"/>
              <a:t>d</a:t>
            </a:r>
            <a:endParaRPr lang="ru-RU" sz="2600" dirty="0"/>
          </a:p>
          <a:p>
            <a:pPr>
              <a:buFont typeface="Wingdings" pitchFamily="2" charset="2"/>
              <a:buNone/>
            </a:pPr>
            <a:r>
              <a:rPr lang="en-US" sz="2600" dirty="0"/>
              <a:t>a</a:t>
            </a:r>
            <a:r>
              <a:rPr lang="en-US" sz="2600" baseline="-25000" dirty="0"/>
              <a:t>3</a:t>
            </a:r>
            <a:r>
              <a:rPr lang="en-US" sz="2600" dirty="0"/>
              <a:t>=a</a:t>
            </a:r>
            <a:r>
              <a:rPr lang="en-US" sz="2600" baseline="-25000" dirty="0"/>
              <a:t>2</a:t>
            </a:r>
            <a:r>
              <a:rPr lang="en-US" sz="2600" dirty="0"/>
              <a:t>+d=a</a:t>
            </a:r>
            <a:r>
              <a:rPr lang="en-US" sz="2600" baseline="-25000" dirty="0"/>
              <a:t>1</a:t>
            </a:r>
            <a:r>
              <a:rPr lang="en-US" sz="2600" dirty="0"/>
              <a:t>+d+d=</a:t>
            </a:r>
            <a:r>
              <a:rPr lang="ru-RU" sz="2600" dirty="0"/>
              <a:t>а</a:t>
            </a:r>
            <a:r>
              <a:rPr lang="ru-RU" sz="2600" baseline="-25000" dirty="0"/>
              <a:t>1</a:t>
            </a:r>
            <a:r>
              <a:rPr lang="ru-RU" sz="2600" dirty="0"/>
              <a:t>+</a:t>
            </a:r>
            <a:r>
              <a:rPr lang="en-US" sz="2600" dirty="0"/>
              <a:t>2d</a:t>
            </a:r>
          </a:p>
          <a:p>
            <a:pPr>
              <a:buFont typeface="Wingdings" pitchFamily="2" charset="2"/>
              <a:buNone/>
            </a:pPr>
            <a:r>
              <a:rPr lang="en-US" sz="2600" dirty="0"/>
              <a:t>a</a:t>
            </a:r>
            <a:r>
              <a:rPr lang="en-US" sz="2600" baseline="-25000" dirty="0"/>
              <a:t>4</a:t>
            </a:r>
            <a:r>
              <a:rPr lang="en-US" sz="2600" dirty="0"/>
              <a:t>=a</a:t>
            </a:r>
            <a:r>
              <a:rPr lang="en-US" sz="2600" baseline="-25000" dirty="0"/>
              <a:t>3</a:t>
            </a:r>
            <a:r>
              <a:rPr lang="en-US" sz="2600" dirty="0"/>
              <a:t>+d=</a:t>
            </a:r>
            <a:r>
              <a:rPr lang="ru-RU" sz="2600" dirty="0"/>
              <a:t>а</a:t>
            </a:r>
            <a:r>
              <a:rPr lang="ru-RU" sz="2600" baseline="-25000" dirty="0"/>
              <a:t>1</a:t>
            </a:r>
            <a:r>
              <a:rPr lang="ru-RU" sz="2600" dirty="0"/>
              <a:t>+</a:t>
            </a:r>
            <a:r>
              <a:rPr lang="en-US" sz="2600" dirty="0"/>
              <a:t>3d</a:t>
            </a:r>
          </a:p>
          <a:p>
            <a:pPr>
              <a:buFont typeface="Wingdings" pitchFamily="2" charset="2"/>
              <a:buNone/>
            </a:pPr>
            <a:r>
              <a:rPr lang="en-US" sz="2600" dirty="0"/>
              <a:t>……………………………..</a:t>
            </a:r>
          </a:p>
          <a:p>
            <a:pPr>
              <a:buFont typeface="Wingdings" pitchFamily="2" charset="2"/>
              <a:buNone/>
            </a:pPr>
            <a:r>
              <a:rPr lang="en-US" sz="2600" b="1" dirty="0"/>
              <a:t>   </a:t>
            </a:r>
            <a:r>
              <a:rPr lang="en-US" sz="2600" b="1" dirty="0">
                <a:solidFill>
                  <a:srgbClr val="FF0000"/>
                </a:solidFill>
              </a:rPr>
              <a:t>a</a:t>
            </a:r>
            <a:r>
              <a:rPr lang="en-US" sz="2600" b="1" baseline="-25000" dirty="0">
                <a:solidFill>
                  <a:srgbClr val="FF0000"/>
                </a:solidFill>
              </a:rPr>
              <a:t>n</a:t>
            </a:r>
            <a:r>
              <a:rPr lang="en-US" sz="2600" b="1" dirty="0">
                <a:solidFill>
                  <a:srgbClr val="FF0000"/>
                </a:solidFill>
              </a:rPr>
              <a:t>=a</a:t>
            </a:r>
            <a:r>
              <a:rPr lang="en-US" sz="2600" b="1" baseline="-25000" dirty="0">
                <a:solidFill>
                  <a:srgbClr val="FF0000"/>
                </a:solidFill>
              </a:rPr>
              <a:t>1</a:t>
            </a:r>
            <a:r>
              <a:rPr lang="en-US" sz="2600" b="1" dirty="0">
                <a:solidFill>
                  <a:srgbClr val="FF0000"/>
                </a:solidFill>
              </a:rPr>
              <a:t>+(n-1)d</a:t>
            </a:r>
            <a:endParaRPr lang="ru-RU" sz="2600" b="1" dirty="0">
              <a:solidFill>
                <a:srgbClr val="FF0000"/>
              </a:solidFill>
            </a:endParaRPr>
          </a:p>
        </p:txBody>
      </p:sp>
      <p:sp>
        <p:nvSpPr>
          <p:cNvPr id="62469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3438" y="1628775"/>
            <a:ext cx="4038600" cy="4530725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ru-RU" sz="2600" dirty="0"/>
              <a:t>Пусть заданы </a:t>
            </a:r>
            <a:r>
              <a:rPr lang="en-US" sz="2600" dirty="0"/>
              <a:t>b</a:t>
            </a:r>
            <a:r>
              <a:rPr lang="en-US" sz="2600" baseline="-25000" dirty="0"/>
              <a:t>1 </a:t>
            </a:r>
            <a:r>
              <a:rPr lang="ru-RU" sz="2600" dirty="0"/>
              <a:t>и</a:t>
            </a:r>
            <a:r>
              <a:rPr lang="en-US" sz="2600" dirty="0"/>
              <a:t> q</a:t>
            </a:r>
          </a:p>
          <a:p>
            <a:pPr>
              <a:buFont typeface="Wingdings" pitchFamily="2" charset="2"/>
              <a:buNone/>
            </a:pPr>
            <a:r>
              <a:rPr lang="en-US" sz="2600" dirty="0"/>
              <a:t>b</a:t>
            </a:r>
            <a:r>
              <a:rPr lang="en-US" sz="2600" baseline="-25000" dirty="0"/>
              <a:t>2</a:t>
            </a:r>
            <a:r>
              <a:rPr lang="en-US" sz="2600" dirty="0"/>
              <a:t>= </a:t>
            </a:r>
            <a:r>
              <a:rPr lang="en-US" sz="2600" dirty="0" smtClean="0"/>
              <a:t>b</a:t>
            </a:r>
            <a:r>
              <a:rPr lang="en-US" sz="2600" baseline="-25000" dirty="0" smtClean="0"/>
              <a:t>1</a:t>
            </a:r>
            <a:r>
              <a:rPr lang="ru-RU" sz="2600" dirty="0" smtClean="0"/>
              <a:t> ·</a:t>
            </a:r>
            <a:r>
              <a:rPr lang="en-US" sz="2600" dirty="0" smtClean="0"/>
              <a:t>q</a:t>
            </a:r>
            <a:endParaRPr lang="en-US" sz="2600" dirty="0"/>
          </a:p>
          <a:p>
            <a:pPr>
              <a:buFont typeface="Wingdings" pitchFamily="2" charset="2"/>
              <a:buNone/>
            </a:pPr>
            <a:r>
              <a:rPr lang="en-US" sz="2600" dirty="0"/>
              <a:t>b</a:t>
            </a:r>
            <a:r>
              <a:rPr lang="en-US" sz="2600" baseline="-25000" dirty="0"/>
              <a:t>3</a:t>
            </a:r>
            <a:r>
              <a:rPr lang="en-US" sz="2600" dirty="0"/>
              <a:t>= </a:t>
            </a:r>
            <a:r>
              <a:rPr lang="en-US" sz="2600" dirty="0" smtClean="0"/>
              <a:t>b</a:t>
            </a:r>
            <a:r>
              <a:rPr lang="en-US" sz="2600" baseline="-25000" dirty="0" smtClean="0"/>
              <a:t>2</a:t>
            </a:r>
            <a:r>
              <a:rPr lang="ru-RU" sz="2600" dirty="0" smtClean="0"/>
              <a:t> ·</a:t>
            </a:r>
            <a:r>
              <a:rPr lang="en-US" sz="2600" dirty="0" smtClean="0"/>
              <a:t>q</a:t>
            </a:r>
            <a:r>
              <a:rPr lang="en-US" sz="2600" dirty="0"/>
              <a:t>= </a:t>
            </a:r>
            <a:r>
              <a:rPr lang="en-US" sz="2600" dirty="0" smtClean="0"/>
              <a:t>b</a:t>
            </a:r>
            <a:r>
              <a:rPr lang="en-US" sz="2600" baseline="-25000" dirty="0" smtClean="0"/>
              <a:t>1</a:t>
            </a:r>
            <a:r>
              <a:rPr lang="ru-RU" sz="2600" dirty="0" smtClean="0"/>
              <a:t> ·</a:t>
            </a:r>
            <a:r>
              <a:rPr lang="en-US" sz="2600" dirty="0" smtClean="0"/>
              <a:t>q</a:t>
            </a:r>
            <a:r>
              <a:rPr lang="ru-RU" sz="2600" dirty="0" smtClean="0"/>
              <a:t> ·</a:t>
            </a:r>
            <a:r>
              <a:rPr lang="en-US" sz="2600" dirty="0" smtClean="0"/>
              <a:t>q=b</a:t>
            </a:r>
            <a:r>
              <a:rPr lang="en-US" sz="2600" baseline="-25000" dirty="0" smtClean="0"/>
              <a:t>1</a:t>
            </a:r>
            <a:r>
              <a:rPr lang="ru-RU" sz="2600" dirty="0"/>
              <a:t> </a:t>
            </a:r>
            <a:r>
              <a:rPr lang="ru-RU" sz="2600" dirty="0" smtClean="0"/>
              <a:t>·</a:t>
            </a:r>
            <a:r>
              <a:rPr lang="en-US" sz="2600" dirty="0" smtClean="0"/>
              <a:t>q</a:t>
            </a:r>
            <a:r>
              <a:rPr lang="en-US" sz="2600" baseline="30000" dirty="0" smtClean="0"/>
              <a:t>2</a:t>
            </a:r>
            <a:endParaRPr lang="en-US" sz="2600" dirty="0"/>
          </a:p>
          <a:p>
            <a:pPr>
              <a:buFont typeface="Wingdings" pitchFamily="2" charset="2"/>
              <a:buNone/>
            </a:pPr>
            <a:r>
              <a:rPr lang="en-US" sz="2600" dirty="0" smtClean="0"/>
              <a:t>b</a:t>
            </a:r>
            <a:r>
              <a:rPr lang="en-US" sz="2600" baseline="-25000" dirty="0" smtClean="0"/>
              <a:t>4</a:t>
            </a:r>
            <a:r>
              <a:rPr lang="en-US" sz="2600" dirty="0" smtClean="0"/>
              <a:t>=b</a:t>
            </a:r>
            <a:r>
              <a:rPr lang="en-US" sz="2600" baseline="-25000" dirty="0" smtClean="0"/>
              <a:t>1</a:t>
            </a:r>
            <a:r>
              <a:rPr lang="ru-RU" sz="2600" dirty="0" smtClean="0"/>
              <a:t> ·</a:t>
            </a:r>
            <a:r>
              <a:rPr lang="en-US" sz="2600" dirty="0" smtClean="0"/>
              <a:t>q</a:t>
            </a:r>
            <a:r>
              <a:rPr lang="en-US" sz="2600" baseline="30000" dirty="0" smtClean="0"/>
              <a:t>3</a:t>
            </a:r>
            <a:endParaRPr lang="en-US" sz="2600" baseline="30000" dirty="0"/>
          </a:p>
          <a:p>
            <a:pPr>
              <a:buFont typeface="Wingdings" pitchFamily="2" charset="2"/>
              <a:buNone/>
            </a:pPr>
            <a:endParaRPr lang="en-US" sz="2600" baseline="30000" dirty="0"/>
          </a:p>
          <a:p>
            <a:pPr>
              <a:buFont typeface="Wingdings" pitchFamily="2" charset="2"/>
              <a:buNone/>
            </a:pPr>
            <a:r>
              <a:rPr lang="en-US" sz="2600" baseline="30000" dirty="0"/>
              <a:t>……………………………………………..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      </a:t>
            </a:r>
            <a:r>
              <a:rPr lang="en-US" dirty="0" err="1">
                <a:solidFill>
                  <a:srgbClr val="0000CC"/>
                </a:solidFill>
              </a:rPr>
              <a:t>b</a:t>
            </a:r>
            <a:r>
              <a:rPr lang="en-US" baseline="-25000" dirty="0" err="1">
                <a:solidFill>
                  <a:srgbClr val="0000CC"/>
                </a:solidFill>
              </a:rPr>
              <a:t>n</a:t>
            </a:r>
            <a:r>
              <a:rPr lang="en-US" dirty="0">
                <a:solidFill>
                  <a:srgbClr val="0000CC"/>
                </a:solidFill>
              </a:rPr>
              <a:t>= </a:t>
            </a:r>
            <a:r>
              <a:rPr lang="en-US" dirty="0" smtClean="0">
                <a:solidFill>
                  <a:srgbClr val="0000CC"/>
                </a:solidFill>
              </a:rPr>
              <a:t>b</a:t>
            </a:r>
            <a:r>
              <a:rPr lang="en-US" baseline="-25000" dirty="0" smtClean="0">
                <a:solidFill>
                  <a:srgbClr val="0000CC"/>
                </a:solidFill>
              </a:rPr>
              <a:t>1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ru-RU" dirty="0" smtClean="0">
                <a:solidFill>
                  <a:srgbClr val="0000CC"/>
                </a:solidFill>
              </a:rPr>
              <a:t>·</a:t>
            </a:r>
            <a:r>
              <a:rPr lang="en-US" dirty="0" smtClean="0">
                <a:solidFill>
                  <a:srgbClr val="0000CC"/>
                </a:solidFill>
              </a:rPr>
              <a:t>q</a:t>
            </a:r>
            <a:r>
              <a:rPr lang="en-US" baseline="30000" dirty="0" smtClean="0">
                <a:solidFill>
                  <a:srgbClr val="0000CC"/>
                </a:solidFill>
              </a:rPr>
              <a:t>n-1</a:t>
            </a:r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684213" y="4005263"/>
            <a:ext cx="2303462" cy="57626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5076825" y="4149725"/>
            <a:ext cx="2374900" cy="50323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62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62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624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30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30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0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250" autoRev="1" fill="hold"/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250" autoRev="1" fill="hold"/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250" autoRev="1" fill="hold"/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250" autoRev="1" fill="hold"/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250" autoRev="1" fill="hold"/>
                                        <p:tgtEl>
                                          <p:spTgt spid="624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7" dur="250" autoRev="1" fill="hold"/>
                                        <p:tgtEl>
                                          <p:spTgt spid="624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8" dur="250" autoRev="1" fill="hold"/>
                                        <p:tgtEl>
                                          <p:spTgt spid="624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250" autoRev="1" fill="hold"/>
                                        <p:tgtEl>
                                          <p:spTgt spid="624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0" grpId="0" animBg="1"/>
      <p:bldP spid="6247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1285860"/>
            <a:ext cx="4572031" cy="184665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/>
              <a:t>1.Определите сумму первых  5 четных чисел.</a:t>
            </a:r>
          </a:p>
          <a:p>
            <a:r>
              <a:rPr lang="ru-RU" sz="2400" b="1" dirty="0"/>
              <a:t>2. Определите сумму первых  60 четных чисел.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28926" y="3643314"/>
            <a:ext cx="5857916" cy="26776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/>
              <a:t>1. , </a:t>
            </a:r>
            <a:r>
              <a:rPr lang="en-US" sz="2400" b="1" dirty="0"/>
              <a:t>q</a:t>
            </a:r>
            <a:r>
              <a:rPr lang="ru-RU" sz="2400" b="1" dirty="0"/>
              <a:t>=2. </a:t>
            </a:r>
          </a:p>
          <a:p>
            <a:r>
              <a:rPr lang="ru-RU" sz="2400" b="1" dirty="0"/>
              <a:t>Найти сумму первых трех членов геометрической прогрессии.</a:t>
            </a:r>
          </a:p>
          <a:p>
            <a:r>
              <a:rPr lang="ru-RU" sz="2400" b="1" dirty="0"/>
              <a:t>2., </a:t>
            </a:r>
            <a:r>
              <a:rPr lang="en-US" sz="2400" b="1" dirty="0"/>
              <a:t>q</a:t>
            </a:r>
            <a:r>
              <a:rPr lang="ru-RU" sz="2400" b="1" dirty="0"/>
              <a:t>=0,5</a:t>
            </a:r>
          </a:p>
          <a:p>
            <a:r>
              <a:rPr lang="ru-RU" sz="2400" b="1" dirty="0"/>
              <a:t>Найти сумму первых трех членов геометрической прогрессии.</a:t>
            </a:r>
          </a:p>
          <a:p>
            <a:endParaRPr lang="ru-RU" sz="2400" b="1" dirty="0"/>
          </a:p>
        </p:txBody>
      </p:sp>
      <p:pic>
        <p:nvPicPr>
          <p:cNvPr id="41985" name="Picture 1" descr="F:\Мои рисунки\рисунки для оформления\252325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500042"/>
            <a:ext cx="2185984" cy="211621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357422" y="214290"/>
            <a:ext cx="27270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Задание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785794"/>
            <a:ext cx="3714047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AE4212"/>
                </a:solidFill>
              </a:rPr>
              <a:t>n</a:t>
            </a:r>
            <a:r>
              <a:rPr lang="ru-RU" sz="2000" b="1" dirty="0">
                <a:solidFill>
                  <a:srgbClr val="AE4212"/>
                </a:solidFill>
              </a:rPr>
              <a:t>-</a:t>
            </a:r>
            <a:r>
              <a:rPr lang="ru-RU" sz="2000" b="1" dirty="0" err="1">
                <a:solidFill>
                  <a:srgbClr val="AE4212"/>
                </a:solidFill>
              </a:rPr>
              <a:t>й</a:t>
            </a:r>
            <a:r>
              <a:rPr lang="ru-RU" sz="2000" b="1" dirty="0">
                <a:solidFill>
                  <a:srgbClr val="AE4212"/>
                </a:solidFill>
              </a:rPr>
              <a:t> член</a:t>
            </a:r>
          </a:p>
          <a:p>
            <a:r>
              <a:rPr lang="ru-RU" sz="2000" b="1" dirty="0">
                <a:solidFill>
                  <a:srgbClr val="AE4212"/>
                </a:solidFill>
              </a:rPr>
              <a:t>          </a:t>
            </a:r>
          </a:p>
          <a:p>
            <a:r>
              <a:rPr lang="en-US" sz="2000" b="1" dirty="0">
                <a:solidFill>
                  <a:srgbClr val="AE4212"/>
                </a:solidFill>
              </a:rPr>
              <a:t> </a:t>
            </a:r>
            <a:r>
              <a:rPr lang="ru-RU" sz="2000" b="1" dirty="0">
                <a:solidFill>
                  <a:srgbClr val="AE4212"/>
                </a:solidFill>
              </a:rPr>
              <a:t>    </a:t>
            </a:r>
            <a:endParaRPr lang="ru-RU" sz="2000" b="1" dirty="0" smtClean="0">
              <a:solidFill>
                <a:srgbClr val="AE4212"/>
              </a:solidFill>
            </a:endParaRPr>
          </a:p>
          <a:p>
            <a:r>
              <a:rPr lang="ru-RU" sz="2000" b="1" dirty="0" smtClean="0">
                <a:solidFill>
                  <a:srgbClr val="AE4212"/>
                </a:solidFill>
              </a:rPr>
              <a:t>среднее </a:t>
            </a:r>
            <a:r>
              <a:rPr lang="ru-RU" sz="2000" b="1" dirty="0">
                <a:solidFill>
                  <a:srgbClr val="AE4212"/>
                </a:solidFill>
              </a:rPr>
              <a:t>арифметическое</a:t>
            </a:r>
          </a:p>
          <a:p>
            <a:r>
              <a:rPr lang="ru-RU" sz="2000" b="1" dirty="0">
                <a:solidFill>
                  <a:srgbClr val="AE4212"/>
                </a:solidFill>
              </a:rPr>
              <a:t> </a:t>
            </a:r>
          </a:p>
          <a:p>
            <a:r>
              <a:rPr lang="ru-RU" sz="2000" b="1" i="1" dirty="0">
                <a:solidFill>
                  <a:srgbClr val="AE4212"/>
                </a:solidFill>
              </a:rPr>
              <a:t> </a:t>
            </a:r>
            <a:endParaRPr lang="ru-RU" sz="2000" b="1" dirty="0">
              <a:solidFill>
                <a:srgbClr val="AE4212"/>
              </a:solidFill>
            </a:endParaRPr>
          </a:p>
          <a:p>
            <a:r>
              <a:rPr lang="en-US" sz="2000" b="1" dirty="0">
                <a:solidFill>
                  <a:srgbClr val="AE4212"/>
                </a:solidFill>
              </a:rPr>
              <a:t> </a:t>
            </a:r>
            <a:endParaRPr lang="ru-RU" sz="2000" b="1" dirty="0" smtClean="0">
              <a:solidFill>
                <a:srgbClr val="AE4212"/>
              </a:solidFill>
            </a:endParaRPr>
          </a:p>
          <a:p>
            <a:r>
              <a:rPr lang="ru-RU" sz="2000" b="1" dirty="0" smtClean="0">
                <a:solidFill>
                  <a:srgbClr val="AE4212"/>
                </a:solidFill>
              </a:rPr>
              <a:t>сумма </a:t>
            </a:r>
            <a:r>
              <a:rPr lang="en-US" sz="2000" b="1" dirty="0" smtClean="0">
                <a:solidFill>
                  <a:srgbClr val="AE4212"/>
                </a:solidFill>
              </a:rPr>
              <a:t>n</a:t>
            </a:r>
            <a:r>
              <a:rPr lang="ru-RU" sz="2000" b="1" dirty="0" smtClean="0">
                <a:solidFill>
                  <a:srgbClr val="AE4212"/>
                </a:solidFill>
              </a:rPr>
              <a:t>-первых членов</a:t>
            </a:r>
          </a:p>
          <a:p>
            <a:r>
              <a:rPr lang="ru-RU" sz="2000" b="1" dirty="0" smtClean="0">
                <a:solidFill>
                  <a:srgbClr val="AE4212"/>
                </a:solidFill>
              </a:rPr>
              <a:t> </a:t>
            </a:r>
          </a:p>
          <a:p>
            <a:r>
              <a:rPr lang="ru-RU" sz="2000" b="1" dirty="0" smtClean="0">
                <a:solidFill>
                  <a:srgbClr val="AE4212"/>
                </a:solidFill>
              </a:rPr>
              <a:t> </a:t>
            </a:r>
          </a:p>
          <a:p>
            <a:endParaRPr lang="ru-RU" sz="2000" b="1" dirty="0" smtClean="0">
              <a:solidFill>
                <a:srgbClr val="AE4212"/>
              </a:solidFill>
            </a:endParaRPr>
          </a:p>
          <a:p>
            <a:r>
              <a:rPr lang="ru-RU" sz="2000" b="1" dirty="0" smtClean="0">
                <a:solidFill>
                  <a:srgbClr val="AE4212"/>
                </a:solidFill>
              </a:rPr>
              <a:t> сумма </a:t>
            </a:r>
            <a:r>
              <a:rPr lang="en-US" sz="2000" b="1" dirty="0" smtClean="0">
                <a:solidFill>
                  <a:srgbClr val="AE4212"/>
                </a:solidFill>
              </a:rPr>
              <a:t>n</a:t>
            </a:r>
            <a:r>
              <a:rPr lang="ru-RU" sz="2000" b="1" dirty="0" smtClean="0">
                <a:solidFill>
                  <a:srgbClr val="AE4212"/>
                </a:solidFill>
              </a:rPr>
              <a:t>-первых членов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43372" y="785795"/>
            <a:ext cx="464347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AE4212"/>
                </a:solidFill>
              </a:rPr>
              <a:t>n</a:t>
            </a:r>
            <a:r>
              <a:rPr lang="ru-RU" sz="2000" b="1" dirty="0">
                <a:solidFill>
                  <a:srgbClr val="AE4212"/>
                </a:solidFill>
              </a:rPr>
              <a:t>-</a:t>
            </a:r>
            <a:r>
              <a:rPr lang="ru-RU" sz="2000" b="1" dirty="0" err="1">
                <a:solidFill>
                  <a:srgbClr val="AE4212"/>
                </a:solidFill>
              </a:rPr>
              <a:t>й</a:t>
            </a:r>
            <a:r>
              <a:rPr lang="ru-RU" sz="2000" b="1" dirty="0">
                <a:solidFill>
                  <a:srgbClr val="AE4212"/>
                </a:solidFill>
              </a:rPr>
              <a:t> член</a:t>
            </a:r>
          </a:p>
          <a:p>
            <a:r>
              <a:rPr lang="ru-RU" sz="2000" b="1" dirty="0">
                <a:solidFill>
                  <a:srgbClr val="AE4212"/>
                </a:solidFill>
              </a:rPr>
              <a:t> </a:t>
            </a:r>
          </a:p>
          <a:p>
            <a:r>
              <a:rPr lang="ru-RU" sz="2000" b="1" i="1" dirty="0">
                <a:solidFill>
                  <a:srgbClr val="AE4212"/>
                </a:solidFill>
              </a:rPr>
              <a:t> </a:t>
            </a:r>
          </a:p>
          <a:p>
            <a:r>
              <a:rPr lang="ru-RU" sz="2000" b="1" dirty="0" smtClean="0">
                <a:solidFill>
                  <a:srgbClr val="AE4212"/>
                </a:solidFill>
              </a:rPr>
              <a:t>среднее </a:t>
            </a:r>
            <a:r>
              <a:rPr lang="ru-RU" sz="2000" b="1" dirty="0">
                <a:solidFill>
                  <a:srgbClr val="AE4212"/>
                </a:solidFill>
              </a:rPr>
              <a:t>геометрическое</a:t>
            </a:r>
          </a:p>
          <a:p>
            <a:r>
              <a:rPr lang="ru-RU" sz="2000" b="1" dirty="0">
                <a:solidFill>
                  <a:srgbClr val="AE4212"/>
                </a:solidFill>
              </a:rPr>
              <a:t>предшествующего и последующего </a:t>
            </a:r>
            <a:r>
              <a:rPr lang="ru-RU" sz="2000" b="1" dirty="0" smtClean="0">
                <a:solidFill>
                  <a:srgbClr val="AE4212"/>
                </a:solidFill>
              </a:rPr>
              <a:t>членов </a:t>
            </a:r>
            <a:endParaRPr lang="ru-RU" sz="2000" b="1" dirty="0">
              <a:solidFill>
                <a:srgbClr val="AE4212"/>
              </a:solidFill>
            </a:endParaRPr>
          </a:p>
          <a:p>
            <a:r>
              <a:rPr lang="ru-RU" sz="2000" b="1" dirty="0">
                <a:solidFill>
                  <a:srgbClr val="AE4212"/>
                </a:solidFill>
              </a:rPr>
              <a:t> </a:t>
            </a:r>
          </a:p>
          <a:p>
            <a:r>
              <a:rPr lang="ru-RU" sz="2000" b="1" dirty="0">
                <a:solidFill>
                  <a:srgbClr val="AE4212"/>
                </a:solidFill>
              </a:rPr>
              <a:t>3) </a:t>
            </a:r>
            <a:r>
              <a:rPr lang="en-US" sz="2000" b="1" dirty="0">
                <a:solidFill>
                  <a:srgbClr val="AE4212"/>
                </a:solidFill>
              </a:rPr>
              <a:t>S</a:t>
            </a:r>
            <a:r>
              <a:rPr lang="ru-RU" sz="2000" b="1" dirty="0">
                <a:solidFill>
                  <a:srgbClr val="AE4212"/>
                </a:solidFill>
              </a:rPr>
              <a:t>=</a:t>
            </a:r>
            <a:r>
              <a:rPr lang="en-US" sz="2000" b="1" dirty="0">
                <a:solidFill>
                  <a:srgbClr val="AE4212"/>
                </a:solidFill>
              </a:rPr>
              <a:t>n </a:t>
            </a:r>
            <a:r>
              <a:rPr lang="ru-RU" sz="2000" b="1" dirty="0">
                <a:solidFill>
                  <a:srgbClr val="AE4212"/>
                </a:solidFill>
              </a:rPr>
              <a:t>при </a:t>
            </a:r>
            <a:r>
              <a:rPr lang="en-US" sz="2000" b="1" dirty="0">
                <a:solidFill>
                  <a:srgbClr val="AE4212"/>
                </a:solidFill>
              </a:rPr>
              <a:t>q</a:t>
            </a:r>
            <a:r>
              <a:rPr lang="ru-RU" sz="2000" b="1" dirty="0">
                <a:solidFill>
                  <a:srgbClr val="AE4212"/>
                </a:solidFill>
              </a:rPr>
              <a:t>=1</a:t>
            </a:r>
          </a:p>
          <a:p>
            <a:r>
              <a:rPr lang="ru-RU" sz="2000" b="1" dirty="0">
                <a:solidFill>
                  <a:srgbClr val="AE4212"/>
                </a:solidFill>
              </a:rPr>
              <a:t>сумма </a:t>
            </a:r>
            <a:r>
              <a:rPr lang="en-US" sz="2000" b="1" dirty="0">
                <a:solidFill>
                  <a:srgbClr val="AE4212"/>
                </a:solidFill>
              </a:rPr>
              <a:t>n</a:t>
            </a:r>
            <a:r>
              <a:rPr lang="ru-RU" sz="2000" b="1" dirty="0">
                <a:solidFill>
                  <a:srgbClr val="AE4212"/>
                </a:solidFill>
              </a:rPr>
              <a:t>-первых </a:t>
            </a:r>
            <a:r>
              <a:rPr lang="ru-RU" sz="2000" b="1" dirty="0" smtClean="0">
                <a:solidFill>
                  <a:srgbClr val="AE4212"/>
                </a:solidFill>
              </a:rPr>
              <a:t>членов</a:t>
            </a:r>
            <a:r>
              <a:rPr lang="en-US" sz="2000" b="1" dirty="0" smtClean="0">
                <a:solidFill>
                  <a:srgbClr val="AE4212"/>
                </a:solidFill>
              </a:rPr>
              <a:t>S</a:t>
            </a:r>
            <a:r>
              <a:rPr lang="ru-RU" sz="2000" b="1" dirty="0" smtClean="0">
                <a:solidFill>
                  <a:srgbClr val="AE4212"/>
                </a:solidFill>
              </a:rPr>
              <a:t>=</a:t>
            </a:r>
            <a:r>
              <a:rPr lang="en-US" sz="2000" b="1" dirty="0" smtClean="0">
                <a:solidFill>
                  <a:srgbClr val="AE4212"/>
                </a:solidFill>
              </a:rPr>
              <a:t>n</a:t>
            </a:r>
            <a:endParaRPr lang="ru-RU" sz="2000" b="1" dirty="0">
              <a:solidFill>
                <a:srgbClr val="AE4212"/>
              </a:solidFill>
            </a:endParaRPr>
          </a:p>
          <a:p>
            <a:endParaRPr lang="ru-RU" sz="2000" b="1" dirty="0">
              <a:solidFill>
                <a:srgbClr val="AE4212"/>
              </a:solidFill>
            </a:endParaRPr>
          </a:p>
          <a:p>
            <a:r>
              <a:rPr lang="ru-RU" sz="2000" b="1" dirty="0" smtClean="0">
                <a:solidFill>
                  <a:srgbClr val="AE4212"/>
                </a:solidFill>
              </a:rPr>
              <a:t>4)  при </a:t>
            </a:r>
            <a:r>
              <a:rPr lang="en-US" sz="2000" b="1" dirty="0" smtClean="0">
                <a:solidFill>
                  <a:srgbClr val="AE4212"/>
                </a:solidFill>
              </a:rPr>
              <a:t>q≠</a:t>
            </a:r>
            <a:r>
              <a:rPr lang="ru-RU" sz="2000" b="1" dirty="0" smtClean="0">
                <a:solidFill>
                  <a:srgbClr val="AE4212"/>
                </a:solidFill>
              </a:rPr>
              <a:t>1</a:t>
            </a:r>
          </a:p>
          <a:p>
            <a:r>
              <a:rPr lang="ru-RU" sz="2000" b="1" dirty="0" smtClean="0">
                <a:solidFill>
                  <a:srgbClr val="AE4212"/>
                </a:solidFill>
              </a:rPr>
              <a:t>сумма </a:t>
            </a:r>
            <a:r>
              <a:rPr lang="en-US" sz="2000" b="1" dirty="0">
                <a:solidFill>
                  <a:srgbClr val="AE4212"/>
                </a:solidFill>
              </a:rPr>
              <a:t>n</a:t>
            </a:r>
            <a:r>
              <a:rPr lang="ru-RU" sz="2000" b="1" dirty="0">
                <a:solidFill>
                  <a:srgbClr val="AE4212"/>
                </a:solidFill>
              </a:rPr>
              <a:t>-первых членов</a:t>
            </a:r>
          </a:p>
          <a:p>
            <a:r>
              <a:rPr lang="ru-RU" sz="2000" b="1" dirty="0">
                <a:solidFill>
                  <a:srgbClr val="AE4212"/>
                </a:solidFill>
              </a:rPr>
              <a:t> </a:t>
            </a:r>
          </a:p>
          <a:p>
            <a:r>
              <a:rPr lang="ru-RU" sz="2000" b="1" dirty="0">
                <a:solidFill>
                  <a:srgbClr val="AE4212"/>
                </a:solidFill>
              </a:rPr>
              <a:t>5) </a:t>
            </a:r>
            <a:r>
              <a:rPr lang="en-US" sz="2000" b="1" dirty="0">
                <a:solidFill>
                  <a:srgbClr val="AE4212"/>
                </a:solidFill>
              </a:rPr>
              <a:t>S</a:t>
            </a:r>
            <a:r>
              <a:rPr lang="ru-RU" sz="2000" b="1" dirty="0">
                <a:solidFill>
                  <a:srgbClr val="AE4212"/>
                </a:solidFill>
              </a:rPr>
              <a:t>=   сумма бесконечно убывающей геометрической </a:t>
            </a:r>
            <a:r>
              <a:rPr lang="ru-RU" sz="2000" b="1" dirty="0" smtClean="0">
                <a:solidFill>
                  <a:srgbClr val="AE4212"/>
                </a:solidFill>
              </a:rPr>
              <a:t>прогрессии</a:t>
            </a:r>
          </a:p>
          <a:p>
            <a:endParaRPr lang="ru-RU" dirty="0" smtClean="0"/>
          </a:p>
          <a:p>
            <a:r>
              <a:rPr lang="en-US" dirty="0" smtClean="0"/>
              <a:t>S</a:t>
            </a:r>
            <a:r>
              <a:rPr lang="ru-RU" dirty="0" smtClean="0"/>
              <a:t>=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  <p:graphicFrame>
        <p:nvGraphicFramePr>
          <p:cNvPr id="16397" name="Object 13"/>
          <p:cNvGraphicFramePr>
            <a:graphicFrameLocks noChangeAspect="1"/>
          </p:cNvGraphicFramePr>
          <p:nvPr/>
        </p:nvGraphicFramePr>
        <p:xfrm>
          <a:off x="714348" y="3357562"/>
          <a:ext cx="2432049" cy="920640"/>
        </p:xfrm>
        <a:graphic>
          <a:graphicData uri="http://schemas.openxmlformats.org/presentationml/2006/ole">
            <p:oleObj spid="_x0000_s2056" name="Формула" r:id="rId4" imgW="952200" imgH="393480" progId="Equation.3">
              <p:embed/>
            </p:oleObj>
          </a:graphicData>
        </a:graphic>
      </p:graphicFrame>
      <p:graphicFrame>
        <p:nvGraphicFramePr>
          <p:cNvPr id="16398" name="Object 14"/>
          <p:cNvGraphicFramePr>
            <a:graphicFrameLocks noChangeAspect="1"/>
          </p:cNvGraphicFramePr>
          <p:nvPr/>
        </p:nvGraphicFramePr>
        <p:xfrm>
          <a:off x="642910" y="4643446"/>
          <a:ext cx="3241672" cy="760411"/>
        </p:xfrm>
        <a:graphic>
          <a:graphicData uri="http://schemas.openxmlformats.org/presentationml/2006/ole">
            <p:oleObj spid="_x0000_s2057" name="Формула" r:id="rId5" imgW="1358640" imgH="393480" progId="Equation.3">
              <p:embed/>
            </p:oleObj>
          </a:graphicData>
        </a:graphic>
      </p:graphicFrame>
      <p:graphicFrame>
        <p:nvGraphicFramePr>
          <p:cNvPr id="16395" name="Object 11"/>
          <p:cNvGraphicFramePr>
            <a:graphicFrameLocks noChangeAspect="1"/>
          </p:cNvGraphicFramePr>
          <p:nvPr/>
        </p:nvGraphicFramePr>
        <p:xfrm>
          <a:off x="1142976" y="1142984"/>
          <a:ext cx="2071702" cy="500066"/>
        </p:xfrm>
        <a:graphic>
          <a:graphicData uri="http://schemas.openxmlformats.org/presentationml/2006/ole">
            <p:oleObj spid="_x0000_s2058" name="Формула" r:id="rId6" imgW="1054080" imgH="228600" progId="Equation.3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1000100" y="2000240"/>
          <a:ext cx="2573337" cy="785818"/>
        </p:xfrm>
        <a:graphic>
          <a:graphicData uri="http://schemas.openxmlformats.org/presentationml/2006/ole">
            <p:oleObj spid="_x0000_s2059" name="Формула" r:id="rId7" imgW="952200" imgH="393480" progId="Equation.3">
              <p:embed/>
            </p:oleObj>
          </a:graphicData>
        </a:graphic>
      </p:graphicFrame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1214422"/>
            <a:ext cx="2286016" cy="357190"/>
          </a:xfrm>
          <a:prstGeom prst="rect">
            <a:avLst/>
          </a:prstGeom>
          <a:noFill/>
        </p:spPr>
      </p:pic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2571744"/>
            <a:ext cx="2071702" cy="642942"/>
          </a:xfrm>
          <a:prstGeom prst="rect">
            <a:avLst/>
          </a:prstGeom>
          <a:noFill/>
        </p:spPr>
      </p:pic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82" y="3357562"/>
            <a:ext cx="257175" cy="238125"/>
          </a:xfrm>
          <a:prstGeom prst="rect">
            <a:avLst/>
          </a:prstGeom>
          <a:noFill/>
        </p:spPr>
      </p:pic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4214818"/>
            <a:ext cx="1733550" cy="609600"/>
          </a:xfrm>
          <a:prstGeom prst="rect">
            <a:avLst/>
          </a:prstGeom>
          <a:noFill/>
        </p:spPr>
      </p:pic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71" name="Picture 23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5715016"/>
            <a:ext cx="500066" cy="642942"/>
          </a:xfrm>
          <a:prstGeom prst="rect">
            <a:avLst/>
          </a:prstGeom>
          <a:noFill/>
        </p:spPr>
      </p:pic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5929330"/>
            <a:ext cx="714380" cy="500065"/>
          </a:xfrm>
          <a:prstGeom prst="rect">
            <a:avLst/>
          </a:prstGeom>
          <a:noFill/>
        </p:spPr>
      </p:pic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0" y="361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0" y="600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00100" y="0"/>
            <a:ext cx="751071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Проверь запись в тетрадях!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7">
                                            <p:subSp spid="_x0000_s2056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8">
                                            <p:subSp spid="_x0000_s2057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5">
                                            <p:subSp spid="_x0000_s2058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subSp spid="_x0000_s2059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1216803"/>
          <a:ext cx="8072494" cy="5129428"/>
        </p:xfrm>
        <a:graphic>
          <a:graphicData uri="http://schemas.openxmlformats.org/drawingml/2006/table">
            <a:tbl>
              <a:tblPr/>
              <a:tblGrid>
                <a:gridCol w="8072494"/>
              </a:tblGrid>
              <a:tr h="10710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         </a:t>
                      </a:r>
                      <a:r>
                        <a:rPr lang="ru-RU" sz="2000" b="1" dirty="0" smtClean="0">
                          <a:solidFill>
                            <a:srgbClr val="AE421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Вставьте </a:t>
                      </a:r>
                      <a:r>
                        <a:rPr lang="ru-RU" sz="2000" b="1" dirty="0">
                          <a:solidFill>
                            <a:srgbClr val="AE421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 числовую последовательность </a:t>
                      </a:r>
                      <a:endParaRPr lang="ru-RU" sz="2000" b="1" dirty="0" smtClean="0">
                        <a:solidFill>
                          <a:srgbClr val="AE4212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rgbClr val="AE421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                        число </a:t>
                      </a:r>
                      <a:r>
                        <a:rPr lang="ru-RU" sz="2000" b="1" dirty="0">
                          <a:solidFill>
                            <a:srgbClr val="AE421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вместо ? знака.</a:t>
                      </a:r>
                      <a:endParaRPr lang="ru-RU" sz="2000" dirty="0">
                        <a:solidFill>
                          <a:srgbClr val="AE421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                </a:t>
                      </a:r>
                      <a:r>
                        <a:rPr lang="ru-RU" sz="2000" b="1" dirty="0" smtClean="0">
                          <a:solidFill>
                            <a:srgbClr val="AE421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Какая </a:t>
                      </a:r>
                      <a:r>
                        <a:rPr lang="ru-RU" sz="2000" b="1" dirty="0">
                          <a:solidFill>
                            <a:srgbClr val="AE421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из них является прогрессией?</a:t>
                      </a:r>
                      <a:endParaRPr lang="ru-RU" sz="2000" dirty="0">
                        <a:solidFill>
                          <a:srgbClr val="AE421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757" marR="60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38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2004</a:t>
                      </a: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; 2008; ? ;2016…</a:t>
                      </a:r>
                      <a:endParaRPr lang="ru-RU" sz="2000" b="1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               </a:t>
                      </a: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   2</a:t>
                      </a: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; 6; ? ;24..</a:t>
                      </a:r>
                      <a:endParaRPr lang="ru-RU" sz="2000" b="1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                         </a:t>
                      </a: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32; ? ; 8; 4…</a:t>
                      </a:r>
                      <a:endParaRPr lang="ru-RU" sz="2000" b="1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                                       </a:t>
                      </a: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7</a:t>
                      </a: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; ?; 13; 16…</a:t>
                      </a:r>
                      <a:endParaRPr lang="ru-RU" sz="2000" b="1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                                                      </a:t>
                      </a: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15</a:t>
                      </a: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; 19; ? ; 27…</a:t>
                      </a:r>
                      <a:endParaRPr lang="ru-RU" sz="2000" b="1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                                                                       </a:t>
                      </a: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5</a:t>
                      </a: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; 15; ? ;135… </a:t>
                      </a:r>
                      <a:endParaRPr lang="ru-RU" sz="2000" b="1" i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             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757" marR="60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00034" y="428604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Четвертый урок</a:t>
            </a:r>
            <a:endParaRPr lang="ru-RU" sz="3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1384</TotalTime>
  <Words>1799</Words>
  <Application>Microsoft Office PowerPoint</Application>
  <PresentationFormat>Экран (4:3)</PresentationFormat>
  <Paragraphs>315</Paragraphs>
  <Slides>26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Трек</vt:lpstr>
      <vt:lpstr>Формула</vt:lpstr>
      <vt:lpstr>Арифметическая и геометрическая прогрессии</vt:lpstr>
      <vt:lpstr>Устная работа</vt:lpstr>
      <vt:lpstr>Ответы</vt:lpstr>
      <vt:lpstr>Определение</vt:lpstr>
      <vt:lpstr>Вывод</vt:lpstr>
      <vt:lpstr>Формула n-го члена прогрессии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История математики.</vt:lpstr>
      <vt:lpstr>Слайд 22</vt:lpstr>
      <vt:lpstr>Слайд 23</vt:lpstr>
      <vt:lpstr>Слайд 24</vt:lpstr>
      <vt:lpstr>Слайд 25</vt:lpstr>
      <vt:lpstr>Слайд 26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Арифметическая и геометрическая прогрессии</dc:title>
  <dc:creator>admin</dc:creator>
  <cp:lastModifiedBy>Пользователь Windows</cp:lastModifiedBy>
  <cp:revision>127</cp:revision>
  <dcterms:created xsi:type="dcterms:W3CDTF">2011-10-30T10:02:48Z</dcterms:created>
  <dcterms:modified xsi:type="dcterms:W3CDTF">2019-06-17T18:13:42Z</dcterms:modified>
</cp:coreProperties>
</file>