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7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9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3567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МБДОУ ДЕТСКИЙ САД №3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628800"/>
            <a:ext cx="3096343" cy="4536504"/>
          </a:xfrm>
        </p:spPr>
        <p:txBody>
          <a:bodyPr>
            <a:normAutofit fontScale="92500"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«РОЛЬ СКАЗКИ В ВОСПИТАНИИ ДЕТЕЙ РАННЕГО ВОЗРАСТА»</a:t>
            </a:r>
          </a:p>
          <a:p>
            <a:endParaRPr lang="ru-RU" sz="2400" b="1" dirty="0">
              <a:solidFill>
                <a:srgbClr val="002060"/>
              </a:solidFill>
            </a:endParaRP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400" b="1" dirty="0">
              <a:solidFill>
                <a:srgbClr val="002060"/>
              </a:solidFill>
            </a:endParaRP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1600" b="1" dirty="0" smtClean="0">
                <a:solidFill>
                  <a:srgbClr val="002060"/>
                </a:solidFill>
              </a:rPr>
              <a:t>ВОСПИТАТЕЛЬ </a:t>
            </a:r>
            <a:r>
              <a:rPr lang="ru-RU" sz="1600" b="1" i="1" dirty="0" smtClean="0">
                <a:solidFill>
                  <a:srgbClr val="002060"/>
                </a:solidFill>
              </a:rPr>
              <a:t>НОВИКОВА М.В.</a:t>
            </a:r>
          </a:p>
          <a:p>
            <a:endParaRPr lang="ru-RU" sz="1600" b="1" i="1" dirty="0">
              <a:solidFill>
                <a:srgbClr val="002060"/>
              </a:solidFill>
            </a:endParaRPr>
          </a:p>
          <a:p>
            <a:endParaRPr lang="ru-RU" sz="16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г</a:t>
            </a:r>
            <a:r>
              <a:rPr lang="ru-RU" sz="1600" b="1" dirty="0" smtClean="0">
                <a:solidFill>
                  <a:srgbClr val="002060"/>
                </a:solidFill>
              </a:rPr>
              <a:t>. КАМЕНСК-ШАХТИНСКИЙ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2019г.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Комп\Downloads\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60648"/>
            <a:ext cx="561662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68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73216"/>
            <a:ext cx="6512511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i="1" dirty="0" smtClean="0">
                <a:solidFill>
                  <a:srgbClr val="C00000"/>
                </a:solidFill>
              </a:rPr>
              <a:t>Мне 3 года. Я читаю.</a:t>
            </a:r>
            <a:br>
              <a:rPr lang="ru-RU" sz="2000" i="1" dirty="0" smtClean="0">
                <a:solidFill>
                  <a:srgbClr val="C00000"/>
                </a:solidFill>
              </a:rPr>
            </a:br>
            <a:r>
              <a:rPr lang="ru-RU" sz="2000" i="1" dirty="0" smtClean="0">
                <a:solidFill>
                  <a:srgbClr val="C00000"/>
                </a:solidFill>
              </a:rPr>
              <a:t>Правда, букв ещё не знаю:</a:t>
            </a:r>
            <a:br>
              <a:rPr lang="ru-RU" sz="2000" i="1" dirty="0" smtClean="0">
                <a:solidFill>
                  <a:srgbClr val="C00000"/>
                </a:solidFill>
              </a:rPr>
            </a:br>
            <a:r>
              <a:rPr lang="ru-RU" sz="2000" i="1" dirty="0" smtClean="0">
                <a:solidFill>
                  <a:srgbClr val="C00000"/>
                </a:solidFill>
              </a:rPr>
              <a:t>Просто взрослым подражаю:</a:t>
            </a:r>
            <a:br>
              <a:rPr lang="ru-RU" sz="2000" i="1" dirty="0" smtClean="0">
                <a:solidFill>
                  <a:srgbClr val="C00000"/>
                </a:solidFill>
              </a:rPr>
            </a:br>
            <a:r>
              <a:rPr lang="ru-RU" sz="2000" i="1" dirty="0" smtClean="0">
                <a:solidFill>
                  <a:srgbClr val="C00000"/>
                </a:solidFill>
              </a:rPr>
              <a:t>Как они сижу, читаю.</a:t>
            </a:r>
            <a:endParaRPr lang="ru-RU" sz="2000" i="1" dirty="0">
              <a:solidFill>
                <a:srgbClr val="C00000"/>
              </a:solidFill>
            </a:endParaRPr>
          </a:p>
        </p:txBody>
      </p:sp>
      <p:sp>
        <p:nvSpPr>
          <p:cNvPr id="22" name="Объект 2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:\DCIM\155___11\IMG_20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56200"/>
            <a:ext cx="684076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24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97152"/>
            <a:ext cx="6512511" cy="1656184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i="1" dirty="0" smtClean="0">
                <a:solidFill>
                  <a:schemeClr val="accent3">
                    <a:lumMod val="50000"/>
                  </a:schemeClr>
                </a:solidFill>
              </a:rPr>
              <a:t>Настольно печатные игры по мотивам сказок</a:t>
            </a:r>
            <a:endParaRPr lang="ru-RU" sz="36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:\DCIM\158___12\IMG_20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345638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H:\DCIM\158___12\IMG_20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92696"/>
            <a:ext cx="381642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04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67544" y="260648"/>
            <a:ext cx="4022160" cy="1008112"/>
          </a:xfrm>
        </p:spPr>
        <p:txBody>
          <a:bodyPr/>
          <a:lstStyle/>
          <a:p>
            <a:r>
              <a:rPr lang="ru-RU" sz="1800" i="1" dirty="0" smtClean="0">
                <a:solidFill>
                  <a:srgbClr val="0070C0"/>
                </a:solidFill>
              </a:rPr>
              <a:t>Грязный носик! Ай-ай-ай! Вот платочек, вытирай</a:t>
            </a:r>
            <a:r>
              <a:rPr lang="ru-RU" sz="1800" dirty="0" smtClean="0">
                <a:solidFill>
                  <a:srgbClr val="0070C0"/>
                </a:solidFill>
              </a:rPr>
              <a:t>!</a:t>
            </a:r>
            <a:endParaRPr lang="ru-RU" sz="1800" dirty="0">
              <a:solidFill>
                <a:srgbClr val="0070C0"/>
              </a:solidFill>
            </a:endParaRPr>
          </a:p>
          <a:p>
            <a:endParaRPr lang="ru-RU" sz="1600" i="1" dirty="0" smtClean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260648"/>
            <a:ext cx="3346704" cy="720080"/>
          </a:xfrm>
        </p:spPr>
        <p:txBody>
          <a:bodyPr/>
          <a:lstStyle/>
          <a:p>
            <a:r>
              <a:rPr lang="ru-RU" sz="1800" i="1" dirty="0" smtClean="0">
                <a:solidFill>
                  <a:srgbClr val="0070C0"/>
                </a:solidFill>
              </a:rPr>
              <a:t>Кто тут будет куп-куп?</a:t>
            </a:r>
          </a:p>
          <a:p>
            <a:r>
              <a:rPr lang="ru-RU" sz="1800" i="1" dirty="0" smtClean="0">
                <a:solidFill>
                  <a:srgbClr val="0070C0"/>
                </a:solidFill>
              </a:rPr>
              <a:t>По водичке хлюп-хлюп?</a:t>
            </a:r>
            <a:endParaRPr lang="ru-RU" sz="1800" i="1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5301208"/>
            <a:ext cx="6512511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i="1" dirty="0" smtClean="0">
                <a:solidFill>
                  <a:srgbClr val="0070C0"/>
                </a:solidFill>
              </a:rPr>
              <a:t>Применение цитат из литературных произведений в играх</a:t>
            </a:r>
            <a:endParaRPr lang="ru-RU" sz="2400" i="1" dirty="0">
              <a:solidFill>
                <a:srgbClr val="0070C0"/>
              </a:solidFill>
            </a:endParaRPr>
          </a:p>
        </p:txBody>
      </p:sp>
      <p:pic>
        <p:nvPicPr>
          <p:cNvPr id="8194" name="Picture 2" descr="H:\DCIM\155___11\IMG_2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403244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H:\DCIM\155___11\IMG_20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104456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04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301208"/>
            <a:ext cx="6624735" cy="144016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i="1" dirty="0" smtClean="0">
                <a:solidFill>
                  <a:srgbClr val="FF0000"/>
                </a:solidFill>
              </a:rPr>
              <a:t>Если что-нибудь случится,</a:t>
            </a:r>
            <a:br>
              <a:rPr lang="ru-RU" sz="3200" i="1" dirty="0" smtClean="0">
                <a:solidFill>
                  <a:srgbClr val="FF0000"/>
                </a:solidFill>
              </a:rPr>
            </a:br>
            <a:r>
              <a:rPr lang="ru-RU" sz="3200" i="1" dirty="0" smtClean="0">
                <a:solidFill>
                  <a:srgbClr val="FF0000"/>
                </a:solidFill>
              </a:rPr>
              <a:t>Приходите к нам лечиться!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:\DCIM\153___09\IMG_19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4664"/>
            <a:ext cx="662473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45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143000" y="260648"/>
            <a:ext cx="3346704" cy="1110634"/>
          </a:xfrm>
        </p:spPr>
        <p:txBody>
          <a:bodyPr/>
          <a:lstStyle/>
          <a:p>
            <a:r>
              <a:rPr lang="ru-RU" sz="3600" i="1" dirty="0">
                <a:solidFill>
                  <a:srgbClr val="FF0000"/>
                </a:solidFill>
              </a:rPr>
              <a:t>к</a:t>
            </a:r>
            <a:r>
              <a:rPr lang="ru-RU" sz="3600" i="1" dirty="0" smtClean="0">
                <a:solidFill>
                  <a:srgbClr val="FF0000"/>
                </a:solidFill>
              </a:rPr>
              <a:t>онусный театр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260648"/>
            <a:ext cx="3346704" cy="1110634"/>
          </a:xfrm>
        </p:spPr>
        <p:txBody>
          <a:bodyPr/>
          <a:lstStyle/>
          <a:p>
            <a:r>
              <a:rPr lang="ru-RU" sz="3600" i="1" dirty="0">
                <a:solidFill>
                  <a:srgbClr val="FF0000"/>
                </a:solidFill>
              </a:rPr>
              <a:t>п</a:t>
            </a:r>
            <a:r>
              <a:rPr lang="ru-RU" sz="3600" i="1" dirty="0" smtClean="0">
                <a:solidFill>
                  <a:srgbClr val="FF0000"/>
                </a:solidFill>
              </a:rPr>
              <a:t>альчиковый театр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5229200"/>
            <a:ext cx="6512511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i="1" dirty="0" smtClean="0">
                <a:solidFill>
                  <a:srgbClr val="FF0000"/>
                </a:solidFill>
              </a:rPr>
              <a:t>Проигрывание детьми знакомых сказок с помощью разного вида театров </a:t>
            </a:r>
            <a:endParaRPr lang="ru-RU" sz="2800" i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H:\DCIM\158___12\IMG_20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1412776"/>
            <a:ext cx="399199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H:\DCIM\160___02\IMG_21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12776"/>
            <a:ext cx="374441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33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73216"/>
            <a:ext cx="5370999" cy="1152128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i="1" dirty="0" smtClean="0">
                <a:solidFill>
                  <a:srgbClr val="7030A0"/>
                </a:solidFill>
              </a:rPr>
              <a:t>Настольный театр и театр </a:t>
            </a:r>
            <a:r>
              <a:rPr lang="ru-RU" sz="3600" i="1" dirty="0" err="1" smtClean="0">
                <a:solidFill>
                  <a:srgbClr val="7030A0"/>
                </a:solidFill>
              </a:rPr>
              <a:t>би</a:t>
            </a:r>
            <a:r>
              <a:rPr lang="ru-RU" sz="3600" i="1" dirty="0" smtClean="0">
                <a:solidFill>
                  <a:srgbClr val="7030A0"/>
                </a:solidFill>
              </a:rPr>
              <a:t>-ба-</a:t>
            </a:r>
            <a:r>
              <a:rPr lang="ru-RU" sz="3600" i="1" dirty="0" err="1" smtClean="0">
                <a:solidFill>
                  <a:srgbClr val="7030A0"/>
                </a:solidFill>
              </a:rPr>
              <a:t>бо</a:t>
            </a:r>
            <a:endParaRPr lang="ru-RU" sz="3600" i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:\DCIM\160___02\IMG_21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4392488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H:\DCIM\160___02\IMG_21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0688"/>
            <a:ext cx="4464496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57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085184"/>
            <a:ext cx="5370999" cy="1512168"/>
          </a:xfrm>
        </p:spPr>
        <p:txBody>
          <a:bodyPr/>
          <a:lstStyle/>
          <a:p>
            <a:pPr marL="0" indent="0">
              <a:buNone/>
            </a:pPr>
            <a:r>
              <a:rPr lang="ru-RU" sz="2800" i="1" dirty="0" smtClean="0">
                <a:solidFill>
                  <a:srgbClr val="002060"/>
                </a:solidFill>
              </a:rPr>
              <a:t>«Колобок» (плоскостной театр)</a:t>
            </a:r>
            <a:br>
              <a:rPr lang="ru-RU" sz="2800" i="1" dirty="0" smtClean="0">
                <a:solidFill>
                  <a:srgbClr val="002060"/>
                </a:solidFill>
              </a:rPr>
            </a:br>
            <a:r>
              <a:rPr lang="ru-RU" sz="2800" i="1" dirty="0" smtClean="0">
                <a:solidFill>
                  <a:srgbClr val="002060"/>
                </a:solidFill>
              </a:rPr>
              <a:t>«Курочка Ряба» (театр на магнитах)</a:t>
            </a:r>
            <a:endParaRPr lang="ru-RU" sz="2800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H:\DCIM\161___03\IMG_21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1000"/>
            <a:ext cx="4248472" cy="398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H:\DCIM\161___03\IMG_21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4704"/>
            <a:ext cx="4064000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33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73216"/>
            <a:ext cx="6512511" cy="1296144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i="1" dirty="0">
                <a:solidFill>
                  <a:srgbClr val="FF0000"/>
                </a:solidFill>
              </a:rPr>
              <a:t>р</a:t>
            </a:r>
            <a:r>
              <a:rPr lang="ru-RU" sz="3600" i="1" dirty="0" smtClean="0">
                <a:solidFill>
                  <a:srgbClr val="FF0000"/>
                </a:solidFill>
              </a:rPr>
              <a:t>ассматривание сказки в картинках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H:\DCIM\161___03\IMG_21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1000"/>
            <a:ext cx="7416824" cy="48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39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143000" y="260648"/>
            <a:ext cx="3346704" cy="792088"/>
          </a:xfrm>
        </p:spPr>
        <p:txBody>
          <a:bodyPr/>
          <a:lstStyle/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«РЕПКА»</a:t>
            </a:r>
            <a:endParaRPr lang="ru-RU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188640"/>
            <a:ext cx="3346704" cy="648072"/>
          </a:xfrm>
        </p:spPr>
        <p:txBody>
          <a:bodyPr/>
          <a:lstStyle/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</a:rPr>
              <a:t>«ТРИ МЕДВЕДЯ»</a:t>
            </a:r>
            <a:endParaRPr lang="ru-RU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5517232"/>
            <a:ext cx="6512511" cy="115212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i="1" dirty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  <a:t>еатрализованная постановка сказки вместе с детьми </a:t>
            </a:r>
            <a:endParaRPr lang="ru-RU" sz="28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5362" name="Picture 2" descr="H:\DCIM\161___03\IMG_21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1412776"/>
            <a:ext cx="399199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H:\DCIM\159___01\IMG_21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12776"/>
            <a:ext cx="399199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1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73216"/>
            <a:ext cx="6512511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i="1" dirty="0" smtClean="0">
                <a:solidFill>
                  <a:srgbClr val="FF0000"/>
                </a:solidFill>
              </a:rPr>
              <a:t>НАРОДНЫЕ ИГРЫ «МЫШИ ВОДЯТ ХОРОВОД»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H:\DCIM\161___03\IMG_21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81000"/>
            <a:ext cx="6624736" cy="477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54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356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ЦЕЛЬ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3" y="1124744"/>
            <a:ext cx="3024336" cy="5040560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Выявить и изучить особенности воспитательной роли народной сказки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Комп\Downloads\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52736"/>
            <a:ext cx="590465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16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229200"/>
            <a:ext cx="4866943" cy="1368152"/>
          </a:xfrm>
        </p:spPr>
        <p:txBody>
          <a:bodyPr/>
          <a:lstStyle/>
          <a:p>
            <a:pPr marL="0" indent="0">
              <a:buNone/>
            </a:pPr>
            <a:r>
              <a:rPr lang="ru-RU" sz="2000" i="1" dirty="0" smtClean="0">
                <a:solidFill>
                  <a:srgbClr val="FF0000"/>
                </a:solidFill>
              </a:rPr>
              <a:t>Маленькой Вике, лохматому Мишке</a:t>
            </a:r>
            <a:br>
              <a:rPr lang="ru-RU" sz="2000" i="1" dirty="0" smtClean="0">
                <a:solidFill>
                  <a:srgbClr val="FF0000"/>
                </a:solidFill>
              </a:rPr>
            </a:br>
            <a:r>
              <a:rPr lang="ru-RU" sz="2000" i="1" dirty="0" smtClean="0">
                <a:solidFill>
                  <a:srgbClr val="FF0000"/>
                </a:solidFill>
              </a:rPr>
              <a:t>Маша читала чудесные книжки!</a:t>
            </a:r>
            <a:br>
              <a:rPr lang="ru-RU" sz="2000" i="1" dirty="0" smtClean="0">
                <a:solidFill>
                  <a:srgbClr val="FF0000"/>
                </a:solidFill>
              </a:rPr>
            </a:br>
            <a:r>
              <a:rPr lang="ru-RU" sz="2000" i="1" dirty="0" smtClean="0">
                <a:solidFill>
                  <a:srgbClr val="FF0000"/>
                </a:solidFill>
              </a:rPr>
              <a:t>Буквы малышка пока что не знает,</a:t>
            </a:r>
            <a:br>
              <a:rPr lang="ru-RU" sz="2000" i="1" dirty="0" smtClean="0">
                <a:solidFill>
                  <a:srgbClr val="FF0000"/>
                </a:solidFill>
              </a:rPr>
            </a:br>
            <a:r>
              <a:rPr lang="ru-RU" sz="2000" i="1" dirty="0" smtClean="0">
                <a:solidFill>
                  <a:srgbClr val="FF0000"/>
                </a:solidFill>
              </a:rPr>
              <a:t>Но по картинкам отлично читает!</a:t>
            </a:r>
            <a:endParaRPr lang="ru-RU" sz="20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:\DCIM\161___03\IMG_21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81000"/>
            <a:ext cx="7128792" cy="470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54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73216"/>
            <a:ext cx="6512511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i="1" dirty="0" smtClean="0">
                <a:solidFill>
                  <a:srgbClr val="C00000"/>
                </a:solidFill>
              </a:rPr>
              <a:t>РЕЗУЛЬТАТ: </a:t>
            </a:r>
            <a:r>
              <a:rPr lang="ru-RU" sz="2000" i="1" dirty="0" smtClean="0">
                <a:solidFill>
                  <a:srgbClr val="002060"/>
                </a:solidFill>
              </a:rPr>
              <a:t>СФОРМИРОВАЛСЯ ПЕРВОНАЧАЛЬНЫЙ ИНТЕРЕС К УСТНОМУ НАРОДНОМУ ТВОРЧЕСТВУ, ХУДОЖЕСТВЕННОЙ ЛИТЕРАТУРЕ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H:\DCIM\161___03\IMG_21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1000"/>
            <a:ext cx="7344816" cy="492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24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3795" y="5013176"/>
            <a:ext cx="5637010" cy="165618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Я к вам обращаюсь, товарищи дети:</a:t>
            </a:r>
          </a:p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Полезнее книги нет вещи на свете!</a:t>
            </a:r>
          </a:p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Пусть книги друзьями заходят в дома,</a:t>
            </a:r>
          </a:p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Читайте всю жизнь, набирайтесь ума!</a:t>
            </a:r>
          </a:p>
          <a:p>
            <a:pPr algn="ctr"/>
            <a:r>
              <a:rPr lang="ru-RU" sz="1800" b="1" i="1" dirty="0" smtClean="0">
                <a:solidFill>
                  <a:srgbClr val="002060"/>
                </a:solidFill>
              </a:rPr>
              <a:t>(</a:t>
            </a:r>
            <a:r>
              <a:rPr lang="ru-RU" sz="1800" b="1" i="1" dirty="0" err="1" smtClean="0">
                <a:solidFill>
                  <a:srgbClr val="002060"/>
                </a:solidFill>
              </a:rPr>
              <a:t>С.Михалко</a:t>
            </a:r>
            <a:r>
              <a:rPr lang="ru-RU" sz="1800" b="1" dirty="0" err="1" smtClean="0">
                <a:solidFill>
                  <a:srgbClr val="002060"/>
                </a:solidFill>
              </a:rPr>
              <a:t>в</a:t>
            </a:r>
            <a:r>
              <a:rPr lang="ru-RU" sz="1800" b="1" i="1" dirty="0" smtClean="0">
                <a:solidFill>
                  <a:srgbClr val="002060"/>
                </a:solidFill>
              </a:rPr>
              <a:t>)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282811" cy="17931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6709"/>
            <a:ext cx="727280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45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356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rgbClr val="0070C0"/>
                </a:solidFill>
              </a:rPr>
              <a:t>ЗАДАЧИ</a:t>
            </a:r>
            <a:endParaRPr lang="ru-RU" sz="44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319481"/>
            <a:ext cx="3240360" cy="4824536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00B0F0"/>
                </a:solidFill>
              </a:rPr>
              <a:t>*Приобщать детей к русскому фольклору;</a:t>
            </a:r>
          </a:p>
          <a:p>
            <a:r>
              <a:rPr lang="ru-RU" sz="2400" b="1" i="1" dirty="0" smtClean="0">
                <a:solidFill>
                  <a:srgbClr val="00B0F0"/>
                </a:solidFill>
              </a:rPr>
              <a:t>*Развивать воображение и речь детей;</a:t>
            </a:r>
          </a:p>
          <a:p>
            <a:r>
              <a:rPr lang="ru-RU" sz="2400" b="1" i="1" dirty="0" smtClean="0">
                <a:solidFill>
                  <a:srgbClr val="00B0F0"/>
                </a:solidFill>
              </a:rPr>
              <a:t>*Воспитывать чуткое отношение к устному народному творчеству</a:t>
            </a:r>
            <a:endParaRPr lang="ru-RU" sz="2400" b="1" i="1" dirty="0">
              <a:solidFill>
                <a:srgbClr val="00B0F0"/>
              </a:solidFill>
            </a:endParaRPr>
          </a:p>
        </p:txBody>
      </p:sp>
      <p:pic>
        <p:nvPicPr>
          <p:cNvPr id="3074" name="Picture 2" descr="C:\Users\Комп\Downloads\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896" y="188640"/>
            <a:ext cx="5202212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49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Комп\Downloads\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40" y="150128"/>
            <a:ext cx="878497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87824" y="1720840"/>
            <a:ext cx="525658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АКТУАЛЬНОСТЬ: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70C0"/>
                </a:solidFill>
              </a:rPr>
              <a:t>Роль художественных </a:t>
            </a:r>
            <a:r>
              <a:rPr lang="ru-RU" sz="2000" dirty="0">
                <a:solidFill>
                  <a:srgbClr val="0070C0"/>
                </a:solidFill>
              </a:rPr>
              <a:t>произведений в жизни дошкольника очень важна. Самым интересным и актуальным жанром является сказка. Сказка для детей – это особый мир, источник представлений о времени и пространстве, о связи человека с природой, предметным миром. Сказки помогают в развитии связной речи детей, помогают правильно строить диалог, расширяют словарный запас, делают речь ребенка эмоциональной, образной и красивой.</a:t>
            </a:r>
          </a:p>
        </p:txBody>
      </p:sp>
    </p:spTree>
    <p:extLst>
      <p:ext uri="{BB962C8B-B14F-4D97-AF65-F5344CB8AC3E}">
        <p14:creationId xmlns:p14="http://schemas.microsoft.com/office/powerpoint/2010/main" val="288309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694240" cy="5616624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ПРОБЛЕМА: </a:t>
            </a:r>
            <a:r>
              <a:rPr lang="ru-RU" sz="3200" i="1" dirty="0" smtClean="0">
                <a:solidFill>
                  <a:srgbClr val="002060"/>
                </a:solidFill>
              </a:rPr>
              <a:t>в настоящее время наблюдается тенденция к снижению интереса как взрослых, так и детей к чтению художественной литературы.</a:t>
            </a:r>
            <a:br>
              <a:rPr lang="ru-RU" sz="3200" i="1" dirty="0" smtClean="0">
                <a:solidFill>
                  <a:srgbClr val="002060"/>
                </a:solidFill>
              </a:rPr>
            </a:br>
            <a:r>
              <a:rPr lang="ru-RU" sz="3200" i="1" dirty="0" smtClean="0">
                <a:solidFill>
                  <a:srgbClr val="002060"/>
                </a:solidFill>
              </a:rPr>
              <a:t>Необходимо помочь родителям дошкольников понять, какую роль играет сказка в жизни детей, как можно и нужно использовать сказки в общении с ребенком.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8450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47934"/>
            <a:ext cx="3008313" cy="5989378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err="1" smtClean="0">
                <a:solidFill>
                  <a:srgbClr val="FF0000"/>
                </a:solidFill>
              </a:rPr>
              <a:t>В.А.Сухомлинский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3851" y="332656"/>
            <a:ext cx="5040560" cy="585311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10800000" flipV="1">
            <a:off x="323528" y="332656"/>
            <a:ext cx="3008313" cy="475252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«Сказка-это зернышко, из которого прорастает эмоциональная оценка ребенком жизненных явлений»</a:t>
            </a:r>
          </a:p>
          <a:p>
            <a:endParaRPr lang="ru-RU" sz="3600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851" y="332656"/>
            <a:ext cx="5040560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48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В группе созданы книжный и театральный уголки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53288" y="764704"/>
            <a:ext cx="3346704" cy="35283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:\DCIM\161___03\IMG_21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338437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DCIM\161___03\IMG_21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92696"/>
            <a:ext cx="399199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071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Book Antiqua" pitchFamily="18" charset="0"/>
              </a:rPr>
              <a:t>Книжный и театральный уголки регулярно пополнялись новыми видами театра и книгами</a:t>
            </a:r>
            <a:endParaRPr lang="ru-RU" sz="2400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:\DCIM\161___03\IMG_21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338437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H:\DCIM\155___11\IMG_20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552" y="718854"/>
            <a:ext cx="3390832" cy="350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32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01208"/>
            <a:ext cx="6512511" cy="1368152"/>
          </a:xfrm>
        </p:spPr>
        <p:txBody>
          <a:bodyPr/>
          <a:lstStyle/>
          <a:p>
            <a:pPr marL="0" indent="0">
              <a:buNone/>
            </a:pPr>
            <a:r>
              <a:rPr lang="ru-RU" sz="2800" i="1" dirty="0">
                <a:solidFill>
                  <a:srgbClr val="C00000"/>
                </a:solidFill>
              </a:rPr>
              <a:t>Дети притихли, слушают сказки.</a:t>
            </a:r>
            <a:br>
              <a:rPr lang="ru-RU" sz="2800" i="1" dirty="0">
                <a:solidFill>
                  <a:srgbClr val="C00000"/>
                </a:solidFill>
              </a:rPr>
            </a:br>
            <a:r>
              <a:rPr lang="ru-RU" sz="2800" i="1" dirty="0">
                <a:solidFill>
                  <a:srgbClr val="C00000"/>
                </a:solidFill>
              </a:rPr>
              <a:t>Смотрят пытливо пуговки-глазки.</a:t>
            </a:r>
            <a:br>
              <a:rPr lang="ru-RU" sz="2800" i="1" dirty="0">
                <a:solidFill>
                  <a:srgbClr val="C00000"/>
                </a:solidFill>
              </a:rPr>
            </a:br>
            <a:endParaRPr lang="ru-RU" sz="2800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:\DCIM\159___01\IMG_21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48680"/>
            <a:ext cx="648072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4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447</TotalTime>
  <Words>325</Words>
  <Application>Microsoft Office PowerPoint</Application>
  <PresentationFormat>Экран (4:3)</PresentationFormat>
  <Paragraphs>50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МБДОУ ДЕТСКИЙ САД №3</vt:lpstr>
      <vt:lpstr>ЦЕЛЬ</vt:lpstr>
      <vt:lpstr>ЗАДАЧИ</vt:lpstr>
      <vt:lpstr>.</vt:lpstr>
      <vt:lpstr>ПРОБЛЕМА: в настоящее время наблюдается тенденция к снижению интереса как взрослых, так и детей к чтению художественной литературы. Необходимо помочь родителям дошкольников понять, какую роль играет сказка в жизни детей, как можно и нужно использовать сказки в общении с ребенком. </vt:lpstr>
      <vt:lpstr>В.А.Сухомлинский</vt:lpstr>
      <vt:lpstr>В группе созданы книжный и театральный уголки</vt:lpstr>
      <vt:lpstr>Книжный и театральный уголки регулярно пополнялись новыми видами театра и книгами</vt:lpstr>
      <vt:lpstr>Дети притихли, слушают сказки. Смотрят пытливо пуговки-глазки. </vt:lpstr>
      <vt:lpstr>Мне 3 года. Я читаю. Правда, букв ещё не знаю: Просто взрослым подражаю: Как они сижу, читаю.</vt:lpstr>
      <vt:lpstr>Настольно печатные игры по мотивам сказок</vt:lpstr>
      <vt:lpstr>Применение цитат из литературных произведений в играх</vt:lpstr>
      <vt:lpstr>Если что-нибудь случится, Приходите к нам лечиться!</vt:lpstr>
      <vt:lpstr>Проигрывание детьми знакомых сказок с помощью разного вида театров </vt:lpstr>
      <vt:lpstr>Настольный театр и театр би-ба-бо</vt:lpstr>
      <vt:lpstr>«Колобок» (плоскостной театр) «Курочка Ряба» (театр на магнитах)</vt:lpstr>
      <vt:lpstr>рассматривание сказки в картинках</vt:lpstr>
      <vt:lpstr>театрализованная постановка сказки вместе с детьми </vt:lpstr>
      <vt:lpstr>НАРОДНЫЕ ИГРЫ «МЫШИ ВОДЯТ ХОРОВОД»</vt:lpstr>
      <vt:lpstr>Маленькой Вике, лохматому Мишке Маша читала чудесные книжки! Буквы малышка пока что не знает, Но по картинкам отлично читает!</vt:lpstr>
      <vt:lpstr>РЕЗУЛЬТАТ: СФОРМИРОВАЛСЯ ПЕРВОНАЧАЛЬНЫЙ ИНТЕРЕС К УСТНОМУ НАРОДНОМУ ТВОРЧЕСТВУ, ХУДОЖЕСТВЕННОЙ ЛИТЕРАТУРЕ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ДЕТСКИЙ САД №3</dc:title>
  <dc:creator>Комп</dc:creator>
  <cp:lastModifiedBy>Комп</cp:lastModifiedBy>
  <cp:revision>36</cp:revision>
  <dcterms:created xsi:type="dcterms:W3CDTF">2019-04-19T19:30:54Z</dcterms:created>
  <dcterms:modified xsi:type="dcterms:W3CDTF">2019-05-02T20:06:25Z</dcterms:modified>
</cp:coreProperties>
</file>