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5"/>
  </p:notesMasterIdLst>
  <p:sldIdLst>
    <p:sldId id="257" r:id="rId2"/>
    <p:sldId id="258" r:id="rId3"/>
    <p:sldId id="259" r:id="rId4"/>
    <p:sldId id="273" r:id="rId5"/>
    <p:sldId id="274" r:id="rId6"/>
    <p:sldId id="275" r:id="rId7"/>
    <p:sldId id="261" r:id="rId8"/>
    <p:sldId id="260" r:id="rId9"/>
    <p:sldId id="262" r:id="rId10"/>
    <p:sldId id="270" r:id="rId11"/>
    <p:sldId id="264" r:id="rId12"/>
    <p:sldId id="265" r:id="rId13"/>
    <p:sldId id="303" r:id="rId14"/>
    <p:sldId id="304" r:id="rId15"/>
    <p:sldId id="267" r:id="rId16"/>
    <p:sldId id="268" r:id="rId17"/>
    <p:sldId id="269" r:id="rId18"/>
    <p:sldId id="286" r:id="rId19"/>
    <p:sldId id="287" r:id="rId20"/>
    <p:sldId id="288" r:id="rId21"/>
    <p:sldId id="289" r:id="rId22"/>
    <p:sldId id="290" r:id="rId23"/>
    <p:sldId id="292" r:id="rId24"/>
    <p:sldId id="291" r:id="rId25"/>
    <p:sldId id="293" r:id="rId26"/>
    <p:sldId id="295" r:id="rId27"/>
    <p:sldId id="294" r:id="rId28"/>
    <p:sldId id="296" r:id="rId29"/>
    <p:sldId id="297" r:id="rId30"/>
    <p:sldId id="298" r:id="rId31"/>
    <p:sldId id="300" r:id="rId32"/>
    <p:sldId id="301" r:id="rId33"/>
    <p:sldId id="302" r:id="rId34"/>
    <p:sldId id="276" r:id="rId35"/>
    <p:sldId id="280" r:id="rId36"/>
    <p:sldId id="277" r:id="rId37"/>
    <p:sldId id="278" r:id="rId38"/>
    <p:sldId id="285" r:id="rId39"/>
    <p:sldId id="279" r:id="rId40"/>
    <p:sldId id="281" r:id="rId41"/>
    <p:sldId id="282" r:id="rId42"/>
    <p:sldId id="283" r:id="rId43"/>
    <p:sldId id="284" r:id="rId4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2" autoAdjust="0"/>
    <p:restoredTop sz="94660"/>
  </p:normalViewPr>
  <p:slideViewPr>
    <p:cSldViewPr>
      <p:cViewPr varScale="1">
        <p:scale>
          <a:sx n="69" d="100"/>
          <a:sy n="69" d="100"/>
        </p:scale>
        <p:origin x="1398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02E874-0790-4171-8945-698D845CDB02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AC7606-47AC-4D7B-971D-052BD99D430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49856-A0E0-4A56-83D9-C413EBBA5547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827A9-1407-4CFF-8A87-856FBFC180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49856-A0E0-4A56-83D9-C413EBBA5547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827A9-1407-4CFF-8A87-856FBFC180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49856-A0E0-4A56-83D9-C413EBBA5547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827A9-1407-4CFF-8A87-856FBFC180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49856-A0E0-4A56-83D9-C413EBBA5547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827A9-1407-4CFF-8A87-856FBFC180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49856-A0E0-4A56-83D9-C413EBBA5547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827A9-1407-4CFF-8A87-856FBFC180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49856-A0E0-4A56-83D9-C413EBBA5547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827A9-1407-4CFF-8A87-856FBFC180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49856-A0E0-4A56-83D9-C413EBBA5547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827A9-1407-4CFF-8A87-856FBFC180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49856-A0E0-4A56-83D9-C413EBBA5547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827A9-1407-4CFF-8A87-856FBFC180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49856-A0E0-4A56-83D9-C413EBBA5547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827A9-1407-4CFF-8A87-856FBFC180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49856-A0E0-4A56-83D9-C413EBBA5547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827A9-1407-4CFF-8A87-856FBFC180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49856-A0E0-4A56-83D9-C413EBBA5547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827A9-1407-4CFF-8A87-856FBFC180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20000"/>
                <a:lumOff val="8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749856-A0E0-4A56-83D9-C413EBBA5547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C827A9-1407-4CFF-8A87-856FBFC180E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sychologos.ru/articles/view/moy-rebenok-dolzhen-byt-samostoyatelnym.-kak-etogo-dobitsya-vop-zn-" TargetMode="Externa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Родительское собрание</a:t>
            </a:r>
            <a:br>
              <a:rPr lang="ru-RU" sz="3200" b="1" dirty="0" smtClean="0"/>
            </a:br>
            <a:r>
              <a:rPr lang="ru-RU" sz="3200" b="1" dirty="0" smtClean="0"/>
              <a:t>Тема : «Воспитание самостоятельности»</a:t>
            </a:r>
            <a:endParaRPr lang="ru-RU" sz="3200" b="1" dirty="0"/>
          </a:p>
        </p:txBody>
      </p:sp>
      <p:pic>
        <p:nvPicPr>
          <p:cNvPr id="5" name="Рисунок 4" descr="ÐÐ°ÑÑÐ¸Ð½ÐºÐ¸ Ð¿Ð¾ Ð·Ð°Ð¿ÑÐ¾ÑÑ ÐºÐ°ÑÑÐ¸Ð½ÐºÐ¸ ÑÐºÐ¾Ð»Ð° Ð´ÐµÑÐ¸ ÑÐ°Ð¼Ð¾ÑÑÐ¾ÑÑÐµÐ»ÑÐ½Ð¾ÑÑÑ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204864"/>
            <a:ext cx="4061460" cy="331177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4427984" y="1628800"/>
            <a:ext cx="4536504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  Задача: </a:t>
            </a:r>
          </a:p>
          <a:p>
            <a:r>
              <a:rPr lang="ru-RU" sz="2400" dirty="0" smtClean="0"/>
              <a:t>ознакомить  </a:t>
            </a:r>
            <a:r>
              <a:rPr lang="ru-RU" sz="2400" dirty="0"/>
              <a:t>родителей  с последствиями снятия ответственности с детей и чрезмерной опеки</a:t>
            </a:r>
            <a:r>
              <a:rPr lang="ru-RU" sz="2400" dirty="0" smtClean="0"/>
              <a:t>;</a:t>
            </a:r>
          </a:p>
          <a:p>
            <a:r>
              <a:rPr lang="ru-RU" sz="2400" dirty="0" smtClean="0"/>
              <a:t> </a:t>
            </a:r>
            <a:r>
              <a:rPr lang="ru-RU" sz="2400" dirty="0"/>
              <a:t>дать рекомендации по воспитанию навыков самостоятельности; провести тренинг </a:t>
            </a:r>
            <a:r>
              <a:rPr lang="ru-RU" sz="2400" dirty="0" smtClean="0"/>
              <a:t>по правильному построению   </a:t>
            </a:r>
          </a:p>
          <a:p>
            <a:r>
              <a:rPr lang="ru-RU" sz="2400" dirty="0" smtClean="0"/>
              <a:t>« </a:t>
            </a:r>
            <a:r>
              <a:rPr lang="ru-RU" sz="2400" dirty="0"/>
              <a:t>Я – высказываний».</a:t>
            </a:r>
          </a:p>
          <a:p>
            <a:r>
              <a:rPr lang="ru-RU" sz="2400" dirty="0"/>
              <a:t> </a:t>
            </a:r>
          </a:p>
          <a:p>
            <a:r>
              <a:rPr lang="ru-RU" sz="2000" dirty="0" smtClean="0"/>
              <a:t>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Тест. </a:t>
            </a:r>
            <a:r>
              <a:rPr lang="ru-RU" i="1" dirty="0" smtClean="0">
                <a:solidFill>
                  <a:srgbClr val="FF0000"/>
                </a:solidFill>
              </a:rPr>
              <a:t>Поставьте «+», если согласны с высказываниями.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467544" y="1772816"/>
            <a:ext cx="8064896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Ребенок отказывается посещать школу.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Делает домашние задания только под контролем родителей.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Когда делает домашние задания самостоятельно, то это может длиться часами.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Предпочитает проводить больше времени вне дома, в своей компании.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Ничего не хочет делать по дому.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395536" y="113661"/>
            <a:ext cx="8496944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Устраивает беспорядок и отказывается убирать за собой.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Не следит за своими вещами, бросает их, где попало.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Обманывает, а когда обман раскрывается, особенно по этому поводу не переживает.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Ничего не рассказывает о своих делах, очень скрытен.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Часто не слышит, что ему говорят, приходится повторять много раз.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323528" y="5115717"/>
            <a:ext cx="842493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После школы не идёт домой сразу, а бродит неизвестно где.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395536" y="195992"/>
            <a:ext cx="8496944" cy="6432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Постоянно ссорится со своим братом (сестрой).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Стал хуже учиться, но не расстраивается из-за плохих отметок.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Плохо ладит с отцом (матерью, бабушкой, дедушкой или другими родственниками, живущими с вами).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Ничем не интересуется, проводит много времени у телевизора , компьютера, и т.п.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Если 5 и более «+», то тема собрания актуальна для Вас и ваших взаимоотношений с ребенком.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19256" cy="1417638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А сейчас давайте выясним, какие меры вы применяли бы  для исправления положения.</a:t>
            </a:r>
            <a:endParaRPr lang="ru-RU" sz="3600" b="1" dirty="0"/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539552" y="2060848"/>
            <a:ext cx="8136904" cy="3488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Вот некоторые из решений, которые принимают родители: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·  Пытаются ввести строгую дисциплину.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·  Договариваются с ребенком о разного рода поощрениях.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·  Читают нравоучения.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539552" y="189221"/>
            <a:ext cx="7776864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Или: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·  Устраивают беседы «по душам».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·  Изучают психологическую литературу.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·  Ведут вместе с ребёнком дневник его успехов и неудач,  поощряют успехи,  анализируют неудачи.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323528" y="3789040"/>
            <a:ext cx="4824536" cy="2523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Если хоть одна из проблем была решена вами, то вы сегодня могли бы поделиться опытом с остальными родителями.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ÐÐ°ÑÑÐ¸Ð½ÐºÐ¸ Ð¿Ð¾ Ð·Ð°Ð¿ÑÐ¾ÑÑ ÐºÐ°ÑÑÐ¸Ð½ÐºÐ¸ Ð¿Ð¾Ð´ÑÐ¾ÑÑÐ¾Ðº Ð¸ ÑÐ¾Ð´Ð¸ÑÐµÐ»Ð¸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3933056"/>
            <a:ext cx="3456384" cy="25922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8075240" cy="98072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Анкета для учащихся. 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179512" y="917912"/>
            <a:ext cx="8748464" cy="5755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lang="ru-RU" sz="2400" b="1" dirty="0" smtClean="0">
                <a:latin typeface="+mj-lt"/>
                <a:ea typeface="Calibri" pitchFamily="34" charset="0"/>
                <a:cs typeface="Times New Roman" pitchFamily="18" charset="0"/>
              </a:rPr>
              <a:t>1.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Ты всегда делаешь  то,   что тебе велят родители?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  Всегда делаю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–  15                     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Нет, никогда не делаю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–  1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Иногда не выполняю (если родители этого не замечают) –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9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Бывает ли так, что родители делают за тебя то, что ты должен</a:t>
            </a:r>
            <a:endParaRPr lang="ru-RU" sz="2400" b="1" dirty="0" smtClean="0"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сделать сам?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 Нет, за меня родители не делают, я всё делаю сам –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8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 Да,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постоянно -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.                        </a:t>
            </a:r>
            <a:r>
              <a:rPr kumimoji="0" lang="ru-RU" sz="2400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Да, иногда делают – </a:t>
            </a:r>
            <a:r>
              <a:rPr kumimoji="0" lang="ru-RU" sz="2400" b="0" i="1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15. 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3. Что тебе родители разрешают делать самостоятельно?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  Делать уборку –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22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		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Включать газ -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9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 Выполнять уроки –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16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                     Разрешают всё –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2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                       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    4. Что тебе хочется делать самостоятельно?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Играть в компьютер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–   3                      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Гулять без родителей –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10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                 Играть с конструктором  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-  6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                     Мыть посуду, пол -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10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Делать домашнее задание  –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12         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Готовить еду  -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15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Делать поделки  –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12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                                  Разрешают всё!!! –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5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359024" y="233591"/>
            <a:ext cx="8605464" cy="6494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5.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Нравится ли тебе, когда родители  советуют,  как тебе поступить</a:t>
            </a:r>
            <a:r>
              <a:rPr lang="ru-RU" sz="2800" b="1" dirty="0" smtClean="0">
                <a:latin typeface="+mj-lt"/>
                <a:cs typeface="Arial" pitchFamily="34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в той или иной ситуации?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Мне нравятся советы родителей –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11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Иногда  да, иногда нет –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11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6. Хочется ли тебе помочь родителям, если они выполняют  какую-то работу?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Хочется –  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17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   Хочется, если мне это интересно -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7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7. Как выражается благодарность за твою помощь?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Благодарят словами –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17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		Целуют  -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15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Разрешают сладость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+mj-lt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8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	   	Угощают  - 4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Покупают подарки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+mj-lt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   4           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Дают деньги  –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5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8. Ты самостоятельный человек?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Самостоятельный  – 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16 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 Несамостоятельный – 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5    	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						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(«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полусамостоятельный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»)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251520" y="2996952"/>
            <a:ext cx="8568952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10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. Какие обязанности по дому у тебя есть?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     Учить уроки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–  23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     Помогать по хозяйству –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18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      Смотреть телевизор  –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2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      Убирать в доме –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19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692696"/>
            <a:ext cx="853345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ea typeface="Calibri" pitchFamily="34" charset="0"/>
                <a:cs typeface="Times New Roman" pitchFamily="18" charset="0"/>
              </a:rPr>
              <a:t>9. Кто помогает тебе  учить уроки?</a:t>
            </a:r>
            <a:endParaRPr lang="ru-RU" sz="2800" b="1" dirty="0" smtClean="0"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ea typeface="Calibri" pitchFamily="34" charset="0"/>
                <a:cs typeface="Times New Roman" pitchFamily="18" charset="0"/>
              </a:rPr>
              <a:t>Никто </a:t>
            </a:r>
            <a:r>
              <a:rPr lang="ru-RU" sz="2800" dirty="0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- 7</a:t>
            </a:r>
            <a:r>
              <a:rPr lang="ru-RU" sz="2800" dirty="0" smtClean="0">
                <a:ea typeface="Calibri" pitchFamily="34" charset="0"/>
                <a:cs typeface="Times New Roman" pitchFamily="18" charset="0"/>
              </a:rPr>
              <a:t>		Мама – </a:t>
            </a:r>
            <a:r>
              <a:rPr lang="ru-RU" sz="2800" dirty="0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8 </a:t>
            </a:r>
            <a:r>
              <a:rPr lang="ru-RU" sz="2800" dirty="0" smtClean="0">
                <a:ea typeface="Calibri" pitchFamily="34" charset="0"/>
                <a:cs typeface="Times New Roman" pitchFamily="18" charset="0"/>
              </a:rPr>
              <a:t>	  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ea typeface="Calibri" pitchFamily="34" charset="0"/>
                <a:cs typeface="Times New Roman" pitchFamily="18" charset="0"/>
              </a:rPr>
              <a:t>Мама  </a:t>
            </a:r>
            <a:r>
              <a:rPr lang="ru-RU" sz="2400" dirty="0" smtClean="0">
                <a:ea typeface="Calibri" pitchFamily="34" charset="0"/>
                <a:cs typeface="Times New Roman" pitchFamily="18" charset="0"/>
              </a:rPr>
              <a:t>(по русскому языку) </a:t>
            </a:r>
            <a:r>
              <a:rPr lang="ru-RU" sz="2800" dirty="0" smtClean="0">
                <a:ea typeface="Calibri" pitchFamily="34" charset="0"/>
                <a:cs typeface="Times New Roman" pitchFamily="18" charset="0"/>
              </a:rPr>
              <a:t>и  папа (</a:t>
            </a:r>
            <a:r>
              <a:rPr lang="ru-RU" sz="2400" dirty="0" smtClean="0">
                <a:ea typeface="Calibri" pitchFamily="34" charset="0"/>
                <a:cs typeface="Times New Roman" pitchFamily="18" charset="0"/>
              </a:rPr>
              <a:t>по математике)     </a:t>
            </a:r>
            <a:r>
              <a:rPr lang="ru-RU" sz="2800" dirty="0" smtClean="0">
                <a:ea typeface="Calibri" pitchFamily="34" charset="0"/>
                <a:cs typeface="Times New Roman" pitchFamily="18" charset="0"/>
              </a:rPr>
              <a:t>–</a:t>
            </a:r>
            <a:r>
              <a:rPr lang="ru-RU" sz="2800" dirty="0" smtClean="0">
                <a:cs typeface="Arial" pitchFamily="34" charset="0"/>
              </a:rPr>
              <a:t>  </a:t>
            </a:r>
            <a:r>
              <a:rPr lang="ru-RU" sz="2800" dirty="0" smtClean="0">
                <a:solidFill>
                  <a:srgbClr val="FF0000"/>
                </a:solidFill>
                <a:cs typeface="Arial" pitchFamily="34" charset="0"/>
              </a:rPr>
              <a:t>6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cs typeface="Arial" pitchFamily="34" charset="0"/>
              </a:rPr>
              <a:t>Родители только проверяют - </a:t>
            </a:r>
            <a:r>
              <a:rPr lang="ru-RU" sz="2800" dirty="0" smtClean="0">
                <a:solidFill>
                  <a:srgbClr val="FF0000"/>
                </a:solidFill>
                <a:cs typeface="Arial" pitchFamily="34" charset="0"/>
              </a:rPr>
              <a:t>11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ÐÐ°ÑÑÐ¸Ð½ÐºÐ¸ Ð¿Ð¾ Ð·Ð°Ð¿ÑÐ¾ÑÑ ÐºÐ°ÑÑÐ¸Ð½ÐºÐ¸ ÑÐºÐ¾Ð»Ð° Ð´ÐµÑÐ¸ ÑÐ°Ð¼Ð¾ÑÑÐ¾ÑÑÐµÐ»ÑÐ½Ð¾ÑÑÑ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996952"/>
            <a:ext cx="4004310" cy="27493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323528" y="353562"/>
            <a:ext cx="8352928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Домашние задания – </a:t>
            </a:r>
            <a:r>
              <a:rPr kumimoji="0" lang="ru-RU" sz="3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это первый вид деятельности в жизни ребёнка, за который он несёт полную ответственность,  это первое отражение взрослой жизни.</a:t>
            </a:r>
            <a:endParaRPr kumimoji="0" lang="ru-RU" sz="3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4211960" y="2349460"/>
            <a:ext cx="4716016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Правильно поступают те родители, которые с начала школьного обучения дают ребёнку понять, что по своей важности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уроки находятся на одном уровне с самыми серьёзными делами, которыми заняты взрослые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. 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99412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Что же такое учебная самостоятельность?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50177" name="Rectangle 1"/>
          <p:cNvSpPr>
            <a:spLocks noChangeArrowheads="1"/>
          </p:cNvSpPr>
          <p:nvPr/>
        </p:nvSpPr>
        <p:spPr bwMode="auto">
          <a:xfrm>
            <a:off x="395536" y="1556792"/>
            <a:ext cx="8424936" cy="490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lang="ru-RU" sz="2800" dirty="0" smtClean="0">
                <a:latin typeface="+mj-lt"/>
                <a:ea typeface="Times New Roman" pitchFamily="18" charset="0"/>
                <a:cs typeface="Times New Roman" pitchFamily="18" charset="0"/>
              </a:rPr>
              <a:t>Э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то качество школьника включает умение ставить перед собой различные учебные задачи и решать их вне опоры на помощь извне;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- это потребность человека выполнять действия по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собственному осознанному побуждению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(«я хочу это сделать», «мне нужно это сделать», «мне интересно это сделать»);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проявлять инициативу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(«я хочу попробовать сделать это по-другому») и творчество («мне хочется сделать это по-своему»).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47664" y="692696"/>
            <a:ext cx="7056784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indent="-256032">
              <a:buClr>
                <a:schemeClr val="accent3"/>
              </a:buClr>
              <a:defRPr/>
            </a:pPr>
            <a:r>
              <a:rPr lang="ru-RU" sz="28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   Воспитывать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ru-RU" sz="2800" b="1" dirty="0">
                <a:latin typeface="+mj-lt"/>
              </a:rPr>
              <a:t>— не значит говорить детям хорошие слова, наставлять и </a:t>
            </a:r>
            <a:r>
              <a:rPr lang="ru-RU" sz="2800" b="1" dirty="0" err="1">
                <a:latin typeface="+mj-lt"/>
              </a:rPr>
              <a:t>назидать</a:t>
            </a:r>
            <a:r>
              <a:rPr lang="ru-RU" sz="2800" b="1" dirty="0">
                <a:latin typeface="+mj-lt"/>
              </a:rPr>
              <a:t> их, а прежде всего самому жить по-человечески</a:t>
            </a:r>
            <a:r>
              <a:rPr lang="ru-RU" sz="2800" b="1" dirty="0" smtClean="0">
                <a:latin typeface="+mj-lt"/>
              </a:rPr>
              <a:t>.  </a:t>
            </a:r>
            <a:r>
              <a:rPr lang="ru-RU" sz="2800" b="1" dirty="0">
                <a:latin typeface="+mj-lt"/>
              </a:rPr>
              <a:t>Кто хочет исполнить свой долг относительно детей, тот должен </a:t>
            </a:r>
            <a:r>
              <a:rPr lang="ru-RU" sz="2800" b="1" dirty="0" smtClean="0">
                <a:latin typeface="+mj-lt"/>
              </a:rPr>
              <a:t> </a:t>
            </a:r>
            <a:r>
              <a:rPr lang="ru-RU" sz="3600" b="1" i="1" dirty="0" smtClean="0">
                <a:latin typeface="+mj-lt"/>
              </a:rPr>
              <a:t>начинать </a:t>
            </a:r>
            <a:r>
              <a:rPr lang="ru-RU" sz="3600" b="1" i="1" dirty="0">
                <a:latin typeface="+mj-lt"/>
              </a:rPr>
              <a:t>воспитание с самого </a:t>
            </a:r>
            <a:r>
              <a:rPr lang="ru-RU" sz="3600" b="1" i="1" dirty="0" smtClean="0">
                <a:latin typeface="+mj-lt"/>
              </a:rPr>
              <a:t>себя. </a:t>
            </a:r>
            <a:endParaRPr lang="ru-RU" sz="3600" b="1" i="1" dirty="0">
              <a:latin typeface="+mj-lt"/>
            </a:endParaRPr>
          </a:p>
          <a:p>
            <a:pPr marL="365760" indent="-256032" algn="r">
              <a:buClr>
                <a:schemeClr val="accent3"/>
              </a:buClr>
              <a:defRPr/>
            </a:pPr>
            <a:endParaRPr lang="ru-RU" sz="2800" b="1" dirty="0">
              <a:latin typeface="+mj-lt"/>
            </a:endParaRPr>
          </a:p>
          <a:p>
            <a:pPr marL="365760" indent="-256032" algn="r">
              <a:buClr>
                <a:schemeClr val="accent3"/>
              </a:buClr>
              <a:defRPr/>
            </a:pPr>
            <a:r>
              <a:rPr lang="ru-RU" sz="2800" i="1" dirty="0">
                <a:latin typeface="+mj-lt"/>
              </a:rPr>
              <a:t>А. Н. Островский</a:t>
            </a:r>
            <a:endParaRPr lang="ru-RU" sz="28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1"/>
          <p:cNvSpPr>
            <a:spLocks noChangeArrowheads="1"/>
          </p:cNvSpPr>
          <p:nvPr/>
        </p:nvSpPr>
        <p:spPr bwMode="auto">
          <a:xfrm>
            <a:off x="467544" y="188640"/>
            <a:ext cx="8064896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Для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формирования учебной самостоятельности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очень важны следующие умения: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во-первых, школьник должен отчетливо представлять последовательность и суть выполнения задания (что нужно сделать сначала, что потом, чем закончить, как записать);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во-вторых, он должен уметь контролировать свои действия;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в-третьих, он должен хотеть проявить при выполнении задания свое творчество, оригинальность.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b="1" dirty="0" smtClean="0"/>
              <a:t>Какие же общие умения важны для успешного обучения? </a:t>
            </a:r>
            <a:endParaRPr lang="ru-RU" b="1" dirty="0"/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251520" y="1670030"/>
            <a:ext cx="8892480" cy="4585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–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слушать учителя;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– выделять главную мысль сообщения;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– связно пересказывать содержание текста;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– отвечать на вопросы к тексту;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– ставить вопросы к тексту;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– делать содержательные выводы на основе полученной информации;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– письменно выражать свою мысль;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– привлекать дополнительные источники информации, пользоваться справочной литературой (словарями, энциклопедиями и пр.);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адекватно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оценивать результаты собственной работы.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251520" y="188640"/>
            <a:ext cx="849694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Большинство этих умений опирается на мыслительные способности: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- умение сравнивать и находить общее и различное;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- умение выделять главное, отличать существенное от несущественного;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- делать логические заключения и выводы.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395536" y="2856904"/>
            <a:ext cx="8748464" cy="3847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   Учиться всему этому необходимо было в начальной школе, пока объем учебной нагрузки в значительной степени дозирован. В средних классах эти умения окажутся жизненно необходимыми, поскольку заметно возрастает количество новой информации, более сложным станет и ее содержание. 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 </a:t>
            </a:r>
            <a:r>
              <a:rPr lang="ru-RU" sz="2000" dirty="0" smtClean="0"/>
              <a:t>Неумение же правильно работать с учебным материалом может стать причиной снижения успеваемости, неоправданного переутомления учащихся.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323528" y="548680"/>
            <a:ext cx="8568952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Детей необходимо учить работать с учебным текстом: учить выделять главную мысль; составлять план текста; запоминать содержание текста и пересказывать его с опорой на план.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Навык связного пересказа удобно развивать 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только на учебном материале: 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можно попросить ребенка рассказать содержание прочитанной книги, увиденного кинофильма, описать события прошедшего дня и пр.</a:t>
            </a:r>
            <a:endParaRPr kumimoji="0" lang="ru-RU" sz="3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19256" cy="141763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Какие же рекомендации дают психологи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ÐÐ°ÑÑÐ¸Ð½ÐºÐ¸ Ð¿Ð¾ Ð·Ð°Ð¿ÑÐ¾ÑÑ ÐºÐ°ÑÑÐ¸Ð½ÐºÐ¸ ÑÐºÐ¾Ð»Ð° Ð´ÐµÑÐ¸ ÑÐ°Ð¼Ð¾ÑÑÐ¾ÑÑÐµÐ»ÑÐ½Ð¾ÑÑÑ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70622" y="3284984"/>
            <a:ext cx="3373378" cy="30963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467544" y="1916832"/>
            <a:ext cx="525658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+mj-lt"/>
              </a:rPr>
              <a:t>• Не «стойте над душой» у сына или дочки. Ребенок, привыкший к тому, что каждое его действие контролируют взрослые, никогда не научится самостоятельно работать.</a:t>
            </a:r>
            <a:endParaRPr lang="ru-RU" sz="28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1"/>
          <p:cNvSpPr>
            <a:spLocks noChangeArrowheads="1"/>
          </p:cNvSpPr>
          <p:nvPr/>
        </p:nvSpPr>
        <p:spPr bwMode="auto">
          <a:xfrm>
            <a:off x="251520" y="404664"/>
            <a:ext cx="8640960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•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Хвалите ребенка за любую инициативу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, которая показывает его положительное отношение к учебным занятиям: за красиво оформленную тетрадь, привлечение дополнительной литературы, новый способ решения математической задачи и т.п. Старайтесь, чтобы ваша оценка была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позитивной,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но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объективной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Дети хорошо чувствуют ее несправедливость, но вместе с тем быстро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привыкают к тому, что их захваливают. </a:t>
            </a: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Поэтому, похвалив за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положительные моменты работы, вместе с ребенком проанализируйте причины неудач. Если вы будете делать это часто, то постепенно школьник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научится сам себя контролировать и оценивать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620688"/>
            <a:ext cx="835292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latin typeface="+mj-lt"/>
                <a:ea typeface="Times New Roman" pitchFamily="18" charset="0"/>
                <a:cs typeface="Times New Roman" pitchFamily="18" charset="0"/>
              </a:rPr>
              <a:t>• Развивайте силу воли ребенка. Научите проявлять выносливость, смелость, мужественность, терпение. Учите прилагать усилия для достижения цели.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3200" dirty="0" smtClean="0">
              <a:latin typeface="+mj-lt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latin typeface="+mj-lt"/>
                <a:ea typeface="Times New Roman" pitchFamily="18" charset="0"/>
                <a:cs typeface="Times New Roman" pitchFamily="18" charset="0"/>
              </a:rPr>
              <a:t>• По возможности задавайте вопросы: "А ты записал домашнее задание? Сколько было предметов? Ты помнишь, что задавали?" Читайте вслух то, что записали, просите запомнить заданное, подсчитайте, сколько уроков нужно будет сделать сегодня. </a:t>
            </a:r>
            <a:endParaRPr lang="ru-RU" sz="3200" dirty="0" smtClean="0"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1"/>
          <p:cNvSpPr>
            <a:spLocks noChangeArrowheads="1"/>
          </p:cNvSpPr>
          <p:nvPr/>
        </p:nvSpPr>
        <p:spPr bwMode="auto">
          <a:xfrm>
            <a:off x="395536" y="260648"/>
            <a:ext cx="8568952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• Поощряйте вопросы с его стороны, но не «разжевывайте» ему задания -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он должен сам научиться их понимать. 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Пойдите на хитрость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, пусть ребенок объяснит вам, как они делали подобные задания в классе,- ведь вы учились так давно, что плохо помните школьные требования.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3429001"/>
            <a:ext cx="85689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• </a:t>
            </a:r>
            <a:r>
              <a:rPr lang="ru-RU" sz="2800" dirty="0" smtClean="0"/>
              <a:t>Дома, начиная готовить уроки, не зачитывайте ребенку сразу же все заданное. Сначала попросите самостоятельно вспомнить, только потом подскажите то, что он забыл. Хвалите за старание. </a:t>
            </a:r>
            <a:r>
              <a:rPr lang="ru-RU" sz="2800" b="1" i="1" dirty="0" smtClean="0"/>
              <a:t>Ни в коем случае не делайте уроки за ребенка!!! </a:t>
            </a:r>
            <a:endParaRPr lang="ru-RU" sz="28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1"/>
          <p:cNvSpPr>
            <a:spLocks noChangeArrowheads="1"/>
          </p:cNvSpPr>
          <p:nvPr/>
        </p:nvSpPr>
        <p:spPr bwMode="auto">
          <a:xfrm>
            <a:off x="251520" y="668245"/>
            <a:ext cx="8712968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Вы не помогаете ему этим, вы портите ему жизнь.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Не настраивайтесь долго "делать уроки с ребенком". Обсудите задание. Попросите рассказать, как именно он собирается его выполнить. Попросите показать вам готовое. И... уйдите. Дайте ему время и место для самостоятельной работы. Пусть лучше потом нужно будет переделать, потратить немного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больше времени, но ребенок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уже будет шаг за шагом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учиться самостоятельности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latin typeface="+mj-lt"/>
                <a:ea typeface="Times New Roman" pitchFamily="18" charset="0"/>
                <a:cs typeface="Times New Roman" pitchFamily="18" charset="0"/>
              </a:rPr>
              <a:t>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ценивать</a:t>
            </a:r>
            <a:r>
              <a:rPr lang="ru-RU" sz="2800" dirty="0" smtClean="0"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свои силы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и возможности.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pic>
        <p:nvPicPr>
          <p:cNvPr id="3" name="Рисунок 2" descr="ÐÐ°ÑÑÐ¸Ð½ÐºÐ¸ Ð¿Ð¾ Ð·Ð°Ð¿ÑÐ¾ÑÑ ÐºÐ°ÑÑÐ¸Ð½ÐºÐ¸ ÑÑÐµÐ±Ð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3717032"/>
            <a:ext cx="3816424" cy="273630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251520" y="476672"/>
            <a:ext cx="864096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Очень часто родители сами отказываются от воспитания в ребёнке самостоятельности, т.к. это для них проще и удобнее.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"Я все сделаю сама, так будет в десять раз быстрее!"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3501008"/>
            <a:ext cx="842493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+mj-lt"/>
              </a:rPr>
              <a:t> А это неправильно. Эти навыки - не врожденные, и ими нужно овладеть с практикой</a:t>
            </a:r>
            <a:r>
              <a:rPr lang="ru-RU" sz="3200" i="1" dirty="0" smtClean="0">
                <a:latin typeface="+mj-lt"/>
              </a:rPr>
              <a:t>. Изменения необходимо начать с себя. </a:t>
            </a:r>
          </a:p>
          <a:p>
            <a:r>
              <a:rPr lang="ru-RU" sz="3200" dirty="0" smtClean="0">
                <a:latin typeface="+mj-lt"/>
              </a:rPr>
              <a:t>Обратите внимание на построение ваших   фраз.</a:t>
            </a:r>
            <a:endParaRPr lang="ru-RU" sz="32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ÐÐ°ÑÑÐ¸Ð½ÐºÐ¸ Ð¿Ð¾ Ð·Ð°Ð¿ÑÐ¾ÑÑ ÐºÐ°ÑÑÐ¸Ð½ÐºÐ¸ ÑÐºÐ¾Ð»Ð° Ð´ÐµÑÐ¸ ÑÐ°Ð¼Ð¾ÑÑÐ¾ÑÑÐµÐ»ÑÐ½Ð¾ÑÑÑ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573016"/>
            <a:ext cx="4324350" cy="27099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23528" y="66690"/>
            <a:ext cx="828092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Самостоятельность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- КАЧЕСТВО СЛОЖНОЕ, ОНО ВЫРАЖАЕТСЯ В СВОБОДЕ ОТ ВНЕШНИХ ВЛИЯНИЙ И ПРИНУЖДЕНИЙ. 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467544" y="2420888"/>
            <a:ext cx="8083303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Самостоятельность НЕ РОЖДАЕТСЯ САМА ПО СЕБЕ,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ОНА ВОСПИТЫВАЕТСЯ И РАЗВИВАЕТСЯ.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32656"/>
            <a:ext cx="84249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FF0000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   Есть очень эффективный психологический прием:     «Ты - высказывания»  и  «Я - высказывания».   </a:t>
            </a:r>
            <a:endParaRPr lang="ru-RU" sz="2800" b="1" dirty="0" smtClean="0">
              <a:solidFill>
                <a:srgbClr val="FF0000"/>
              </a:solidFill>
              <a:latin typeface="+mj-lt"/>
              <a:cs typeface="Arial" pitchFamily="34" charset="0"/>
            </a:endParaRPr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395536" y="1462280"/>
            <a:ext cx="8424936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«Ты - высказывания»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- такие фразы, где встречаются местоимения «ты», причем они создают впечатление вашей абсолютной правоты и неправоты другого человека: «Ты всегда оставляешь в комнате грязь».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В результате ребенок чувствует, что он плохой, и обижается. Ребенок блокируется и не слышит ваших слов «я плохой и когда это закончится»…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>
            <a:spLocks noChangeArrowheads="1"/>
          </p:cNvSpPr>
          <p:nvPr/>
        </p:nvSpPr>
        <p:spPr bwMode="auto">
          <a:xfrm>
            <a:off x="323528" y="660890"/>
            <a:ext cx="8568952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«Я - высказывания» 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- это когда вы говорите лишь о том, </a:t>
            </a:r>
            <a:r>
              <a:rPr kumimoji="0" lang="ru-RU" sz="4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чего вы хотите, что чувствуете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«Я очень устала и огорчена, что ты не успел сделать домашнее задание к моему приходу. Как мы можем решить эту проблему? »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Этот способ менее конфликтен.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395536" y="406585"/>
            <a:ext cx="8352928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Ты опять не прибрал в комнате!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lang="ru-RU" sz="4400" dirty="0" smtClean="0">
              <a:latin typeface="+mj-lt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Я  думала, мы с тобой договорились о том,  что уборку в комнате надо делать ежедневно.</a:t>
            </a:r>
            <a:endParaRPr kumimoji="0" lang="ru-RU" sz="4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539552" y="468828"/>
            <a:ext cx="8136904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Как ты посмел уйти в гости без моего согласия?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- Когда ты принимаешь такие решения, не обсудив их со мной, мне бывает обидно. В следующий раз не забудь посоветоваться со мной.</a:t>
            </a:r>
            <a:endParaRPr kumimoji="0" lang="ru-RU" sz="4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ÐÐ°ÑÑÐ¸Ð½ÐºÐ¸ Ð¿Ð¾ Ð·Ð°Ð¿ÑÐ¾ÑÑ ÐºÐ°ÑÑÐ¸Ð½ÐºÐ¸ Ð¿Ð¾Ð´ÑÐ¾ÑÑÐ¾Ðº Ð¸ ÑÐ¾Ð´Ð¸ÑÐµÐ»Ð¸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260648"/>
            <a:ext cx="6768752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ÐÐ¾ÑÐ¾Ð¶ÐµÐµ Ð¸Ð·Ð¾Ð±ÑÐ°Ð¶ÐµÐ½Ð¸Ðµ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332656"/>
            <a:ext cx="6264696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ÐÐ¾ÑÐ¾Ð¶ÐµÐµ Ð¸Ð·Ð¾Ð±ÑÐ°Ð¶ÐµÐ½Ð¸Ðµ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60648"/>
            <a:ext cx="6408712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ÐÐ¾ÑÐ¾Ð¶ÐµÐµ Ð¸Ð·Ð¾Ð±ÑÐ°Ð¶ÐµÐ½Ð¸Ðµ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332656"/>
            <a:ext cx="5832648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ÐÐ°ÑÑÐ¸Ð½ÐºÐ¸ Ð¿Ð¾ Ð·Ð°Ð¿ÑÐ¾ÑÑ ÐºÐ°ÑÑÐ¸Ð½ÐºÐ¸ Ð¿Ð¾Ð´ÑÐ¾ÑÑÐ¾Ðº Ð¸ ÑÐ¾Ð´Ð¸ÑÐµÐ»Ð¸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332656"/>
            <a:ext cx="5616624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323528" y="604959"/>
            <a:ext cx="8496944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В выработке самостоятельных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навыков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+mj-lt"/>
                <a:ea typeface="Calibri" pitchFamily="34" charset="0"/>
                <a:cs typeface="Times New Roman" pitchFamily="18" charset="0"/>
              </a:rPr>
              <a:t>нужно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+mj-lt"/>
                <a:ea typeface="Calibri" pitchFamily="34" charset="0"/>
                <a:cs typeface="Times New Roman" pitchFamily="18" charset="0"/>
              </a:rPr>
              <a:t>доброжелательное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+mj-lt"/>
                <a:ea typeface="Calibri" pitchFamily="34" charset="0"/>
                <a:cs typeface="Times New Roman" pitchFamily="18" charset="0"/>
              </a:rPr>
              <a:t>отношение, терпение родителей,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+mj-lt"/>
                <a:ea typeface="Calibri" pitchFamily="34" charset="0"/>
                <a:cs typeface="Times New Roman" pitchFamily="18" charset="0"/>
              </a:rPr>
              <a:t>многократные повторения,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+mj-lt"/>
                <a:ea typeface="Calibri" pitchFamily="34" charset="0"/>
                <a:cs typeface="Times New Roman" pitchFamily="18" charset="0"/>
              </a:rPr>
              <a:t>поощрения, доверие –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+mj-lt"/>
                <a:ea typeface="Calibri" pitchFamily="34" charset="0"/>
                <a:cs typeface="Times New Roman" pitchFamily="18" charset="0"/>
              </a:rPr>
              <a:t>таковы несложные правила развития самостоятельности ребенка в домашних делах.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latin typeface="+mj-lt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+mj-lt"/>
                <a:ea typeface="Calibri" pitchFamily="34" charset="0"/>
                <a:cs typeface="Times New Roman" pitchFamily="18" charset="0"/>
              </a:rPr>
              <a:t>Ребенок должен чувствовать,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+mj-lt"/>
                <a:ea typeface="Calibri" pitchFamily="34" charset="0"/>
                <a:cs typeface="Times New Roman" pitchFamily="18" charset="0"/>
              </a:rPr>
              <a:t>что все не «понарошку», что его работа действительно кому-то нужна,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+mj-lt"/>
                <a:ea typeface="Calibri" pitchFamily="34" charset="0"/>
                <a:cs typeface="Times New Roman" pitchFamily="18" charset="0"/>
              </a:rPr>
              <a:t>приносит пользу.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+mj-lt"/>
                <a:ea typeface="Calibri" pitchFamily="34" charset="0"/>
                <a:cs typeface="Times New Roman" pitchFamily="18" charset="0"/>
              </a:rPr>
              <a:t> Тогда, выполняя ее многократно, он сформирует устойчивый навык и будет хотеть ее выполнять.</a:t>
            </a:r>
            <a:endParaRPr kumimoji="0" lang="ru-RU" sz="2800" b="0" i="0" u="none" strike="noStrike" cap="none" normalizeH="0" baseline="0" dirty="0" smtClean="0">
              <a:ln>
                <a:noFill/>
              </a:ln>
              <a:effectLst/>
              <a:latin typeface="+mj-lt"/>
              <a:cs typeface="Arial" pitchFamily="34" charset="0"/>
            </a:endParaRPr>
          </a:p>
        </p:txBody>
      </p:sp>
      <p:pic>
        <p:nvPicPr>
          <p:cNvPr id="3" name="Рисунок 2" descr="ÐÐ°ÑÑÐ¸Ð½ÐºÐ¸ Ð¿Ð¾ Ð·Ð°Ð¿ÑÐ¾ÑÑ ÐºÐ°ÑÑÐ¸Ð½ÐºÐ¸ ÑÐºÐ¾Ð»Ð° Ð´ÐµÑÐ¸ ÑÐ°Ð¼Ð¾ÑÑÐ¾ÑÑÐµÐ»ÑÐ½Ð¾ÑÑÑ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6661" y="1196752"/>
            <a:ext cx="3427339" cy="173421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395536" y="404664"/>
            <a:ext cx="8568952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 Дети, едва встав на ноги, хотят сами принимать самостоятельные решения.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Но, к сожалению, уже на первых порах возникают проблемы. Хотел исследовать лужу – промочил ноги, хотел посмотреть, что внутри игрушки – сломал ее. И взрослые начинают применять свои «санкции».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pic>
        <p:nvPicPr>
          <p:cNvPr id="3075" name="Picture 3" descr="ÐÐ°ÑÑÐ¸Ð½ÐºÐ¸ Ð¿Ð¾ Ð·Ð°Ð¿ÑÐ¾ÑÑ ÐºÐ°ÑÑÐ¸Ð½ÐºÐ¸ ÑÐºÐ¾Ð»Ð° Ð´ÐµÑÐ¸ ÑÐ°Ð¼Ð¾ÑÑÐ¾ÑÑÐµÐ»ÑÐ½Ð¾ÑÑÑ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3717032"/>
            <a:ext cx="4427984" cy="295198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ÐÐ°ÑÑÐ¸Ð½ÐºÐ¸ Ð¿Ð¾ Ð·Ð°Ð¿ÑÐ¾ÑÑ ÐºÐ°ÑÑÐ¸Ð½ÐºÐ¸ ÑÐºÐ¾Ð»Ð° Ð´ÐµÑÐ¸ ÑÐ°Ð¼Ð¾ÑÑÐ¾ÑÑÐµÐ»ÑÐ½Ð¾ÑÑÑ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4221088"/>
            <a:ext cx="3888432" cy="237626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431032" y="302459"/>
            <a:ext cx="838944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effectLst/>
                <a:latin typeface="+mj-lt"/>
                <a:ea typeface="Calibri" pitchFamily="34" charset="0"/>
                <a:cs typeface="Times New Roman" pitchFamily="18" charset="0"/>
              </a:rPr>
              <a:t>       В каждой семье ситуации складываются разные. Вы можете следовать каким-то рекомендациям, можете выбирать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+mj-lt"/>
                <a:ea typeface="Calibri" pitchFamily="34" charset="0"/>
                <a:cs typeface="Times New Roman" pitchFamily="18" charset="0"/>
              </a:rPr>
              <a:t>свои методы решения проблем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effectLst/>
                <a:latin typeface="+mj-lt"/>
                <a:ea typeface="Calibri" pitchFamily="34" charset="0"/>
                <a:cs typeface="Times New Roman" pitchFamily="18" charset="0"/>
              </a:rPr>
              <a:t>. Важно, чтобы наряду с требованиями к ребенку, вы не забывали и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+mj-lt"/>
                <a:ea typeface="Calibri" pitchFamily="34" charset="0"/>
                <a:cs typeface="Times New Roman" pitchFamily="18" charset="0"/>
              </a:rPr>
              <a:t>о 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effectLst/>
                <a:latin typeface="+mj-lt"/>
                <a:ea typeface="Calibri" pitchFamily="34" charset="0"/>
                <a:cs typeface="Times New Roman" pitchFamily="18" charset="0"/>
              </a:rPr>
              <a:t>его праве на собственный взгляд на вещи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effectLst/>
                <a:latin typeface="+mj-lt"/>
                <a:ea typeface="Calibri" pitchFamily="34" charset="0"/>
                <a:cs typeface="Times New Roman" pitchFamily="18" charset="0"/>
              </a:rPr>
              <a:t>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effectLst/>
                <a:latin typeface="+mj-lt"/>
                <a:ea typeface="Calibri" pitchFamily="34" charset="0"/>
                <a:cs typeface="Times New Roman" pitchFamily="18" charset="0"/>
              </a:rPr>
              <a:t>о праве самому принимать решения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effectLst/>
                <a:latin typeface="+mj-lt"/>
                <a:ea typeface="Calibri" pitchFamily="34" charset="0"/>
                <a:cs typeface="Times New Roman" pitchFamily="18" charset="0"/>
              </a:rPr>
              <a:t> и 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нести за это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ответственность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51520" y="404664"/>
            <a:ext cx="864096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Решение родительского собрания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Обсудить дома с членами семьи тесты памяток.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Следить за своими высказываниями в адрес ребенка, тренироваться в формулировании « Я- высказываний».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При необходимости  обращаться за помощью к психологу. 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85514" y="404664"/>
            <a:ext cx="22729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dirty="0" smtClean="0">
                <a:latin typeface="+mj-lt"/>
              </a:rPr>
              <a:t>Источники</a:t>
            </a:r>
            <a:endParaRPr lang="ru-RU" sz="3600" dirty="0">
              <a:latin typeface="+mj-lt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23528" y="1189638"/>
            <a:ext cx="846043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https://www.google.ru/search?client=opera&amp;q=rfhnbyrb+irjkf+ltnb+cfvjcnjzntkmyjcnm&amp;sourceid=opera&amp;ie=UTF-8&amp;oe=UTF-8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988841"/>
            <a:ext cx="7128792" cy="646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 smtClean="0">
                <a:hlinkClick r:id="rId2"/>
              </a:rPr>
              <a:t>https://www.psychologos.ru/articles/view/moy-rebenok-dolzhen-byt-samostoyatelnym.-kak-etogo-dobitsya-vop-zn-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2852936"/>
            <a:ext cx="82089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https://nsportal.ru/nachalnaya-shkola/vospitatelnaya-rabota/2017/09/26/roditelskoe-sobranie-v-4-klasse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3645025"/>
            <a:ext cx="75608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>
                <a:latin typeface="+mj-lt"/>
              </a:rPr>
              <a:t>Яценко</a:t>
            </a:r>
            <a:r>
              <a:rPr lang="ru-RU" dirty="0" smtClean="0">
                <a:latin typeface="+mj-lt"/>
              </a:rPr>
              <a:t> И.Ф. Родительские собрания. – М.: ВАКО, 2014</a:t>
            </a:r>
            <a:endParaRPr lang="ru-RU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51720" y="764704"/>
            <a:ext cx="486003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800" dirty="0" smtClean="0">
                <a:latin typeface="+mj-lt"/>
              </a:rPr>
              <a:t>Презентацию  подготовила</a:t>
            </a:r>
          </a:p>
          <a:p>
            <a:pPr algn="ctr">
              <a:buNone/>
            </a:pPr>
            <a:endParaRPr lang="ru-RU" sz="2800" dirty="0" smtClean="0">
              <a:latin typeface="+mj-lt"/>
            </a:endParaRPr>
          </a:p>
          <a:p>
            <a:pPr algn="ctr">
              <a:buNone/>
            </a:pPr>
            <a:r>
              <a:rPr lang="ru-RU" sz="2800" dirty="0" smtClean="0">
                <a:latin typeface="+mj-lt"/>
              </a:rPr>
              <a:t> </a:t>
            </a:r>
            <a:r>
              <a:rPr lang="ru-RU" sz="2800" dirty="0" err="1" smtClean="0">
                <a:latin typeface="+mj-lt"/>
              </a:rPr>
              <a:t>Ковязина</a:t>
            </a:r>
            <a:r>
              <a:rPr lang="ru-RU" sz="2800" dirty="0" smtClean="0">
                <a:latin typeface="+mj-lt"/>
              </a:rPr>
              <a:t>  </a:t>
            </a:r>
            <a:r>
              <a:rPr lang="en-US" sz="2800" dirty="0" smtClean="0">
                <a:latin typeface="+mj-lt"/>
              </a:rPr>
              <a:t> </a:t>
            </a:r>
          </a:p>
          <a:p>
            <a:pPr algn="ctr">
              <a:buNone/>
            </a:pPr>
            <a:r>
              <a:rPr lang="ru-RU" sz="2800" dirty="0" smtClean="0">
                <a:latin typeface="+mj-lt"/>
              </a:rPr>
              <a:t>Надежда     </a:t>
            </a:r>
            <a:r>
              <a:rPr lang="ru-RU" sz="2800" dirty="0" smtClean="0">
                <a:latin typeface="+mj-lt"/>
              </a:rPr>
              <a:t>	Валентиновна,                      </a:t>
            </a:r>
            <a:r>
              <a:rPr lang="ru-RU" sz="2800" dirty="0" smtClean="0">
                <a:latin typeface="+mj-lt"/>
              </a:rPr>
              <a:t>учитель </a:t>
            </a:r>
            <a:r>
              <a:rPr lang="ru-RU" sz="2800" dirty="0" smtClean="0">
                <a:latin typeface="+mj-lt"/>
              </a:rPr>
              <a:t>начальных классов</a:t>
            </a:r>
          </a:p>
          <a:p>
            <a:pPr algn="ctr">
              <a:buNone/>
            </a:pPr>
            <a:r>
              <a:rPr lang="ru-RU" sz="2800" dirty="0" smtClean="0">
                <a:latin typeface="+mj-lt"/>
              </a:rPr>
              <a:t> </a:t>
            </a:r>
          </a:p>
          <a:p>
            <a:pPr algn="ctr">
              <a:buNone/>
            </a:pPr>
            <a:r>
              <a:rPr lang="ru-RU" sz="2800" dirty="0" smtClean="0">
                <a:latin typeface="+mj-lt"/>
              </a:rPr>
              <a:t>     МБОУ СОШ с УИОП №48 </a:t>
            </a:r>
          </a:p>
          <a:p>
            <a:pPr algn="ctr">
              <a:buNone/>
            </a:pPr>
            <a:r>
              <a:rPr lang="ru-RU" sz="2800" dirty="0" smtClean="0">
                <a:latin typeface="+mj-lt"/>
              </a:rPr>
              <a:t>    г. Кирова</a:t>
            </a:r>
          </a:p>
          <a:p>
            <a:pPr algn="ctr"/>
            <a:endParaRPr lang="ru-RU" sz="2800" dirty="0" smtClean="0">
              <a:latin typeface="+mj-lt"/>
            </a:endParaRPr>
          </a:p>
          <a:p>
            <a:pPr algn="ctr"/>
            <a:endParaRPr lang="ru-RU" sz="2800" dirty="0" smtClean="0">
              <a:latin typeface="+mj-lt"/>
            </a:endParaRPr>
          </a:p>
          <a:p>
            <a:pPr algn="ctr">
              <a:buNone/>
            </a:pPr>
            <a:r>
              <a:rPr lang="en-US" sz="2800" dirty="0" smtClean="0">
                <a:latin typeface="+mj-lt"/>
              </a:rPr>
              <a:t>    </a:t>
            </a:r>
            <a:r>
              <a:rPr lang="ru-RU" sz="2800" dirty="0" smtClean="0">
                <a:latin typeface="+mj-lt"/>
              </a:rPr>
              <a:t>  </a:t>
            </a:r>
            <a:r>
              <a:rPr lang="ru-RU" sz="2800" dirty="0" smtClean="0">
                <a:latin typeface="+mj-lt"/>
              </a:rPr>
              <a:t>2018 г.</a:t>
            </a:r>
            <a:endParaRPr lang="ru-RU" sz="28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95536" y="193424"/>
            <a:ext cx="8496944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В подростковом  возрасте стремление освободиться от опеки взрослых усиливается.  Но зачастую получается так, что подросток хочет что-либо делать по-своему, подразумевая при  этом,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что  за последствия будет отвечать не он, а, как и раньше, родители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. В такой ситуации можно капризничать, упрямиться, отстаивать свои права,  наперед зная, что все простят, хуже не будет, а, возможно, будет еще и лучше.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ÐÐ°ÑÑÐ¸Ð½ÐºÐ¸ Ð¿Ð¾ Ð·Ð°Ð¿ÑÐ¾ÑÑ ÐºÐ°ÑÑÐ¸Ð½ÐºÐ¸ Ð¿Ð¾Ð´ÑÐ¾ÑÑÐ¾Ðº Ð¸ ÑÐ¾Ð´Ð¸ÑÐµÐ»Ð¸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689648"/>
            <a:ext cx="2592288" cy="31683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188640"/>
            <a:ext cx="91440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  Если  взрослые учат ребенка нести ответственность за      принятое решение, это не значит, что его бросают на произвол судьбы или перестают о нем заботиться.  Это означает лишь то, что родители начинают относиться к нему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как к равноправному члену семьи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, как к человеку, который  может принять самостоятельное решение, который может попросить помощи, если груз ответственности очень тяжел для него.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3347864" y="3789040"/>
            <a:ext cx="54006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Но и решение обратиться за помощью он примет </a:t>
            </a: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самостоятельно.</a:t>
            </a:r>
            <a:endParaRPr kumimoji="0" lang="ru-RU" sz="4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ÐÐ°ÑÑÐ¸Ð½ÐºÐ¸ Ð¿Ð¾ Ð·Ð°Ð¿ÑÐ¾ÑÑ ÐºÐ°ÑÑÐ¸Ð½ÐºÐ¸ ÑÐºÐ¾Ð»Ð° Ð´ÐµÑÐ¸ ÑÐ°Ð¼Ð¾ÑÑÐ¾ÑÑÐµÐ»ÑÐ½Ð¾ÑÑÑ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3645024"/>
            <a:ext cx="3816424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51520" y="627510"/>
            <a:ext cx="8712968" cy="2769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     Многое изменилось в нашей жизни и в жизни наших детей. Усложнилась школьная программа, учиться стало труднее. Вот родители и идут на «жертву»: всю домашнюю работу берут на себя.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И вырастает 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потребитель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!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467544" y="707293"/>
            <a:ext cx="8424936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000" dirty="0" smtClean="0">
                <a:latin typeface="+mj-lt"/>
                <a:ea typeface="Times New Roman" pitchFamily="18" charset="0"/>
                <a:cs typeface="Times New Roman" pitchFamily="18" charset="0"/>
              </a:rPr>
              <a:t>В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наше время </a:t>
            </a:r>
            <a:r>
              <a:rPr lang="ru-RU" sz="4000" dirty="0" smtClean="0">
                <a:latin typeface="+mj-lt"/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се получили больше возможностей, но не научились понимать, что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за свой выбор и отвечать придется самим.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И чем раньше мы задумаемся над этой проблемой, тем более успешным будет подрастающее поколение.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23528" y="620688"/>
            <a:ext cx="8604448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     С другой стороны, родители, которые позволяют своему ребёнку стать потребителем, сами –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очень занятые или ленивые люди.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 Ведь прививать своему ребёнку трудовые навыки –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тяжкий труд.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Надо вначале показать, затем помочь, а потом проконтролировать.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Для этого нужно делать усилия над собой, своей волей, своим мозгом; сдерживать себя. Проявляя по отношению к ребёнку такт и терпение. А это, увы, не так просто.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514</TotalTime>
  <Words>2151</Words>
  <Application>Microsoft Office PowerPoint</Application>
  <PresentationFormat>Экран (4:3)</PresentationFormat>
  <Paragraphs>189</Paragraphs>
  <Slides>43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43</vt:i4>
      </vt:variant>
    </vt:vector>
  </HeadingPairs>
  <TitlesOfParts>
    <vt:vector size="47" baseType="lpstr">
      <vt:lpstr>Arial</vt:lpstr>
      <vt:lpstr>Calibri</vt:lpstr>
      <vt:lpstr>Times New Roman</vt:lpstr>
      <vt:lpstr>Тема Office</vt:lpstr>
      <vt:lpstr>Родительское собрание Тема : «Воспитание самостоятельности»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Тест. Поставьте «+», если согласны с высказываниями.</vt:lpstr>
      <vt:lpstr>Презентация PowerPoint</vt:lpstr>
      <vt:lpstr>Презентация PowerPoint</vt:lpstr>
      <vt:lpstr>А сейчас давайте выясним, какие меры вы применяли бы  для исправления положения.</vt:lpstr>
      <vt:lpstr>Презентация PowerPoint</vt:lpstr>
      <vt:lpstr> Анкета для учащихся.  </vt:lpstr>
      <vt:lpstr>Презентация PowerPoint</vt:lpstr>
      <vt:lpstr>Презентация PowerPoint</vt:lpstr>
      <vt:lpstr>Презентация PowerPoint</vt:lpstr>
      <vt:lpstr> Что же такое учебная самостоятельность? </vt:lpstr>
      <vt:lpstr>Презентация PowerPoint</vt:lpstr>
      <vt:lpstr> Какие же общие умения важны для успешного обучения? </vt:lpstr>
      <vt:lpstr>Презентация PowerPoint</vt:lpstr>
      <vt:lpstr>Презентация PowerPoint</vt:lpstr>
      <vt:lpstr> Какие же рекомендации дают психологи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Родительское собрание Тема : «Воспитание самостоятельности»</dc:title>
  <dc:creator>Надежда</dc:creator>
  <cp:lastModifiedBy>Наталья Козина</cp:lastModifiedBy>
  <cp:revision>58</cp:revision>
  <dcterms:created xsi:type="dcterms:W3CDTF">2018-12-03T08:52:28Z</dcterms:created>
  <dcterms:modified xsi:type="dcterms:W3CDTF">2019-04-03T08:54:33Z</dcterms:modified>
</cp:coreProperties>
</file>