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67" autoAdjust="0"/>
    <p:restoredTop sz="94660"/>
  </p:normalViewPr>
  <p:slideViewPr>
    <p:cSldViewPr>
      <p:cViewPr varScale="1">
        <p:scale>
          <a:sx n="77" d="100"/>
          <a:sy n="77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36000"/>
                    </a14:imgEffect>
                    <a14:imgEffect>
                      <a14:colorTemperature colorTemp="5000"/>
                    </a14:imgEffect>
                    <a14:imgEffect>
                      <a14:saturation sat="68000"/>
                    </a14:imgEffect>
                    <a14:imgEffect>
                      <a14:brightnessContrast bright="32000" contrast="-32000"/>
                    </a14:imgEffect>
                  </a14:imgLayer>
                </a14:imgProps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_AlgeriusNr" panose="04040704040802020702" pitchFamily="82" charset="-52"/>
              </a:rPr>
              <a:t>Типы пациентов и </a:t>
            </a:r>
            <a:r>
              <a:rPr lang="ru-RU" dirty="0" smtClean="0">
                <a:latin typeface="a_AlgeriusNr" panose="04040704040802020702" pitchFamily="82" charset="-52"/>
              </a:rPr>
              <a:t>их </a:t>
            </a:r>
            <a:r>
              <a:rPr lang="ru-RU" dirty="0" smtClean="0">
                <a:latin typeface="a_AlgeriusNr" panose="04040704040802020702" pitchFamily="82" charset="-52"/>
              </a:rPr>
              <a:t>отношение к болезни</a:t>
            </a:r>
            <a:endParaRPr lang="ru-RU" dirty="0">
              <a:latin typeface="a_AlgeriusNr" panose="04040704040802020702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201622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a_Algerius" panose="04040705040802020702" pitchFamily="82" charset="-52"/>
              </a:rPr>
              <a:t>Составитель: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_Algerius" panose="04040705040802020702" pitchFamily="82" charset="-52"/>
              </a:rPr>
              <a:t>Преподаватель</a:t>
            </a:r>
            <a:r>
              <a:rPr lang="ru-RU" sz="2400" dirty="0" smtClean="0">
                <a:solidFill>
                  <a:schemeClr val="tx1"/>
                </a:solidFill>
                <a:latin typeface="a_Algerius" panose="04040705040802020702" pitchFamily="82" charset="-52"/>
              </a:rPr>
              <a:t>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a_Algerius" panose="04040705040802020702" pitchFamily="82" charset="-52"/>
              </a:rPr>
              <a:t>БУРЕНКОВА Е.В.</a:t>
            </a:r>
            <a:endParaRPr lang="ru-RU" sz="2400" dirty="0">
              <a:solidFill>
                <a:schemeClr val="tx1"/>
              </a:solidFill>
              <a:latin typeface="a_Algerius" panose="04040705040802020702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5656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018456" cy="4525963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Меланхолический (М)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63688" y="2060848"/>
            <a:ext cx="6923112" cy="4065315"/>
          </a:xfrm>
        </p:spPr>
        <p:txBody>
          <a:bodyPr>
            <a:normAutofit/>
          </a:bodyPr>
          <a:lstStyle/>
          <a:p>
            <a:pPr marL="0" indent="536575">
              <a:lnSpc>
                <a:spcPct val="15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Неверие </a:t>
            </a:r>
            <a:r>
              <a:rPr lang="ru-RU" b="1" dirty="0">
                <a:latin typeface="Century" panose="02040604050505020304" pitchFamily="18" charset="0"/>
              </a:rPr>
              <a:t>в выздоровление, в улучшение состояния. Депрессия, пессимистический взгляд на все окружающее. Неверие в успех лечения даже при явном улучшении объективных показателей</a:t>
            </a:r>
            <a:r>
              <a:rPr lang="ru-RU" b="1" dirty="0" smtClean="0">
                <a:latin typeface="Century" panose="020406040505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68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946448" cy="5073427"/>
          </a:xfrm>
        </p:spPr>
        <p:txBody>
          <a:bodyPr vert="vert270"/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Апатический (</a:t>
            </a:r>
            <a:r>
              <a:rPr lang="ru-RU" b="1" dirty="0" smtClean="0">
                <a:latin typeface="Century" panose="02040604050505020304" pitchFamily="18" charset="0"/>
              </a:rPr>
              <a:t>Ап).</a:t>
            </a:r>
            <a:r>
              <a:rPr lang="ru-RU" dirty="0" smtClean="0">
                <a:latin typeface="Century" panose="02040604050505020304" pitchFamily="18" charset="0"/>
              </a:rPr>
              <a:t> 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63688" y="1916832"/>
            <a:ext cx="6923112" cy="4209331"/>
          </a:xfrm>
        </p:spPr>
        <p:txBody>
          <a:bodyPr/>
          <a:lstStyle/>
          <a:p>
            <a:pPr marL="0" indent="536575">
              <a:lnSpc>
                <a:spcPct val="15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Безразличие </a:t>
            </a:r>
            <a:r>
              <a:rPr lang="ru-RU" b="1" dirty="0">
                <a:latin typeface="Century" panose="02040604050505020304" pitchFamily="18" charset="0"/>
              </a:rPr>
              <a:t>к исходу болезни, результатам лечения. Утрата интересов к жизни. Пассивное исполнение назначений врача при настойчивом побуждении</a:t>
            </a:r>
            <a:r>
              <a:rPr lang="ru-RU" b="1" dirty="0" smtClean="0">
                <a:latin typeface="Century" panose="02040604050505020304" pitchFamily="18" charset="0"/>
              </a:rPr>
              <a:t>.</a:t>
            </a:r>
            <a:endParaRPr lang="ru-RU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48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802432" cy="5217443"/>
          </a:xfrm>
        </p:spPr>
        <p:txBody>
          <a:bodyPr vert="vert270"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Сенситивный (С).</a:t>
            </a:r>
            <a:r>
              <a:rPr lang="ru-RU" dirty="0">
                <a:latin typeface="Century" panose="020406040505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47664" y="1844824"/>
            <a:ext cx="7139136" cy="4281339"/>
          </a:xfrm>
        </p:spPr>
        <p:txBody>
          <a:bodyPr>
            <a:normAutofit fontScale="92500" lnSpcReduction="20000"/>
          </a:bodyPr>
          <a:lstStyle/>
          <a:p>
            <a:pPr marL="0" indent="536575">
              <a:lnSpc>
                <a:spcPct val="15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Озабоченность </a:t>
            </a:r>
            <a:r>
              <a:rPr lang="ru-RU" b="1" dirty="0">
                <a:latin typeface="Century" panose="02040604050505020304" pitchFamily="18" charset="0"/>
              </a:rPr>
              <a:t>возможным неприятным впечатлением, которое может произвести известие о болезни на окружающих. Такой пациент опасается, что окружающие станут относиться к нему пренебрежительно, считать его неполноценным, боится стать обузой для близких.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87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74440" cy="4525963"/>
          </a:xfrm>
        </p:spPr>
        <p:txBody>
          <a:bodyPr vert="vert270"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Эгоцентрический (</a:t>
            </a:r>
            <a:r>
              <a:rPr lang="ru-RU" b="1" dirty="0" err="1">
                <a:latin typeface="Century" panose="02040604050505020304" pitchFamily="18" charset="0"/>
              </a:rPr>
              <a:t>Эг</a:t>
            </a:r>
            <a:r>
              <a:rPr lang="ru-RU" b="1" dirty="0">
                <a:latin typeface="Century" panose="02040604050505020304" pitchFamily="18" charset="0"/>
              </a:rPr>
              <a:t>).</a:t>
            </a:r>
            <a:r>
              <a:rPr lang="ru-RU" dirty="0">
                <a:latin typeface="Century" panose="020406040505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91680" y="1600200"/>
            <a:ext cx="6995120" cy="4925144"/>
          </a:xfrm>
        </p:spPr>
        <p:txBody>
          <a:bodyPr>
            <a:normAutofit fontScale="92500" lnSpcReduction="20000"/>
          </a:bodyPr>
          <a:lstStyle/>
          <a:p>
            <a:pPr marL="0" indent="536575">
              <a:lnSpc>
                <a:spcPct val="15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Болезнь </a:t>
            </a:r>
            <a:r>
              <a:rPr lang="ru-RU" b="1" dirty="0">
                <a:latin typeface="Century" panose="02040604050505020304" pitchFamily="18" charset="0"/>
              </a:rPr>
              <a:t>напоказ. Страдания и переживания пациента должны полностью завладеть вниманием окружающих. Другие люди, требующие внимания, воспринимаются как «конкуренты», отношение к ним неприязненное. Болезнь «условно приятна», пациенту «не выгодно» стать здоровым.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3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802432" cy="5145435"/>
          </a:xfrm>
        </p:spPr>
        <p:txBody>
          <a:bodyPr vert="vert270"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Паранойяльный (П)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19672" y="2276872"/>
            <a:ext cx="7067128" cy="3849291"/>
          </a:xfrm>
        </p:spPr>
        <p:txBody>
          <a:bodyPr>
            <a:normAutofit lnSpcReduction="10000"/>
          </a:bodyPr>
          <a:lstStyle/>
          <a:p>
            <a:pPr marL="0" indent="625475">
              <a:lnSpc>
                <a:spcPct val="15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Болезнь </a:t>
            </a:r>
            <a:r>
              <a:rPr lang="ru-RU" b="1" dirty="0">
                <a:latin typeface="Century" panose="02040604050505020304" pitchFamily="18" charset="0"/>
              </a:rPr>
              <a:t>воспринимается как результат чьего-то злого умысла, «сглаза» и «порчи». Процедуры, лекарства вызывают подозрения. Врачи зачастую обвиняются в халатности и т. п.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74440" cy="4525963"/>
          </a:xfrm>
        </p:spPr>
        <p:txBody>
          <a:bodyPr vert="vert270">
            <a:normAutofit/>
          </a:bodyPr>
          <a:lstStyle/>
          <a:p>
            <a:pPr marL="0" indent="0" algn="ctr">
              <a:buNone/>
            </a:pPr>
            <a:r>
              <a:rPr lang="ru-RU" sz="3200" b="1" dirty="0" err="1">
                <a:latin typeface="Century" panose="02040604050505020304" pitchFamily="18" charset="0"/>
              </a:rPr>
              <a:t>Дисфорический</a:t>
            </a:r>
            <a:r>
              <a:rPr lang="ru-RU" sz="3200" b="1" dirty="0">
                <a:latin typeface="Century" panose="02040604050505020304" pitchFamily="18" charset="0"/>
              </a:rPr>
              <a:t> (Д</a:t>
            </a:r>
            <a:r>
              <a:rPr lang="ru-RU" sz="3200" b="1" dirty="0" smtClean="0">
                <a:latin typeface="Century" panose="02040604050505020304" pitchFamily="18" charset="0"/>
              </a:rPr>
              <a:t>)</a:t>
            </a:r>
            <a:r>
              <a:rPr lang="ru-RU" sz="3200" dirty="0" smtClean="0">
                <a:latin typeface="Century" panose="02040604050505020304" pitchFamily="18" charset="0"/>
              </a:rPr>
              <a:t> 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19672" y="1916832"/>
            <a:ext cx="7067128" cy="4209331"/>
          </a:xfrm>
        </p:spPr>
        <p:txBody>
          <a:bodyPr>
            <a:normAutofit/>
          </a:bodyPr>
          <a:lstStyle/>
          <a:p>
            <a:pPr marL="0" indent="536575">
              <a:lnSpc>
                <a:spcPct val="15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Настроение </a:t>
            </a:r>
            <a:r>
              <a:rPr lang="ru-RU" b="1" dirty="0">
                <a:latin typeface="Century" panose="02040604050505020304" pitchFamily="18" charset="0"/>
              </a:rPr>
              <a:t>мрачное, озлобленное. Вид угрюмый. Ненависть к здоровым. Вспышки злобны с обвинением в своей болезни других. Близкие должны во всем угождать больному (иногда «мнимому»).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4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b="1" dirty="0">
              <a:latin typeface="a_AlgeriusNr" panose="04040704040802020702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72816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95350"/>
            <a:r>
              <a:rPr lang="ru-RU" sz="2800" dirty="0">
                <a:latin typeface="Century" panose="02040604050505020304" pitchFamily="18" charset="0"/>
              </a:rPr>
              <a:t>Наиболее просто строить отношения с пациентом, отношение которого к своей болезни </a:t>
            </a:r>
            <a:r>
              <a:rPr lang="ru-RU" sz="2800" b="1" dirty="0">
                <a:latin typeface="Century" panose="02040604050505020304" pitchFamily="18" charset="0"/>
              </a:rPr>
              <a:t>гармоничное</a:t>
            </a:r>
            <a:r>
              <a:rPr lang="ru-RU" sz="2800" dirty="0">
                <a:latin typeface="Century" panose="02040604050505020304" pitchFamily="18" charset="0"/>
              </a:rPr>
              <a:t>. </a:t>
            </a:r>
            <a:r>
              <a:rPr lang="ru-RU" sz="2800" dirty="0" smtClean="0">
                <a:latin typeface="Century" panose="02040604050505020304" pitchFamily="18" charset="0"/>
              </a:rPr>
              <a:t>У </a:t>
            </a:r>
            <a:r>
              <a:rPr lang="ru-RU" sz="2800" dirty="0">
                <a:latin typeface="Century" panose="02040604050505020304" pitchFamily="18" charset="0"/>
              </a:rPr>
              <a:t>такого пациента, как правило, нет трудностей в общении с семьей и медицинскими работниками. </a:t>
            </a:r>
            <a:endParaRPr lang="ru-RU" sz="2800" dirty="0" smtClean="0">
              <a:latin typeface="Century" panose="02040604050505020304" pitchFamily="18" charset="0"/>
            </a:endParaRPr>
          </a:p>
          <a:p>
            <a:pPr indent="895350"/>
            <a:r>
              <a:rPr lang="ru-RU" sz="2800" dirty="0" smtClean="0">
                <a:latin typeface="Century" panose="02040604050505020304" pitchFamily="18" charset="0"/>
              </a:rPr>
              <a:t>Медицинская </a:t>
            </a:r>
            <a:r>
              <a:rPr lang="ru-RU" sz="2800" dirty="0">
                <a:latin typeface="Century" panose="02040604050505020304" pitchFamily="18" charset="0"/>
              </a:rPr>
              <a:t>сестра рекомендует пациенту с </a:t>
            </a:r>
            <a:r>
              <a:rPr lang="ru-RU" sz="2800" b="1" dirty="0">
                <a:latin typeface="Century" panose="02040604050505020304" pitchFamily="18" charset="0"/>
              </a:rPr>
              <a:t>Г-типом</a:t>
            </a:r>
            <a:r>
              <a:rPr lang="ru-RU" sz="2800" dirty="0">
                <a:latin typeface="Century" panose="02040604050505020304" pitchFamily="18" charset="0"/>
              </a:rPr>
              <a:t> отношения к болезни полную программу лечения, назначенное врачом,  и реабилитации, имея все основания надеяться, что рекомендации  будут выполнены, а сотрудничество окажется плодотворным.</a:t>
            </a:r>
          </a:p>
        </p:txBody>
      </p:sp>
    </p:spTree>
    <p:extLst>
      <p:ext uri="{BB962C8B-B14F-4D97-AF65-F5344CB8AC3E}">
        <p14:creationId xmlns:p14="http://schemas.microsoft.com/office/powerpoint/2010/main" val="360722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53136"/>
          </a:xfrm>
        </p:spPr>
        <p:txBody>
          <a:bodyPr>
            <a:normAutofit fontScale="77500" lnSpcReduction="20000"/>
          </a:bodyPr>
          <a:lstStyle/>
          <a:p>
            <a:pPr marL="0" indent="542925">
              <a:buNone/>
            </a:pPr>
            <a:r>
              <a:rPr lang="ru-RU" dirty="0">
                <a:latin typeface="Century" panose="02040604050505020304" pitchFamily="18" charset="0"/>
              </a:rPr>
              <a:t>Типы </a:t>
            </a:r>
            <a:r>
              <a:rPr lang="ru-RU" b="1" dirty="0">
                <a:latin typeface="Century" panose="02040604050505020304" pitchFamily="18" charset="0"/>
              </a:rPr>
              <a:t>Эр</a:t>
            </a:r>
            <a:r>
              <a:rPr lang="ru-RU" dirty="0">
                <a:latin typeface="Century" panose="02040604050505020304" pitchFamily="18" charset="0"/>
              </a:rPr>
              <a:t> и </a:t>
            </a:r>
            <a:r>
              <a:rPr lang="ru-RU" b="1" dirty="0">
                <a:latin typeface="Century" panose="02040604050505020304" pitchFamily="18" charset="0"/>
              </a:rPr>
              <a:t>Ан</a:t>
            </a:r>
            <a:r>
              <a:rPr lang="ru-RU" dirty="0">
                <a:latin typeface="Century" panose="02040604050505020304" pitchFamily="18" charset="0"/>
              </a:rPr>
              <a:t> объединяет «отрицание болезни» — через «уход в работу», стремление как можно быстрее вернуться к труду у </a:t>
            </a:r>
            <a:r>
              <a:rPr lang="ru-RU" b="1" dirty="0" err="1">
                <a:latin typeface="Century" panose="02040604050505020304" pitchFamily="18" charset="0"/>
              </a:rPr>
              <a:t>эргопатов</a:t>
            </a:r>
            <a:r>
              <a:rPr lang="ru-RU" dirty="0">
                <a:latin typeface="Century" panose="02040604050505020304" pitchFamily="18" charset="0"/>
              </a:rPr>
              <a:t> и «</a:t>
            </a:r>
            <a:r>
              <a:rPr lang="ru-RU" dirty="0" err="1">
                <a:latin typeface="Century" panose="02040604050505020304" pitchFamily="18" charset="0"/>
              </a:rPr>
              <a:t>неузнавание</a:t>
            </a:r>
            <a:r>
              <a:rPr lang="ru-RU" dirty="0">
                <a:latin typeface="Century" panose="02040604050505020304" pitchFamily="18" charset="0"/>
              </a:rPr>
              <a:t>» очевидной болезни у </a:t>
            </a:r>
            <a:r>
              <a:rPr lang="ru-RU" b="1" dirty="0" err="1">
                <a:latin typeface="Century" panose="02040604050505020304" pitchFamily="18" charset="0"/>
              </a:rPr>
              <a:t>анозогностов</a:t>
            </a:r>
            <a:r>
              <a:rPr lang="ru-RU" b="1" dirty="0">
                <a:latin typeface="Century" panose="02040604050505020304" pitchFamily="18" charset="0"/>
              </a:rPr>
              <a:t>.</a:t>
            </a:r>
            <a:r>
              <a:rPr lang="ru-RU" dirty="0">
                <a:latin typeface="Century" panose="02040604050505020304" pitchFamily="18" charset="0"/>
              </a:rPr>
              <a:t> </a:t>
            </a:r>
            <a:endParaRPr lang="ru-RU" dirty="0" smtClean="0">
              <a:latin typeface="Century" panose="02040604050505020304" pitchFamily="18" charset="0"/>
            </a:endParaRPr>
          </a:p>
          <a:p>
            <a:pPr marL="0" indent="542925">
              <a:buNone/>
            </a:pPr>
            <a:r>
              <a:rPr lang="ru-RU" dirty="0" smtClean="0">
                <a:latin typeface="Century" panose="02040604050505020304" pitchFamily="18" charset="0"/>
              </a:rPr>
              <a:t>Медицинская </a:t>
            </a:r>
            <a:r>
              <a:rPr lang="ru-RU" dirty="0">
                <a:latin typeface="Century" panose="02040604050505020304" pitchFamily="18" charset="0"/>
              </a:rPr>
              <a:t>сестра предоставляет информацию о болезни пациентам того и другого типов и членам их семей. Однако при </a:t>
            </a:r>
            <a:r>
              <a:rPr lang="ru-RU" b="1" dirty="0">
                <a:latin typeface="Century" panose="02040604050505020304" pitchFamily="18" charset="0"/>
              </a:rPr>
              <a:t>Эр-</a:t>
            </a:r>
            <a:r>
              <a:rPr lang="ru-RU" dirty="0">
                <a:latin typeface="Century" panose="02040604050505020304" pitchFamily="18" charset="0"/>
              </a:rPr>
              <a:t> и </a:t>
            </a:r>
            <a:r>
              <a:rPr lang="ru-RU" b="1" dirty="0">
                <a:latin typeface="Century" panose="02040604050505020304" pitchFamily="18" charset="0"/>
              </a:rPr>
              <a:t>Ан-</a:t>
            </a:r>
            <a:r>
              <a:rPr lang="ru-RU" dirty="0">
                <a:latin typeface="Century" panose="02040604050505020304" pitchFamily="18" charset="0"/>
              </a:rPr>
              <a:t>типах отношения к болезни пациенты сотрудничают с  медсестрой неохотно, почувствовав улучшение, самостоятельно прекращают лечение до следующего обострения. Поэтому при работе с пациентами указанных типов и их семьями особое внимание следует уделять программам оказания экстренной и неотложной помощи, методам лечения при обострении.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14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536575">
              <a:buNone/>
            </a:pPr>
            <a:r>
              <a:rPr lang="ru-RU" b="1" dirty="0">
                <a:latin typeface="Century" panose="02040604050505020304" pitchFamily="18" charset="0"/>
              </a:rPr>
              <a:t>Тревожный </a:t>
            </a:r>
            <a:r>
              <a:rPr lang="ru-RU" dirty="0">
                <a:latin typeface="Century" panose="02040604050505020304" pitchFamily="18" charset="0"/>
              </a:rPr>
              <a:t>пациент требует «материнского» подхода. Медсестра должна быть терпеливой, предоставить пациенту и его семье информацию о болезни, предложить полноценную программу лечения и реабилитации. </a:t>
            </a:r>
            <a:endParaRPr lang="ru-RU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dirty="0" smtClean="0">
                <a:latin typeface="Century" panose="02040604050505020304" pitchFamily="18" charset="0"/>
              </a:rPr>
              <a:t>Пациентам </a:t>
            </a:r>
            <a:r>
              <a:rPr lang="ru-RU" b="1" dirty="0">
                <a:latin typeface="Century" panose="02040604050505020304" pitchFamily="18" charset="0"/>
              </a:rPr>
              <a:t>Т-типа</a:t>
            </a:r>
            <a:r>
              <a:rPr lang="ru-RU" dirty="0">
                <a:latin typeface="Century" panose="02040604050505020304" pitchFamily="18" charset="0"/>
              </a:rPr>
              <a:t> целесообразно назначать комплексные программы лечения и реабилитации. Их надо периодически подбадривать, поощрять. Однако медсестра должна быть готова к тому, что тревога, являющаяся личностно обусловленной, не оставит пациента, он найдет, из-за чего тревожиться.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98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pPr marL="0" indent="536575">
              <a:buNone/>
            </a:pPr>
            <a:r>
              <a:rPr lang="ru-RU" sz="2700" b="1" dirty="0">
                <a:latin typeface="Century" panose="02040604050505020304" pitchFamily="18" charset="0"/>
              </a:rPr>
              <a:t>И-тип</a:t>
            </a:r>
            <a:r>
              <a:rPr lang="ru-RU" sz="2700" dirty="0">
                <a:latin typeface="Century" panose="02040604050505020304" pitchFamily="18" charset="0"/>
              </a:rPr>
              <a:t> отношения к болезни доставляет много неприятностей медицинским работникам. В гамме ощущений пациента следует отличать ощущения, связанные с поражением органов. Пациент и его семья должны получить рациональную информацию о заболевании и адекватные рекомендации. </a:t>
            </a:r>
            <a:endParaRPr lang="ru-RU" sz="2700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sz="2700" dirty="0" smtClean="0">
                <a:latin typeface="Century" panose="02040604050505020304" pitchFamily="18" charset="0"/>
              </a:rPr>
              <a:t>Медицинские </a:t>
            </a:r>
            <a:r>
              <a:rPr lang="ru-RU" sz="2700" dirty="0">
                <a:latin typeface="Century" panose="02040604050505020304" pitchFamily="18" charset="0"/>
              </a:rPr>
              <a:t>работники знают, что ипохондрик надоедает семье своими непрерывными жалобами, и многие семьи стремятся «спихнуть» такого пациента медикам: «болеешь, так лечись…». Пациент </a:t>
            </a:r>
            <a:r>
              <a:rPr lang="ru-RU" sz="2700" b="1" dirty="0">
                <a:latin typeface="Century" panose="02040604050505020304" pitchFamily="18" charset="0"/>
              </a:rPr>
              <a:t>И-типа</a:t>
            </a:r>
            <a:r>
              <a:rPr lang="ru-RU" sz="2700" dirty="0">
                <a:latin typeface="Century" panose="02040604050505020304" pitchFamily="18" charset="0"/>
              </a:rPr>
              <a:t> и медицинская сестра «обречены» на многолетнее сотрудничество. «Хорошо» такому пациенту не бывает никогда, на благодарность  медработникам рассчитывать не приходится. </a:t>
            </a:r>
            <a:endParaRPr lang="ru-RU" sz="2700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sz="2700" dirty="0" smtClean="0">
                <a:latin typeface="Century" panose="02040604050505020304" pitchFamily="18" charset="0"/>
              </a:rPr>
              <a:t>Желательно </a:t>
            </a:r>
            <a:r>
              <a:rPr lang="ru-RU" sz="2700" dirty="0">
                <a:latin typeface="Century" panose="02040604050505020304" pitchFamily="18" charset="0"/>
              </a:rPr>
              <a:t>назначать пациентам с ипохондрическими чертами контрольные сроки явок («придите через месяц, сделайте контрольный анализ крови» и т. п.). Если этого не делать, пациент может «прописаться» в поликлинике.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7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a_AlgeriusNr" panose="04040704040802020702" pitchFamily="82" charset="-52"/>
              </a:rPr>
              <a:t>Аспекты отношения пациентов к своей болезни</a:t>
            </a:r>
            <a:endParaRPr lang="ru-RU" sz="2800" dirty="0">
              <a:latin typeface="a_AlgeriusNr" panose="04040704040802020702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43841"/>
            <a:ext cx="80648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atin typeface="Century" panose="02040604050505020304" pitchFamily="18" charset="0"/>
              </a:rPr>
              <a:t>•	отношение человека к своим ощущениям, чувствам и эмоциям, к себе как личности в целом; </a:t>
            </a:r>
            <a:endParaRPr lang="ru-RU" sz="2200" b="1" dirty="0" smtClean="0">
              <a:latin typeface="Century" panose="02040604050505020304" pitchFamily="18" charset="0"/>
            </a:endParaRPr>
          </a:p>
          <a:p>
            <a:endParaRPr lang="ru-RU" sz="2200" b="1" dirty="0">
              <a:latin typeface="Century" panose="02040604050505020304" pitchFamily="18" charset="0"/>
            </a:endParaRPr>
          </a:p>
          <a:p>
            <a:r>
              <a:rPr lang="ru-RU" sz="2200" b="1" dirty="0">
                <a:latin typeface="Century" panose="02040604050505020304" pitchFamily="18" charset="0"/>
              </a:rPr>
              <a:t>•	отношение к информации о своем диагнозе; </a:t>
            </a:r>
            <a:endParaRPr lang="ru-RU" sz="2200" b="1" dirty="0" smtClean="0">
              <a:latin typeface="Century" panose="02040604050505020304" pitchFamily="18" charset="0"/>
            </a:endParaRPr>
          </a:p>
          <a:p>
            <a:endParaRPr lang="ru-RU" sz="2200" b="1" dirty="0">
              <a:latin typeface="Century" panose="02040604050505020304" pitchFamily="18" charset="0"/>
            </a:endParaRPr>
          </a:p>
          <a:p>
            <a:r>
              <a:rPr lang="ru-RU" sz="2200" b="1" dirty="0">
                <a:latin typeface="Century" panose="02040604050505020304" pitchFamily="18" charset="0"/>
              </a:rPr>
              <a:t>•	отношение к окружающим, включая мнение пациента о том, как к нему и его болезни относятся другие люди</a:t>
            </a:r>
            <a:r>
              <a:rPr lang="ru-RU" sz="2200" b="1" dirty="0" smtClean="0">
                <a:latin typeface="Century" panose="02040604050505020304" pitchFamily="18" charset="0"/>
              </a:rPr>
              <a:t>;</a:t>
            </a:r>
          </a:p>
          <a:p>
            <a:endParaRPr lang="ru-RU" sz="2200" b="1" dirty="0">
              <a:latin typeface="Century" panose="02040604050505020304" pitchFamily="18" charset="0"/>
            </a:endParaRPr>
          </a:p>
          <a:p>
            <a:r>
              <a:rPr lang="ru-RU" sz="2200" b="1" dirty="0">
                <a:latin typeface="Century" panose="02040604050505020304" pitchFamily="18" charset="0"/>
              </a:rPr>
              <a:t>•	отношение к социальным ситуациям, в которые включен пациент (учебе, работе, лечебному процессу и др</a:t>
            </a:r>
            <a:r>
              <a:rPr lang="ru-RU" sz="2200" b="1" dirty="0" smtClean="0">
                <a:latin typeface="Century" panose="02040604050505020304" pitchFamily="18" charset="0"/>
              </a:rPr>
              <a:t>.);</a:t>
            </a:r>
          </a:p>
          <a:p>
            <a:endParaRPr lang="ru-RU" sz="2200" b="1" dirty="0">
              <a:latin typeface="Century" panose="02040604050505020304" pitchFamily="18" charset="0"/>
            </a:endParaRPr>
          </a:p>
          <a:p>
            <a:r>
              <a:rPr lang="ru-RU" sz="2200" b="1" dirty="0">
                <a:latin typeface="Century" panose="02040604050505020304" pitchFamily="18" charset="0"/>
              </a:rPr>
              <a:t>•	отношение к прошлому, настоящему и будущим перспективам его жизни</a:t>
            </a:r>
            <a:r>
              <a:rPr lang="ru-RU" sz="2200" b="1" dirty="0">
                <a:latin typeface="a_AlgeriusNr" panose="04040704040802020702" pitchFamily="82" charset="-5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2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536575">
              <a:buNone/>
            </a:pPr>
            <a:r>
              <a:rPr lang="ru-RU" dirty="0">
                <a:latin typeface="Century" panose="02040604050505020304" pitchFamily="18" charset="0"/>
              </a:rPr>
              <a:t>Пациент </a:t>
            </a:r>
            <a:r>
              <a:rPr lang="ru-RU" b="1" dirty="0">
                <a:latin typeface="Century" panose="02040604050505020304" pitchFamily="18" charset="0"/>
              </a:rPr>
              <a:t>с неврастеническим типом</a:t>
            </a:r>
            <a:r>
              <a:rPr lang="ru-RU" dirty="0">
                <a:latin typeface="Century" panose="02040604050505020304" pitchFamily="18" charset="0"/>
              </a:rPr>
              <a:t> отношения к болезни проявляет «раздражительную слабость». Его тяготит даже небольшая очередь к регистратору или к врачу. При </a:t>
            </a:r>
            <a:r>
              <a:rPr lang="ru-RU" b="1" dirty="0">
                <a:latin typeface="Century" panose="02040604050505020304" pitchFamily="18" charset="0"/>
              </a:rPr>
              <a:t>Н-типе</a:t>
            </a:r>
            <a:r>
              <a:rPr lang="ru-RU" dirty="0">
                <a:latin typeface="Century" panose="02040604050505020304" pitchFamily="18" charset="0"/>
              </a:rPr>
              <a:t> отношения к болезни, пациент склонен везде видеть недостатки, его все раздражает: и сам факт болезни, и необходимость обследования, лечения. Это раздражение часто выплескивается в адрес врача и медицинской сестры. </a:t>
            </a:r>
            <a:endParaRPr lang="ru-RU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dirty="0" smtClean="0">
                <a:latin typeface="Century" panose="02040604050505020304" pitchFamily="18" charset="0"/>
              </a:rPr>
              <a:t>Профессионал-медик </a:t>
            </a:r>
            <a:r>
              <a:rPr lang="ru-RU" dirty="0">
                <a:latin typeface="Century" panose="02040604050505020304" pitchFamily="18" charset="0"/>
              </a:rPr>
              <a:t>не должен вступать с пациентом Н-типа в длительные «оправдательные дискуссии». Вину (явную, а чаще мнимую) следует взять на себя, согласиться, что «не все безупречно в нашем медицинском цехе». Это сразу же успокаивает пациента. Последующие отношения с ним должны строиться на уровне рациональной информации, по типу «взрослый — взрослый».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65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Century" panose="02040604050505020304" pitchFamily="18" charset="0"/>
              </a:rPr>
              <a:t>Меланхолический (депрессивный) тип</a:t>
            </a:r>
            <a:r>
              <a:rPr lang="ru-RU" dirty="0">
                <a:latin typeface="Century" panose="02040604050505020304" pitchFamily="18" charset="0"/>
              </a:rPr>
              <a:t> требует «материнской» методики общения. В ходе обследования и лечения пациента М-типа надо подбадривать, хвалить за отдельные достижения, успехи. Представители данного типа отзывчивы к комплексным программам лечения и профилактики.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00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536575">
              <a:buNone/>
            </a:pPr>
            <a:r>
              <a:rPr lang="ru-RU" dirty="0">
                <a:latin typeface="Century" panose="02040604050505020304" pitchFamily="18" charset="0"/>
              </a:rPr>
              <a:t>Пациент </a:t>
            </a:r>
            <a:r>
              <a:rPr lang="ru-RU" b="1" dirty="0">
                <a:latin typeface="Century" panose="02040604050505020304" pitchFamily="18" charset="0"/>
              </a:rPr>
              <a:t>Ап-типа</a:t>
            </a:r>
            <a:r>
              <a:rPr lang="ru-RU" dirty="0">
                <a:latin typeface="Century" panose="02040604050505020304" pitchFamily="18" charset="0"/>
              </a:rPr>
              <a:t> исповедует следующий принцип: мое дело болеть, ваше дело — лечить, если такое желание у вас есть. Работая с пациентами </a:t>
            </a:r>
            <a:r>
              <a:rPr lang="ru-RU" b="1" dirty="0">
                <a:latin typeface="Century" panose="02040604050505020304" pitchFamily="18" charset="0"/>
              </a:rPr>
              <a:t>апатического</a:t>
            </a:r>
            <a:r>
              <a:rPr lang="ru-RU" dirty="0">
                <a:latin typeface="Century" panose="02040604050505020304" pitchFamily="18" charset="0"/>
              </a:rPr>
              <a:t> типа, врач и медицинская сестра всю инициативу должны взять на себя. </a:t>
            </a:r>
            <a:endParaRPr lang="ru-RU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dirty="0" smtClean="0">
                <a:latin typeface="Century" panose="02040604050505020304" pitchFamily="18" charset="0"/>
              </a:rPr>
              <a:t>Желательна </a:t>
            </a:r>
            <a:r>
              <a:rPr lang="ru-RU" dirty="0">
                <a:latin typeface="Century" panose="02040604050505020304" pitchFamily="18" charset="0"/>
              </a:rPr>
              <a:t>поддержка семьи. В ходе лечения и к реабилитации необходим постоянный контроль за </a:t>
            </a:r>
            <a:r>
              <a:rPr lang="ru-RU" dirty="0" smtClean="0">
                <a:latin typeface="Century" panose="02040604050505020304" pitchFamily="18" charset="0"/>
              </a:rPr>
              <a:t>выполнением рекомендаций </a:t>
            </a:r>
            <a:r>
              <a:rPr lang="ru-RU" dirty="0">
                <a:latin typeface="Century" panose="02040604050505020304" pitchFamily="18" charset="0"/>
              </a:rPr>
              <a:t>врача.</a:t>
            </a:r>
          </a:p>
        </p:txBody>
      </p:sp>
    </p:spTree>
    <p:extLst>
      <p:ext uri="{BB962C8B-B14F-4D97-AF65-F5344CB8AC3E}">
        <p14:creationId xmlns:p14="http://schemas.microsoft.com/office/powerpoint/2010/main" val="216282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536575">
              <a:buNone/>
            </a:pPr>
            <a:r>
              <a:rPr lang="ru-RU" dirty="0" smtClean="0">
                <a:latin typeface="Century" panose="02040604050505020304" pitchFamily="18" charset="0"/>
              </a:rPr>
              <a:t>Пациент </a:t>
            </a:r>
            <a:r>
              <a:rPr lang="ru-RU" b="1" dirty="0">
                <a:latin typeface="Century" panose="02040604050505020304" pitchFamily="18" charset="0"/>
              </a:rPr>
              <a:t>С-типа</a:t>
            </a:r>
            <a:r>
              <a:rPr lang="ru-RU" dirty="0">
                <a:latin typeface="Century" panose="02040604050505020304" pitchFamily="18" charset="0"/>
              </a:rPr>
              <a:t> требует особого участия врача и медицинской сестры, «материнского» подхода. </a:t>
            </a:r>
            <a:endParaRPr lang="ru-RU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dirty="0" smtClean="0">
                <a:latin typeface="Century" panose="02040604050505020304" pitchFamily="18" charset="0"/>
              </a:rPr>
              <a:t>Его </a:t>
            </a:r>
            <a:r>
              <a:rPr lang="ru-RU" dirty="0">
                <a:latin typeface="Century" panose="02040604050505020304" pitchFamily="18" charset="0"/>
              </a:rPr>
              <a:t>следует все время разубеждать в явных и мнимых опасениях, вселять уверенность в положительные результаты лечения.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0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536575">
              <a:buNone/>
            </a:pPr>
            <a:r>
              <a:rPr lang="ru-RU" sz="3700" dirty="0">
                <a:latin typeface="Century" panose="02040604050505020304" pitchFamily="18" charset="0"/>
              </a:rPr>
              <a:t>Пациенты </a:t>
            </a:r>
            <a:r>
              <a:rPr lang="ru-RU" sz="3700" b="1" dirty="0" err="1">
                <a:latin typeface="Century" panose="02040604050505020304" pitchFamily="18" charset="0"/>
              </a:rPr>
              <a:t>Эг</a:t>
            </a:r>
            <a:r>
              <a:rPr lang="ru-RU" sz="3700" b="1" dirty="0">
                <a:latin typeface="Century" panose="02040604050505020304" pitchFamily="18" charset="0"/>
              </a:rPr>
              <a:t>-типа</a:t>
            </a:r>
            <a:r>
              <a:rPr lang="ru-RU" sz="3700" dirty="0">
                <a:latin typeface="Century" panose="02040604050505020304" pitchFamily="18" charset="0"/>
              </a:rPr>
              <a:t> в обычно имеют истерические черты характера, в болезни они обостряются. Главное в работе с такими пациентами — избежать «порабощения», не выполнять всех прихотей, не допускать командования собой. </a:t>
            </a:r>
            <a:endParaRPr lang="ru-RU" sz="3700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sz="3700" dirty="0" smtClean="0">
                <a:latin typeface="Century" panose="02040604050505020304" pitchFamily="18" charset="0"/>
              </a:rPr>
              <a:t>Следует </a:t>
            </a:r>
            <a:r>
              <a:rPr lang="ru-RU" sz="3700" dirty="0">
                <a:latin typeface="Century" panose="02040604050505020304" pitchFamily="18" charset="0"/>
              </a:rPr>
              <a:t>четко определить, «кто кого лечит». Отношения надо строить официально, по типу «взрослый — взрослый». </a:t>
            </a:r>
            <a:endParaRPr lang="ru-RU" sz="3700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sz="3700" dirty="0" smtClean="0">
                <a:latin typeface="Century" panose="02040604050505020304" pitchFamily="18" charset="0"/>
              </a:rPr>
              <a:t>Семья  </a:t>
            </a:r>
            <a:r>
              <a:rPr lang="ru-RU" sz="3700" dirty="0">
                <a:latin typeface="Century" panose="02040604050505020304" pitchFamily="18" charset="0"/>
              </a:rPr>
              <a:t>должна быть осведомлена о личностных особенностях пациента, ее надо предохранить от чрезмерной требовательности больного.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45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536575">
              <a:buNone/>
            </a:pPr>
            <a:r>
              <a:rPr lang="ru-RU" sz="3400" b="1" dirty="0">
                <a:latin typeface="Century" panose="02040604050505020304" pitchFamily="18" charset="0"/>
              </a:rPr>
              <a:t>П-тип</a:t>
            </a:r>
            <a:r>
              <a:rPr lang="ru-RU" sz="3400" dirty="0">
                <a:latin typeface="Century" panose="02040604050505020304" pitchFamily="18" charset="0"/>
              </a:rPr>
              <a:t> отношения к болезни — не столь уж редкий феномен в современной России. Следует ли разубеждать пациента в ошибочности его трактовки генеза болезни? Этот вопрос решается индивидуально. Если пациент убежден в «сглазе», «порче», «наведенной болезни» и хочет прибегнуть к услугам экстрасенсов и колдунов, специализирующихся на «очищении жилища» и т. п., не всегда нужно отговаривать его. </a:t>
            </a:r>
            <a:endParaRPr lang="ru-RU" sz="3400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sz="3400" dirty="0" smtClean="0">
                <a:latin typeface="Century" panose="02040604050505020304" pitchFamily="18" charset="0"/>
              </a:rPr>
              <a:t>Напротив</a:t>
            </a:r>
            <a:r>
              <a:rPr lang="ru-RU" sz="3400" dirty="0">
                <a:latin typeface="Century" panose="02040604050505020304" pitchFamily="18" charset="0"/>
              </a:rPr>
              <a:t>, после успешных ритуалов «снятия порчи» пациенты рассматриваемого типа успокаиваются, делаются более доступными для вмешательства официальной медицины.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8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_AlgeriusNr" panose="04040704040802020702" pitchFamily="82" charset="-52"/>
              </a:rPr>
              <a:t>Стратегии взаимодействия медицинской сестры с пациентом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pPr marL="0" indent="536575">
              <a:buNone/>
            </a:pPr>
            <a:r>
              <a:rPr lang="ru-RU" sz="3400" b="1" dirty="0">
                <a:latin typeface="Century" panose="02040604050505020304" pitchFamily="18" charset="0"/>
              </a:rPr>
              <a:t>Д-тип</a:t>
            </a:r>
            <a:r>
              <a:rPr lang="ru-RU" sz="3400" dirty="0">
                <a:latin typeface="Century" panose="02040604050505020304" pitchFamily="18" charset="0"/>
              </a:rPr>
              <a:t> отношения к болезни характерен для пациентов, имевших в черты психопата эпилептоидного круга или психопата возбудимого типа. Работать с такими больными трудно, к поддержке семьи многие из них относятся амбивалентно. </a:t>
            </a:r>
            <a:endParaRPr lang="ru-RU" sz="3400" dirty="0" smtClean="0">
              <a:latin typeface="Century" panose="02040604050505020304" pitchFamily="18" charset="0"/>
            </a:endParaRPr>
          </a:p>
          <a:p>
            <a:pPr marL="0" indent="536575">
              <a:buNone/>
            </a:pPr>
            <a:r>
              <a:rPr lang="ru-RU" sz="3400" dirty="0" smtClean="0">
                <a:latin typeface="Century" panose="02040604050505020304" pitchFamily="18" charset="0"/>
              </a:rPr>
              <a:t>Отношения </a:t>
            </a:r>
            <a:r>
              <a:rPr lang="ru-RU" sz="3400" dirty="0">
                <a:latin typeface="Century" panose="02040604050505020304" pitchFamily="18" charset="0"/>
              </a:rPr>
              <a:t>должны быть официальными, строиться по принципу «взрослый — взрослый». Врач и медицинская сестра в данном случае должны выполнять свой профессиональный долг, не надеясь на благодарность пациента. Его следует принимать таким, какой он есть, не пытаясь изменить его </a:t>
            </a:r>
            <a:r>
              <a:rPr lang="ru-RU" sz="3400" dirty="0" err="1">
                <a:latin typeface="Century" panose="02040604050505020304" pitchFamily="18" charset="0"/>
              </a:rPr>
              <a:t>патохарактерологические</a:t>
            </a:r>
            <a:r>
              <a:rPr lang="ru-RU" sz="3400" dirty="0">
                <a:latin typeface="Century" panose="02040604050505020304" pitchFamily="18" charset="0"/>
              </a:rPr>
              <a:t> особенности.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5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>
              <a:latin typeface="a_AlgeriusNr" panose="04040704040802020702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2484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Century" panose="02040604050505020304" pitchFamily="18" charset="0"/>
              </a:rPr>
              <a:t>Повышение физической активности: пройдитесь пешком хотя бы пару остановок, займитесь утренней зарядкой, найдите время и деньги на абонемент в бассейн. Плаванье отлично снимает стресс и повышает общий тонус организма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22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Century" panose="02040604050505020304" pitchFamily="18" charset="0"/>
              </a:rPr>
              <a:t>Найдите себе хобби, которое никак не соприкасается с Вашей работой.  Это может быть рукоделие, творчество,  активный досуг, кулинария, дизайн.</a:t>
            </a:r>
          </a:p>
          <a:p>
            <a:pPr marL="0" indent="0" algn="ctr">
              <a:buNone/>
            </a:pPr>
            <a:r>
              <a:rPr lang="ru-RU" dirty="0" smtClean="0">
                <a:latin typeface="Century" panose="02040604050505020304" pitchFamily="18" charset="0"/>
              </a:rPr>
              <a:t>Только не убивайте время понапрасну!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27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Century" panose="02040604050505020304" pitchFamily="18" charset="0"/>
              </a:rPr>
              <a:t>Изучайте языки.</a:t>
            </a:r>
          </a:p>
          <a:p>
            <a:pPr marL="0" indent="0" algn="ctr">
              <a:buNone/>
            </a:pPr>
            <a:r>
              <a:rPr lang="ru-RU" dirty="0" smtClean="0">
                <a:latin typeface="Century" panose="02040604050505020304" pitchFamily="18" charset="0"/>
              </a:rPr>
              <a:t>По последним данным исследователей, люди-билингвы меньше подвержены симптомам старческой деменции.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5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3272" cy="70767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_AlgeriusNr" panose="04040704040802020702" pitchFamily="82" charset="-52"/>
              </a:rPr>
              <a:t>Типы пациентов</a:t>
            </a:r>
            <a:endParaRPr lang="ru-RU" sz="3600" dirty="0">
              <a:latin typeface="a_AlgeriusNr" panose="04040704040802020702" pitchFamily="82" charset="-52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4509120"/>
            <a:ext cx="8712968" cy="2232248"/>
          </a:xfrm>
        </p:spPr>
        <p:txBody>
          <a:bodyPr>
            <a:noAutofit/>
          </a:bodyPr>
          <a:lstStyle/>
          <a:p>
            <a:pPr indent="536575"/>
            <a:r>
              <a:rPr lang="ru-RU" sz="2400" b="1" dirty="0">
                <a:latin typeface="Century" panose="02040604050505020304" pitchFamily="18" charset="0"/>
              </a:rPr>
              <a:t>Тип пациента определяет выбор той или иной модели общения с ним. Для малообразованных людей больше подходит интерпретационная модель (модель, объясняющая сложные понятия простыми словами), для образованных, вникающих в суть проблем — совещательная модель.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052736"/>
            <a:ext cx="5256584" cy="339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2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Century" panose="02040604050505020304" pitchFamily="18" charset="0"/>
              </a:rPr>
              <a:t>Путешествуйте!</a:t>
            </a:r>
            <a:endParaRPr lang="ru-RU" sz="36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1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Century" panose="02040604050505020304" pitchFamily="18" charset="0"/>
              </a:rPr>
              <a:t>Овладевайте приёмами борьбы со стрессом.</a:t>
            </a:r>
          </a:p>
          <a:p>
            <a:pPr marL="0" indent="0" algn="ctr">
              <a:buNone/>
            </a:pPr>
            <a:endParaRPr lang="ru-RU" sz="3600" dirty="0">
              <a:latin typeface="Century" panose="020406040505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Century" panose="02040604050505020304" pitchFamily="18" charset="0"/>
              </a:rPr>
              <a:t>* </a:t>
            </a:r>
            <a:r>
              <a:rPr lang="ru-RU" dirty="0" smtClean="0">
                <a:latin typeface="Century" panose="02040604050505020304" pitchFamily="18" charset="0"/>
              </a:rPr>
              <a:t>Психологи Вам помогут</a:t>
            </a:r>
            <a:r>
              <a:rPr lang="ru-RU" sz="3600" dirty="0" smtClean="0">
                <a:latin typeface="Century" panose="02040604050505020304" pitchFamily="18" charset="0"/>
              </a:rPr>
              <a:t>)))</a:t>
            </a:r>
            <a:endParaRPr lang="ru-RU" sz="36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1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Century" panose="02040604050505020304" pitchFamily="18" charset="0"/>
              </a:rPr>
              <a:t>Заводите домашних животных</a:t>
            </a:r>
            <a:endParaRPr lang="ru-RU" dirty="0">
              <a:latin typeface="Century" panose="020406040505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2896"/>
            <a:ext cx="6336704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20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a_AlgeriusNr" panose="04040704040802020702" pitchFamily="82" charset="-52"/>
              </a:rPr>
              <a:t>Общие рекомендации для профилактики эмоционального выгорания и профессиональной деформации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Century" panose="02040604050505020304" pitchFamily="18" charset="0"/>
              </a:rPr>
              <a:t>Выключите телевизор!!!</a:t>
            </a:r>
            <a:endParaRPr lang="ru-RU" sz="3600" b="1" dirty="0">
              <a:latin typeface="Century" panose="020406040505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92895"/>
            <a:ext cx="5250816" cy="3823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885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71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_Algerius" panose="04040705040802020702" pitchFamily="82" charset="-52"/>
              </a:rPr>
              <a:t>Обнимайтесь!!!!</a:t>
            </a:r>
            <a:endParaRPr lang="ru-RU" sz="4000" b="1" dirty="0">
              <a:latin typeface="a_Algerius" panose="04040705040802020702" pitchFamily="82" charset="-52"/>
            </a:endParaRPr>
          </a:p>
        </p:txBody>
      </p:sp>
      <p:pic>
        <p:nvPicPr>
          <p:cNvPr id="1026" name="Picture 2" descr="F:\Обя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67" y="1340768"/>
            <a:ext cx="2021169" cy="2294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бя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61742"/>
            <a:ext cx="1728192" cy="23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Обя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401" y="1541510"/>
            <a:ext cx="1738216" cy="1893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Обя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17" y="1456486"/>
            <a:ext cx="1653215" cy="1963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Обя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125" y="1488938"/>
            <a:ext cx="1728192" cy="1885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Обя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58" y="3861048"/>
            <a:ext cx="1858258" cy="2098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:\Обя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916" y="3846109"/>
            <a:ext cx="1777677" cy="2127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:\Обя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056" y="3898763"/>
            <a:ext cx="1720006" cy="2042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:\Обя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063" y="3951254"/>
            <a:ext cx="1666234" cy="1917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F:\Обя1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902" y="3911176"/>
            <a:ext cx="1792649" cy="2038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8059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3" y="260648"/>
            <a:ext cx="8474329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07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936104" cy="4525963"/>
          </a:xfrm>
        </p:spPr>
        <p:txBody>
          <a:bodyPr vert="vert270"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Century" panose="02040604050505020304" pitchFamily="18" charset="0"/>
              </a:rPr>
              <a:t>   </a:t>
            </a:r>
            <a:r>
              <a:rPr lang="ru-RU" sz="4600" b="1" dirty="0" smtClean="0">
                <a:latin typeface="Century" panose="02040604050505020304" pitchFamily="18" charset="0"/>
              </a:rPr>
              <a:t>Гармоничный</a:t>
            </a:r>
            <a:r>
              <a:rPr lang="ru-RU" sz="3600" b="1" dirty="0" smtClean="0">
                <a:latin typeface="Century" panose="02040604050505020304" pitchFamily="18" charset="0"/>
              </a:rPr>
              <a:t> (Г)</a:t>
            </a:r>
            <a:endParaRPr lang="ru-RU" sz="3600" b="1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59632" y="1600200"/>
            <a:ext cx="7632848" cy="492514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b="1" dirty="0">
                <a:latin typeface="Century" panose="02040604050505020304" pitchFamily="18" charset="0"/>
              </a:rPr>
              <a:t>Трезвая оценка своего состояния без склонности преувеличивать его тяжесть и без основания видеть все в мрачном свете, но и без недооценки тяжести болезни. Стремление активно содействовать врачу в процессе лечения. Нежелание обременять других тяготами ухода за собой. В случае неблагоприятного прогноза (</a:t>
            </a:r>
            <a:r>
              <a:rPr lang="ru-RU" b="1" dirty="0" err="1">
                <a:latin typeface="Century" panose="02040604050505020304" pitchFamily="18" charset="0"/>
              </a:rPr>
              <a:t>инвалидизация</a:t>
            </a:r>
            <a:r>
              <a:rPr lang="ru-RU" b="1" dirty="0">
                <a:latin typeface="Century" panose="02040604050505020304" pitchFamily="18" charset="0"/>
              </a:rPr>
              <a:t>) — переключение интересов на области жизни, доступные больному. При благоприятном прогнозе — сосредоточение внимания, забот, интересов на судьбе близких, на своей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75476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1018456" cy="5217443"/>
          </a:xfrm>
        </p:spPr>
        <p:txBody>
          <a:bodyPr vert="vert270"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200" b="1" dirty="0" err="1" smtClean="0">
                <a:latin typeface="Century" panose="02040604050505020304" pitchFamily="18" charset="0"/>
              </a:rPr>
              <a:t>Эргопатический</a:t>
            </a:r>
            <a:r>
              <a:rPr lang="ru-RU" sz="3200" b="1" dirty="0" smtClean="0">
                <a:latin typeface="Century" panose="02040604050505020304" pitchFamily="18" charset="0"/>
              </a:rPr>
              <a:t> </a:t>
            </a:r>
            <a:r>
              <a:rPr lang="ru-RU" sz="3200" b="1" dirty="0">
                <a:latin typeface="Century" panose="02040604050505020304" pitchFamily="18" charset="0"/>
              </a:rPr>
              <a:t>(Эр)</a:t>
            </a: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35696" y="1600200"/>
            <a:ext cx="6851104" cy="4525963"/>
          </a:xfrm>
        </p:spPr>
        <p:txBody>
          <a:bodyPr>
            <a:normAutofit fontScale="77500" lnSpcReduction="20000"/>
          </a:bodyPr>
          <a:lstStyle/>
          <a:p>
            <a:pPr marL="0" indent="536575">
              <a:lnSpc>
                <a:spcPct val="160000"/>
              </a:lnSpc>
              <a:buNone/>
            </a:pPr>
            <a:r>
              <a:rPr lang="ru-RU" b="1" dirty="0">
                <a:latin typeface="Century" panose="02040604050505020304" pitchFamily="18" charset="0"/>
              </a:rPr>
              <a:t>«Уход от болезни» в работу, несмотря на тяжесть заболевания. «Одержимость» работой выражена подчас больше, чем до болезни. Избирательное отношение к обследованию и лечению, обусловленное стремлением во что бы то ни стало сохранить профессиональный статус и возможность продолжения активной трудовой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1466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74440" cy="4525963"/>
          </a:xfrm>
        </p:spPr>
        <p:txBody>
          <a:bodyPr vert="vert270">
            <a:noAutofit/>
          </a:bodyPr>
          <a:lstStyle/>
          <a:p>
            <a:pPr marL="0" indent="0" algn="ctr">
              <a:buNone/>
            </a:pPr>
            <a:r>
              <a:rPr lang="ru-RU" b="1" dirty="0" err="1">
                <a:latin typeface="Century" panose="02040604050505020304" pitchFamily="18" charset="0"/>
              </a:rPr>
              <a:t>Анозогнозический</a:t>
            </a:r>
            <a:r>
              <a:rPr lang="ru-RU" b="1" dirty="0">
                <a:latin typeface="Century" panose="02040604050505020304" pitchFamily="18" charset="0"/>
              </a:rPr>
              <a:t> (Ан</a:t>
            </a:r>
            <a:r>
              <a:rPr lang="ru-RU" b="1" dirty="0" smtClean="0">
                <a:latin typeface="Century" panose="02040604050505020304" pitchFamily="18" charset="0"/>
              </a:rPr>
              <a:t>) </a:t>
            </a: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600200"/>
            <a:ext cx="7211144" cy="478112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b="1" dirty="0" smtClean="0">
                <a:latin typeface="Century" panose="02040604050505020304" pitchFamily="18" charset="0"/>
              </a:rPr>
              <a:t>Отрицание </a:t>
            </a:r>
            <a:r>
              <a:rPr lang="ru-RU" b="1" dirty="0">
                <a:latin typeface="Century" panose="02040604050505020304" pitchFamily="18" charset="0"/>
              </a:rPr>
              <a:t>очевидности болезни. Отказ от обследования и лечения. Легкомысленное отношение к болезни и лечению — «все само собой обойдется». Желание получать от жизни все, несмотря на болезнь. </a:t>
            </a:r>
            <a:r>
              <a:rPr lang="ru-RU" b="1" dirty="0" err="1">
                <a:latin typeface="Century" panose="02040604050505020304" pitchFamily="18" charset="0"/>
              </a:rPr>
              <a:t>Анозогносты</a:t>
            </a:r>
            <a:r>
              <a:rPr lang="ru-RU" b="1" dirty="0">
                <a:latin typeface="Century" panose="02040604050505020304" pitchFamily="18" charset="0"/>
              </a:rPr>
              <a:t>, как правило, не отличаются высоким интеллектом, они малообразованны, часто подвержены </a:t>
            </a:r>
            <a:r>
              <a:rPr lang="ru-RU" b="1" dirty="0" err="1">
                <a:latin typeface="Century" panose="02040604050505020304" pitchFamily="18" charset="0"/>
              </a:rPr>
              <a:t>алкоголизациии</a:t>
            </a:r>
            <a:r>
              <a:rPr lang="ru-RU" b="1" dirty="0">
                <a:latin typeface="Century" panose="02040604050505020304" pitchFamily="18" charset="0"/>
              </a:rPr>
              <a:t>, наркотизации. Истинную </a:t>
            </a:r>
            <a:r>
              <a:rPr lang="ru-RU" b="1" dirty="0" err="1">
                <a:latin typeface="Century" panose="02040604050505020304" pitchFamily="18" charset="0"/>
              </a:rPr>
              <a:t>анозогнозию</a:t>
            </a:r>
            <a:r>
              <a:rPr lang="ru-RU" b="1" dirty="0">
                <a:latin typeface="Century" panose="02040604050505020304" pitchFamily="18" charset="0"/>
              </a:rPr>
              <a:t> следует отличать от </a:t>
            </a:r>
            <a:r>
              <a:rPr lang="ru-RU" b="1" dirty="0" err="1">
                <a:latin typeface="Century" panose="02040604050505020304" pitchFamily="18" charset="0"/>
              </a:rPr>
              <a:t>псевдоанозогнозии</a:t>
            </a:r>
            <a:r>
              <a:rPr lang="ru-RU" b="1" dirty="0">
                <a:latin typeface="Century" panose="02040604050505020304" pitchFamily="18" charset="0"/>
              </a:rPr>
              <a:t>, когда психотравмирующий фактор (наличие болезни) вытесняется механизмом психологической защиты, блокирующим тревогу. Истинную </a:t>
            </a:r>
            <a:r>
              <a:rPr lang="ru-RU" b="1" dirty="0" err="1">
                <a:latin typeface="Century" panose="02040604050505020304" pitchFamily="18" charset="0"/>
              </a:rPr>
              <a:t>анозогнозию</a:t>
            </a:r>
            <a:r>
              <a:rPr lang="ru-RU" b="1" dirty="0">
                <a:latin typeface="Century" panose="02040604050505020304" pitchFamily="18" charset="0"/>
              </a:rPr>
              <a:t> нельзя путать с </a:t>
            </a:r>
            <a:r>
              <a:rPr lang="ru-RU" b="1" dirty="0" err="1">
                <a:latin typeface="Century" panose="02040604050505020304" pitchFamily="18" charset="0"/>
              </a:rPr>
              <a:t>алекситимией</a:t>
            </a:r>
            <a:r>
              <a:rPr lang="ru-RU" b="1" dirty="0">
                <a:latin typeface="Century" panose="02040604050505020304" pitchFamily="18" charset="0"/>
              </a:rPr>
              <a:t> — неспособностью выразить словами </a:t>
            </a:r>
            <a:r>
              <a:rPr lang="ru-RU" b="1" dirty="0" smtClean="0">
                <a:latin typeface="Century" panose="02040604050505020304" pitchFamily="18" charset="0"/>
              </a:rPr>
              <a:t>свои </a:t>
            </a:r>
            <a:r>
              <a:rPr lang="ru-RU" b="1" dirty="0">
                <a:latin typeface="Century" panose="02040604050505020304" pitchFamily="18" charset="0"/>
              </a:rPr>
              <a:t>ощущения. </a:t>
            </a:r>
          </a:p>
        </p:txBody>
      </p:sp>
    </p:spTree>
    <p:extLst>
      <p:ext uri="{BB962C8B-B14F-4D97-AF65-F5344CB8AC3E}">
        <p14:creationId xmlns:p14="http://schemas.microsoft.com/office/powerpoint/2010/main" val="234021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090464" cy="4525963"/>
          </a:xfrm>
        </p:spPr>
        <p:txBody>
          <a:bodyPr vert="vert270"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b="1" dirty="0">
                <a:latin typeface="Century" panose="02040604050505020304" pitchFamily="18" charset="0"/>
              </a:rPr>
              <a:t>Тревожный (Т).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1600200"/>
            <a:ext cx="7211144" cy="5069160"/>
          </a:xfrm>
        </p:spPr>
        <p:txBody>
          <a:bodyPr>
            <a:normAutofit fontScale="70000" lnSpcReduction="20000"/>
          </a:bodyPr>
          <a:lstStyle/>
          <a:p>
            <a:pPr marL="0" indent="536575">
              <a:lnSpc>
                <a:spcPct val="170000"/>
              </a:lnSpc>
              <a:buNone/>
            </a:pPr>
            <a:r>
              <a:rPr lang="ru-RU" b="1" dirty="0">
                <a:latin typeface="Century" panose="02040604050505020304" pitchFamily="18" charset="0"/>
              </a:rPr>
              <a:t>Беспокойство, мнительность в отношении неблагоприятного течения болезни, осложнений, неэффективности и даже опасности лечения. Поиск новых методов лечения, новой информации, «авторитетов». Постоянное тревожное состояние. Такие пациенты предпочитают слушать мнения других, а не прерывно высказывать жалобы.    Опасаются возможных осложнений болезни, неудач лечения, других неудач (в работе, в семье и т. д.). Защита от тревоги — приметы и ритуалы.</a:t>
            </a:r>
          </a:p>
        </p:txBody>
      </p:sp>
    </p:spTree>
    <p:extLst>
      <p:ext uri="{BB962C8B-B14F-4D97-AF65-F5344CB8AC3E}">
        <p14:creationId xmlns:p14="http://schemas.microsoft.com/office/powerpoint/2010/main" val="17019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>
              <a:latin typeface="a_AlgeriusNr" panose="04040704040802020702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946448" cy="4525963"/>
          </a:xfrm>
        </p:spPr>
        <p:txBody>
          <a:bodyPr vert="vert270"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Ипохондрический (И</a:t>
            </a:r>
            <a:r>
              <a:rPr lang="ru-RU" b="1" dirty="0" smtClean="0">
                <a:latin typeface="Century" panose="02040604050505020304" pitchFamily="18" charset="0"/>
              </a:rPr>
              <a:t>)</a:t>
            </a:r>
            <a:r>
              <a:rPr lang="ru-RU" dirty="0" smtClean="0">
                <a:latin typeface="Century" panose="02040604050505020304" pitchFamily="18" charset="0"/>
              </a:rPr>
              <a:t> </a:t>
            </a: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63688" y="1600200"/>
            <a:ext cx="6923112" cy="4525963"/>
          </a:xfrm>
        </p:spPr>
        <p:txBody>
          <a:bodyPr>
            <a:normAutofit fontScale="77500" lnSpcReduction="20000"/>
          </a:bodyPr>
          <a:lstStyle/>
          <a:p>
            <a:pPr marL="0" indent="625475">
              <a:lnSpc>
                <a:spcPct val="160000"/>
              </a:lnSpc>
              <a:buNone/>
            </a:pPr>
            <a:r>
              <a:rPr lang="ru-RU" b="1" dirty="0">
                <a:latin typeface="Century" panose="02040604050505020304" pitchFamily="18" charset="0"/>
              </a:rPr>
              <a:t>Сосредоточение на субъективных болезненных и других неприятных ощущениях, стремление постоянно рассказывать о них окружающим. Преувеличение действительных и выискивание несуществующих болезней и страданий. Сочетание желания лечиться и неверия в успех лечения, требования тщательного обследования и боязни вреда и болезненности процедур.</a:t>
            </a:r>
          </a:p>
        </p:txBody>
      </p:sp>
    </p:spTree>
    <p:extLst>
      <p:ext uri="{BB962C8B-B14F-4D97-AF65-F5344CB8AC3E}">
        <p14:creationId xmlns:p14="http://schemas.microsoft.com/office/powerpoint/2010/main" val="389719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a_AlgeriusNr" panose="04040704040802020702" pitchFamily="82" charset="-52"/>
              </a:rPr>
              <a:t>Типы отношения к болезни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74440" cy="4525963"/>
          </a:xfrm>
        </p:spPr>
        <p:txBody>
          <a:bodyPr vert="vert270"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>
                <a:latin typeface="Century" panose="02040604050505020304" pitchFamily="18" charset="0"/>
              </a:rPr>
              <a:t>Неврастенический (Н</a:t>
            </a:r>
            <a:r>
              <a:rPr lang="ru-RU" b="1" dirty="0" smtClean="0">
                <a:latin typeface="Century" panose="02040604050505020304" pitchFamily="18" charset="0"/>
              </a:rPr>
              <a:t>) </a:t>
            </a: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619672" y="1600200"/>
            <a:ext cx="7067128" cy="4997152"/>
          </a:xfrm>
        </p:spPr>
        <p:txBody>
          <a:bodyPr>
            <a:normAutofit fontScale="92500" lnSpcReduction="20000"/>
          </a:bodyPr>
          <a:lstStyle/>
          <a:p>
            <a:pPr marL="0" indent="447675">
              <a:lnSpc>
                <a:spcPct val="150000"/>
              </a:lnSpc>
              <a:buNone/>
            </a:pPr>
            <a:r>
              <a:rPr lang="ru-RU" b="1" dirty="0">
                <a:latin typeface="Century" panose="02040604050505020304" pitchFamily="18" charset="0"/>
              </a:rPr>
              <a:t>Вспышки раздражения, особенно при болях, неприятных ощущениях. Раздражение изливается на первого попавшегося и завершается раскаянием, часто слезами. Непереносимость болевых ощущений. Нетерпеливость, несдержанность, неспособность ждать облегчения. Поведение по типу «раздражительной слабости».</a:t>
            </a:r>
          </a:p>
        </p:txBody>
      </p:sp>
    </p:spTree>
    <p:extLst>
      <p:ext uri="{BB962C8B-B14F-4D97-AF65-F5344CB8AC3E}">
        <p14:creationId xmlns:p14="http://schemas.microsoft.com/office/powerpoint/2010/main" val="32370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1818</Words>
  <Application>Microsoft Office PowerPoint</Application>
  <PresentationFormat>Экран (4:3)</PresentationFormat>
  <Paragraphs>105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Типы пациентов и их отношение к болезни</vt:lpstr>
      <vt:lpstr>Аспекты отношения пациентов к своей болезни</vt:lpstr>
      <vt:lpstr>Типы пациентов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Типы отношения к болезни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Стратегии взаимодействия медицинской сестры с пациентом</vt:lpstr>
      <vt:lpstr>Общие рекомендации для профилактики эмоционального выгорания и профессиональной деформации</vt:lpstr>
      <vt:lpstr>Общие рекомендации для профилактики эмоционального выгорания и профессиональной деформации</vt:lpstr>
      <vt:lpstr>Общие рекомендации для профилактики эмоционального выгорания и профессиональной деформации</vt:lpstr>
      <vt:lpstr>Общие рекомендации для профилактики эмоционального выгорания и профессиональной деформации</vt:lpstr>
      <vt:lpstr>Общие рекомендации для профилактики эмоционального выгорания и профессиональной деформации</vt:lpstr>
      <vt:lpstr>Общие рекомендации для профилактики эмоционального выгорания и профессиональной деформации</vt:lpstr>
      <vt:lpstr>Общие рекомендации для профилактики эмоционального выгорания и профессиональной деформации</vt:lpstr>
      <vt:lpstr>Обнимайтесь!!!!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18</cp:revision>
  <dcterms:created xsi:type="dcterms:W3CDTF">2016-10-11T11:05:23Z</dcterms:created>
  <dcterms:modified xsi:type="dcterms:W3CDTF">2018-07-02T08:52:41Z</dcterms:modified>
</cp:coreProperties>
</file>