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0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1" r:id="rId4"/>
    <p:sldId id="272" r:id="rId5"/>
    <p:sldId id="273" r:id="rId6"/>
    <p:sldId id="270" r:id="rId7"/>
    <p:sldId id="259" r:id="rId8"/>
    <p:sldId id="260" r:id="rId9"/>
    <p:sldId id="261" r:id="rId10"/>
    <p:sldId id="262" r:id="rId11"/>
    <p:sldId id="264" r:id="rId12"/>
    <p:sldId id="263" r:id="rId13"/>
    <p:sldId id="265" r:id="rId14"/>
    <p:sldId id="266" r:id="rId15"/>
    <p:sldId id="267" r:id="rId16"/>
    <p:sldId id="268" r:id="rId17"/>
    <p:sldId id="26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2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0724A2-552C-4134-88D3-EF91DE89D7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222B45-11A8-4CB6-A327-2C2E8EA07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F652BA-A7E7-4E37-94F4-D71F275AD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A437-DACB-4D8E-92DD-C222599408DE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828508-39A1-46AC-A05A-227BCCD64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7C4FA9-8F95-4267-9BC6-772234DFB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226A-26C1-46E1-AABA-2D10498C0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971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FE4FF9-8B5B-432C-8519-1AB42593D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1A56307-C67C-461B-9548-7E3E31530B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033459-2FBD-4637-A583-708E4EE5E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A437-DACB-4D8E-92DD-C222599408DE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8BE370-4674-4625-9182-438C21D68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A8FD01-6804-4AF5-B803-F3F0A9082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226A-26C1-46E1-AABA-2D10498C0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733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8FB76EA-0DB4-4F54-85CC-E2915A51F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D627A36-02CD-41B0-B180-1E0732C3E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6B5950-F54B-42B1-922D-59A8647B7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A437-DACB-4D8E-92DD-C222599408DE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F80230-65F9-4360-8C87-DA99D3289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4C0362-D9F0-4ED9-9B27-2E1630759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226A-26C1-46E1-AABA-2D10498C0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650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7F4F8A-3FEA-40B4-931C-49287A77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A4B6AA-C1AD-47A8-9BA9-CD8113A8F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954127-F5FE-430D-A103-ED4E0AE01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A437-DACB-4D8E-92DD-C222599408DE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A29F1D-DEAB-46EC-9AAE-DB1BA912D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29899C-9E71-4234-9A3E-BBC1249D7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226A-26C1-46E1-AABA-2D10498C0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577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796659-6B01-4BF9-A657-6FDF0FF7D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4FA373C-FDBF-438F-A116-8050EADB4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BF72FC-074E-4EA2-AE23-4E8570B98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A437-DACB-4D8E-92DD-C222599408DE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06A6DB-8F14-4FAB-A8D4-CEEDF27EC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3F089F-72DC-4B7D-98FB-9469191C3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226A-26C1-46E1-AABA-2D10498C0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69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8797B5-AFCB-4939-89E4-75204AA69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BB3D98-1A9A-491E-8D07-4C73C78EE9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EB1DEDB-B6C6-4D9C-8D66-E921D2D412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7931EF1-9FA7-47F5-B985-6A1DFDFC0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A437-DACB-4D8E-92DD-C222599408DE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94A0F55-30CB-4386-9BAB-EDA418220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0F03ADD-CAFA-49A7-943D-EF1879B02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226A-26C1-46E1-AABA-2D10498C0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94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23E4E4-6AD4-4646-B7C9-06DC8AA5A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B80E3A6-309C-44D3-B0CB-7DD4E866A6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B514399-940C-46D5-BC46-438E6941E6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1167918-9BD1-4EDB-A2BF-139C759D3C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B488DBD-6574-475B-B5D0-6BB2F13911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CB4B0E8-895C-456B-9760-545591493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A437-DACB-4D8E-92DD-C222599408DE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50AC336-B955-4BC5-A613-38FF61216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ECAB9CB-69C4-4819-8BC2-D78E6DB2E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226A-26C1-46E1-AABA-2D10498C0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664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3103ED-A527-4238-87C6-16CF3C72B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BE7998B-5391-4B0F-A9B1-B736FE61E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A437-DACB-4D8E-92DD-C222599408DE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E18346B-DDF3-4EF4-A2FD-F4C6E62CC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1524062-7F1A-4F38-B894-E71C33985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226A-26C1-46E1-AABA-2D10498C0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439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8B954BD-A3B1-4BA8-A4F4-6886C9B9B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A437-DACB-4D8E-92DD-C222599408DE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0BA0638-A1A4-40A4-A00C-0426E26B5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331B6FB-5054-40DA-A430-FD78B09DC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226A-26C1-46E1-AABA-2D10498C0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454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95F59A-B4B8-43C4-A4E9-524C11F46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87758C-E09F-4E6E-A236-65E4246C1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27E062B-5A9F-465D-9292-CFC4F935C4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BE482A7-1CA1-45CB-963D-3B8A780EF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A437-DACB-4D8E-92DD-C222599408DE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50771C-43BE-470A-BA34-E1E11B476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36E7D75-9E3C-4C73-9EE1-7B36FFC04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226A-26C1-46E1-AABA-2D10498C0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819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8183AD-9AFD-48BA-985A-0C372DAA5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334DCC8-6769-4282-9341-C167BF9BAB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E1F027-A3EC-4F5F-91E9-01CFA76EF0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B17854-24B5-41A9-A169-F24AED283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A437-DACB-4D8E-92DD-C222599408DE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591BA2-35F1-41EE-9C49-17A42454D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F3C1347-6646-4EA5-BFB0-4C6647ECF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226A-26C1-46E1-AABA-2D10498C0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133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95AB93-497C-4F7E-BB10-1F8E8FF5E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C896113-6F14-4EFF-9D4B-B9CC858EA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CBB65E-7F8E-419B-9D95-5FCEDA697B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7A437-DACB-4D8E-92DD-C222599408DE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FCD0BE-3D58-4901-83A0-BF1BAE324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21EBE7-9BD9-4FA8-AF78-25C0E0E382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0226A-26C1-46E1-AABA-2D10498C0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780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yandex.ru/clck/jsredir?from=yandex.ru;images/search;images;;&amp;text=&amp;etext=1706.XvXColXJeVZBArojAWME_3jOaObMyFQx7V1yQhz7fVJxOkyQgfskwdXyHffUlunbMBjdBdnXP_Ic0s8nUweoVewP4NR7M4u6TtjaWbHgHgOUa6GtcUbDILmvoRkSC9qC.b317b307d8b982ab8d88186defa05273cd5c6a23&amp;uuid=&amp;state=tid_Wvm4RM28ca_MiO4Ne9osTPtpHS9wicjEF5X7fRziVPIHCd9FyQ,,&amp;data=UlNrNmk5WktYejR0eWJFYk1LdmtxbmQtb3NBUDVEODBLOXZINElWZkItTW5ldDNTVjlGNjZWZUNlZkY1cm9DTWxmQ25wZm52TmU2cjNHMjFCU1hvVHkzQjRFU3ZkTncyajhCbTJtY2Iyd01wT0M4N2hVeE9CZ3haNjJWX1RGaC1ubDVVQUVSb2VlYUpSRUIzYUJZV1RXVWFUQTdScktnT3RJWk9GYkY5N09yblM1VXZKdkZybU1VT1lCVkdpeVFPVVJkZDlZSGNFWHMs&amp;sign=cbef662fb55bec0bfab705593b28d4c1&amp;keyno=0&amp;b64e=2&amp;l10n=ru" TargetMode="External"/><Relationship Id="rId3" Type="http://schemas.openxmlformats.org/officeDocument/2006/relationships/hyperlink" Target="http://yandex.ru/clck/jsredir?from=yandex.ru;images/search;images;;&amp;text=&amp;etext=1706.Vz9mvd2AmJggNbbXBk7ZfJEkWgHCDGobWxzbjHfjwElIkEKwYcrtphWV9HV4Oa-L.7b1974dcfbc76924f2cc93d07bb9745b467f290e&amp;uuid=&amp;state=tid_Wvm4RM28ca_MiO4Ne9osTPtpHS9wicjEF5X7fRziVPIHCd9FyQ,,&amp;data=UlNrNmk5WktYejY4cHFySjRXSWhXSVBybnZob2J0VHpyaWd0eFZQbEdtcXNwZWRKRFNRMUVyTGtwSkZrOVVHY3gyVTFndEtZR2YtT29NcE5hdmJsYmRXckkyejlmMlViTE9YcVFPQnFMbElOMTNGMHZZdjJJNVR5emZSQ0tvWTk2cnBSMjBIY0I2QU5OVFdlRUdva0M4TWFkTFZVYnZUSDZsTUoxakxyb2JPcnJlT2dCREZ4T0kzQ3R4UGNNSFlw&amp;sign=709ed0076698e9df80acc89bc62ce405&amp;keyno=0&amp;b64e=2&amp;l10n=ru" TargetMode="External"/><Relationship Id="rId7" Type="http://schemas.openxmlformats.org/officeDocument/2006/relationships/hyperlink" Target="http://zrenielib.ru/docs/index-13833.html" TargetMode="External"/><Relationship Id="rId2" Type="http://schemas.openxmlformats.org/officeDocument/2006/relationships/hyperlink" Target="http://fb.ru/article/99893/lyagushka-byik---chudo-prirody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ndex.ru/clck/jsredir?from=yandex.ru;images/search;images;;&amp;text=&amp;etext=1706.1yeCaNpei1jvM00qd3SqtT5EO5ALkwbblY4JYvPXPsVNYhVMEJnDYFQsokQ41N_5eGcdhzmoN9CQrz1BOgANcMRPgoOJG5ATw1JcG-MDzVs.0465e25cdec605f629f6d45ffeebc619ef3d01c0&amp;uuid=&amp;state=tid_Wvm4RM28ca_MiO4Ne9osTPtpHS9wicjEF5X7fRziVPIHCd9FyQ,,&amp;data=UlNrNmk5WktYejY4cHFySjRXSWhXSGN0VjhjYlBSWllsQ2h1NC1UUnRpZFhfYzB0aVFpVEJOeUhLWGhPdUxUOXo3SmNZN0tyVE93NlpTUWVDck92TUdaSnRsQXdUa3NWN01uOGl6X3lWZ3d5UGItSlgtOU1zU3N3X2JUQ0NJa3c,&amp;sign=e01f380cd65c9c78ee9ad43ee7e9637e&amp;keyno=0&amp;b64e=2&amp;l10n=ru" TargetMode="External"/><Relationship Id="rId5" Type="http://schemas.openxmlformats.org/officeDocument/2006/relationships/hyperlink" Target="http://yandex.ru/clck/jsredir?from=yandex.ru;images/search;images;;&amp;text=&amp;etext=1706.WhuHY_iQwWLlTJZ_Vu5d6RjzWpnYCueiPD-GtaI3Yl05LunbbnxoY-ZFFxRrtrd9m7xxJOlgQbyUWgvWK6lSsw.68f710747c56f41fc15f699360e683fba5b5250c&amp;uuid=&amp;state=tid_Wvm4RM28ca_MiO4Ne9osTPtpHS9wicjEF5X7fRziVPIHCd9FyQ,,&amp;data=UlNrNmk5WktYejR0eWJFYk1LdmtxcmNLTlNrRDl2OTZTU09aLWVGdFdOYzhxMWpXMWdpRHpNYUVwMTQxMFdYVmR0RTNnRm5IRm8xOTUyd19DVk00NGduSGJ1cEpNYThqXzFtaWpBSmpRa0IzVHZNTzA4YkRsUSws&amp;sign=c1228f92f97c40d3ee27f01fbe29a874&amp;keyno=0&amp;b64e=2&amp;l10n=ru" TargetMode="External"/><Relationship Id="rId4" Type="http://schemas.openxmlformats.org/officeDocument/2006/relationships/hyperlink" Target="http://yandex.ru/clck/jsredir?from=yandex.ru;images/search;images;;&amp;text=&amp;etext=1706.Vz9mvd2AmJggNbbXBk7ZfJEkWgHCDGobWxzbjHfjwElIkEKwYcrtphWV9HV4Oa-L.7b1974dcfbc76924f2cc93d07bb9745b467f290e&amp;uuid=&amp;state=tid_Wvm4RM28ca_MiO4Ne9osTPtpHS9wicjEF5X7fRziVPIHCd9FyQ,,&amp;data=UlNrNmk5WktYejR0eWJFYk1LdmtxcmM2aW9jQ1o4eGZqaGp1ZnpybGc3Rnc5a0E3Zm5xUllMM19mSXRiem52SXBMd3Q1VW5QVFplbmRKYW02YWZDZXNYY29NUE8tRVZOQ3RVbVhLZ3RSLWpDbjdaZkRxcE00VktrUlJjWkFubmU5UVB5UlhsYkxxMzBpNXpkVkh0aUVBLCw,&amp;sign=ae8ef50eed5542c9bc4bb977ce006b51&amp;keyno=0&amp;b64e=2&amp;l10n=ru" TargetMode="External"/><Relationship Id="rId9" Type="http://schemas.openxmlformats.org/officeDocument/2006/relationships/hyperlink" Target="http://yandex.ru/clck/jsredir?from=yandex.ru;images/search;images;;&amp;text=&amp;etext=1708.wSohmdjzNT_Y7SYbey-D0ryO0V4io-WcVWFW2QQ68JO9pGfpCo3WKhKFwY3oQKupsqqRmcGYC53AgGSZZeimOQ.3de2b1a0aace21c024a2a53664b8b90b4d8edea9&amp;uuid=&amp;state=tid_Wvm4RM28ca_MiO4Ne9osTPtpHS9wicjEF5X7fRziVPIHCd9FyQ,,&amp;data=UlNrNmk5WktYejR0eWJFYk1LdmtxckxEcHhmd1VQRGswQXUyOGNqdW5zbWdhQ0xxMGNIVzF2dHRURkRmZ1MxdFRfRXIxV214OS0zOU9PWXlGT1Q5SWpVZVhKZS0wWm5vVTFmOERYSjFIQVJZdko1clZQT001Wm0yUEU0cFNVQ3ExMHpyNUJjY2FVYTEycnpJcHg1cEtLdWFKR01peHJ3Tm92cG9PYlNwTVQ0LA,,&amp;sign=9dd1f36732cda3c1315057ed59b78350&amp;keyno=0&amp;b64e=2&amp;l10n=r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DADC09-4E4A-494C-807F-5E4C65C2C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1"/>
            <a:ext cx="12284764" cy="1042988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Урок: «В мире животных»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030808-9787-4111-9CE3-CB9B505F24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D:\projects\Биология\Ирина Медведская\Рисунок1.jpg">
            <a:extLst>
              <a:ext uri="{FF2B5EF4-FFF2-40B4-BE49-F238E27FC236}">
                <a16:creationId xmlns:a16="http://schemas.microsoft.com/office/drawing/2014/main" id="{4E704189-34DD-4AA2-BBB6-B177E4C00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6" y="1164431"/>
            <a:ext cx="5048250" cy="5815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Черное море Недвижимость Отдых на Юге">
            <a:extLst>
              <a:ext uri="{FF2B5EF4-FFF2-40B4-BE49-F238E27FC236}">
                <a16:creationId xmlns:a16="http://schemas.microsoft.com/office/drawing/2014/main" id="{7C207A4D-F395-4014-ADEF-6896B9C386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4"/>
          <a:stretch/>
        </p:blipFill>
        <p:spPr bwMode="auto">
          <a:xfrm>
            <a:off x="8620124" y="1476314"/>
            <a:ext cx="338613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Ростов-на-Дону Обслуживание и оформление аквариумов. Диагностика и лечение рыбы, консультации по кормлению и условиям содержания">
            <a:extLst>
              <a:ext uri="{FF2B5EF4-FFF2-40B4-BE49-F238E27FC236}">
                <a16:creationId xmlns:a16="http://schemas.microsoft.com/office/drawing/2014/main" id="{448D0A89-1F5D-4E3E-B9D5-86440C8EE5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8"/>
          <a:stretch/>
        </p:blipFill>
        <p:spPr bwMode="auto">
          <a:xfrm>
            <a:off x="185738" y="1511633"/>
            <a:ext cx="3386138" cy="259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335E018-78C9-475B-9B04-DCD551F13E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8" y="4429919"/>
            <a:ext cx="3386138" cy="21716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DD5482-AAE5-4267-9250-5753392190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124" y="4361656"/>
            <a:ext cx="3386138" cy="217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587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A7EF2A-F115-4436-A0FF-C8D0BE99A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32048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Четвёртый лишний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D598594-AF31-451A-9A18-CFB62D2BEE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588" y="932050"/>
            <a:ext cx="11833412" cy="524491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Обыкновенный уж                                     Среднеазиатская кобра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          Обыкновенная гадюка                                         Веретеница ломкая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660E61-80E3-4880-B46C-AA822DA1C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8539" y="1415461"/>
            <a:ext cx="4457700" cy="25445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171589-1C83-42DB-B335-D80FAC6833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294" y="1415462"/>
            <a:ext cx="4457700" cy="24702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6DC3D35-FF95-41AB-940A-A461422AD6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0163" y="4545496"/>
            <a:ext cx="4795837" cy="22423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4BDDBAF-C09F-47A0-8615-85B36A9AF9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7073" y="4545496"/>
            <a:ext cx="4457700" cy="22423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594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DD0684-C720-4892-B241-5A8CB0D8E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069" y="0"/>
            <a:ext cx="11237843" cy="288897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   </a:t>
            </a:r>
            <a:r>
              <a:rPr lang="ru-RU" sz="4900" b="1" dirty="0">
                <a:solidFill>
                  <a:schemeClr val="accent1">
                    <a:lumMod val="50000"/>
                  </a:schemeClr>
                </a:solidFill>
              </a:rPr>
              <a:t>На головастика тритона напала рыба. Рванулся головастик, а хвоста и ноги нет. Через некоторое время выросли хвост и нога. Назовите процесс восстановления  утраченных частей тела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087F6A45-2C3F-44C1-A201-B6C4B74C93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2824" y="2996417"/>
            <a:ext cx="3700975" cy="34964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/>
          </a:p>
        </p:txBody>
      </p:sp>
      <p:pic>
        <p:nvPicPr>
          <p:cNvPr id="8" name="Объект 5">
            <a:extLst>
              <a:ext uri="{FF2B5EF4-FFF2-40B4-BE49-F238E27FC236}">
                <a16:creationId xmlns:a16="http://schemas.microsoft.com/office/drawing/2014/main" id="{B9707FD4-67D1-4B4F-93E4-55E22A9D7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365" y="3429000"/>
            <a:ext cx="6679094" cy="2888973"/>
          </a:xfrm>
          <a:prstGeom prst="round2DiagRect">
            <a:avLst>
              <a:gd name="adj1" fmla="val 16667"/>
              <a:gd name="adj2" fmla="val 737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1302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AB641E-AA77-4DB6-B23B-284D11BCB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690688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Какие рыбы называются проходными рыбами?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2E7B59-A6E9-4BA1-B7BA-6CE7542AD1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0965" y="201115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   Морская горбуша                              Тихоокеанская лосось - нерка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C84082-DCC9-4627-85A9-52A7A27FE9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70" y="2605080"/>
            <a:ext cx="5346837" cy="316348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1499264-5BA7-456E-BF87-392017BD4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461" y="2605080"/>
            <a:ext cx="6062869" cy="4077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16849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2D4C4F-0E1E-4135-8354-DDDB30F72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82859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Что такое нерест?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AEFAC9DF-B7D4-4E01-9E06-92788C29F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017" y="1444487"/>
            <a:ext cx="11247783" cy="473247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  Рыба –клоун (оранжевый </a:t>
            </a:r>
            <a:r>
              <a:rPr lang="ru-RU" dirty="0" err="1"/>
              <a:t>амфиприон</a:t>
            </a:r>
            <a:r>
              <a:rPr lang="ru-RU" dirty="0"/>
              <a:t>)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AF09706-94F5-41BC-916D-B93E4F307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5" y="1868556"/>
            <a:ext cx="7116417" cy="48316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B2AA5EF-6D32-4FAD-8058-BDB01008C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270" y="2485578"/>
            <a:ext cx="4055165" cy="39530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853475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B63454-64BE-46E6-8C33-6A0BEC569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Сердце какого животного изображено на рисунке?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DCD47D6-A6FE-48F8-B753-A02803A93D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2" y="2120349"/>
            <a:ext cx="6019946" cy="4533380"/>
          </a:xfrm>
        </p:spPr>
      </p:pic>
    </p:spTree>
    <p:extLst>
      <p:ext uri="{BB962C8B-B14F-4D97-AF65-F5344CB8AC3E}">
        <p14:creationId xmlns:p14="http://schemas.microsoft.com/office/powerpoint/2010/main" val="52142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E2389E7-BB47-4995-8539-B9C5D351D9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146" y="1815977"/>
            <a:ext cx="3908305" cy="32260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129783-88C0-48A6-ADAC-A3D823A77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" y="2"/>
            <a:ext cx="12123738" cy="1020416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Укажите головной мозг крокодила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64D4AA2-6833-4113-82AC-CDED1F68CE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49" y="1609769"/>
            <a:ext cx="3743326" cy="35605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ACFD86-121B-4373-AD82-A9F53ACD73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75" y="3506434"/>
            <a:ext cx="3908305" cy="32260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2860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D0A52-64FB-447D-AF9F-7C3488270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Исправьте ошибку.</a:t>
            </a:r>
            <a:b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6000" b="1" dirty="0"/>
              <a:t>Выделительная система амфибий</a:t>
            </a:r>
          </a:p>
        </p:txBody>
      </p:sp>
      <p:sp>
        <p:nvSpPr>
          <p:cNvPr id="6" name="Скругленный прямоугольник 17">
            <a:extLst>
              <a:ext uri="{FF2B5EF4-FFF2-40B4-BE49-F238E27FC236}">
                <a16:creationId xmlns:a16="http://schemas.microsoft.com/office/drawing/2014/main" id="{5990FC50-F0C3-4BAF-A0CF-E7750D91B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5809" y="1825625"/>
            <a:ext cx="5459896" cy="824809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tx1"/>
                </a:solidFill>
              </a:rPr>
              <a:t> 2 мочеточника</a:t>
            </a:r>
          </a:p>
        </p:txBody>
      </p:sp>
      <p:sp>
        <p:nvSpPr>
          <p:cNvPr id="7" name="Скругленный прямоугольник 19">
            <a:extLst>
              <a:ext uri="{FF2B5EF4-FFF2-40B4-BE49-F238E27FC236}">
                <a16:creationId xmlns:a16="http://schemas.microsoft.com/office/drawing/2014/main" id="{15C34DF3-3E1E-43C5-9681-95A771F86546}"/>
              </a:ext>
            </a:extLst>
          </p:cNvPr>
          <p:cNvSpPr/>
          <p:nvPr/>
        </p:nvSpPr>
        <p:spPr>
          <a:xfrm>
            <a:off x="2756452" y="3429000"/>
            <a:ext cx="6864626" cy="930965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>
                <a:solidFill>
                  <a:schemeClr val="tx1"/>
                </a:solidFill>
              </a:rPr>
              <a:t> </a:t>
            </a:r>
            <a:r>
              <a:rPr lang="ru-RU" sz="4800" dirty="0">
                <a:solidFill>
                  <a:schemeClr val="tx1"/>
                </a:solidFill>
              </a:rPr>
              <a:t>2 туловищные почки</a:t>
            </a:r>
          </a:p>
        </p:txBody>
      </p:sp>
      <p:sp>
        <p:nvSpPr>
          <p:cNvPr id="8" name="Скругленный прямоугольник 22">
            <a:extLst>
              <a:ext uri="{FF2B5EF4-FFF2-40B4-BE49-F238E27FC236}">
                <a16:creationId xmlns:a16="http://schemas.microsoft.com/office/drawing/2014/main" id="{79FC31C9-6139-4504-A855-F40B4CBA2362}"/>
              </a:ext>
            </a:extLst>
          </p:cNvPr>
          <p:cNvSpPr/>
          <p:nvPr/>
        </p:nvSpPr>
        <p:spPr>
          <a:xfrm>
            <a:off x="3286539" y="5085659"/>
            <a:ext cx="2896816" cy="771939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>
                <a:solidFill>
                  <a:schemeClr val="tx1"/>
                </a:solidFill>
              </a:rPr>
              <a:t> </a:t>
            </a:r>
            <a:r>
              <a:rPr lang="ru-RU" sz="4800" dirty="0">
                <a:solidFill>
                  <a:schemeClr val="tx1"/>
                </a:solidFill>
              </a:rPr>
              <a:t>клоака</a:t>
            </a:r>
          </a:p>
        </p:txBody>
      </p:sp>
      <p:sp>
        <p:nvSpPr>
          <p:cNvPr id="9" name="Скругленный прямоугольник 24">
            <a:extLst>
              <a:ext uri="{FF2B5EF4-FFF2-40B4-BE49-F238E27FC236}">
                <a16:creationId xmlns:a16="http://schemas.microsoft.com/office/drawing/2014/main" id="{11DD862F-E01E-40B5-AE1A-D5E77711E4CD}"/>
              </a:ext>
            </a:extLst>
          </p:cNvPr>
          <p:cNvSpPr/>
          <p:nvPr/>
        </p:nvSpPr>
        <p:spPr>
          <a:xfrm>
            <a:off x="7209183" y="5085659"/>
            <a:ext cx="3047999" cy="1407215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tx1"/>
                </a:solidFill>
              </a:rPr>
              <a:t> мочевой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пузырь</a:t>
            </a:r>
          </a:p>
        </p:txBody>
      </p:sp>
      <p:sp>
        <p:nvSpPr>
          <p:cNvPr id="10" name="Штриховая стрелка вправо 18">
            <a:extLst>
              <a:ext uri="{FF2B5EF4-FFF2-40B4-BE49-F238E27FC236}">
                <a16:creationId xmlns:a16="http://schemas.microsoft.com/office/drawing/2014/main" id="{41C3FCEF-1D47-4497-AD87-0D81E544B91D}"/>
              </a:ext>
            </a:extLst>
          </p:cNvPr>
          <p:cNvSpPr/>
          <p:nvPr/>
        </p:nvSpPr>
        <p:spPr>
          <a:xfrm rot="5400000">
            <a:off x="5706115" y="2878732"/>
            <a:ext cx="567798" cy="291490"/>
          </a:xfrm>
          <a:prstGeom prst="stripedRightArrow">
            <a:avLst>
              <a:gd name="adj1" fmla="val 50000"/>
              <a:gd name="adj2" fmla="val 66874"/>
            </a:avLst>
          </a:prstGeom>
          <a:gradFill>
            <a:gsLst>
              <a:gs pos="0">
                <a:schemeClr val="accent3">
                  <a:shade val="51000"/>
                  <a:satMod val="130000"/>
                </a:schemeClr>
              </a:gs>
              <a:gs pos="19000">
                <a:srgbClr val="002060"/>
              </a:gs>
              <a:gs pos="65000">
                <a:schemeClr val="accent3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триховая стрелка вправо 18">
            <a:extLst>
              <a:ext uri="{FF2B5EF4-FFF2-40B4-BE49-F238E27FC236}">
                <a16:creationId xmlns:a16="http://schemas.microsoft.com/office/drawing/2014/main" id="{B6D5AA67-6DDF-4E83-BA30-3DF0757DF591}"/>
              </a:ext>
            </a:extLst>
          </p:cNvPr>
          <p:cNvSpPr/>
          <p:nvPr/>
        </p:nvSpPr>
        <p:spPr>
          <a:xfrm rot="5400000">
            <a:off x="4451048" y="4606265"/>
            <a:ext cx="567798" cy="291490"/>
          </a:xfrm>
          <a:prstGeom prst="stripedRightArrow">
            <a:avLst>
              <a:gd name="adj1" fmla="val 50000"/>
              <a:gd name="adj2" fmla="val 66874"/>
            </a:avLst>
          </a:prstGeom>
          <a:gradFill>
            <a:gsLst>
              <a:gs pos="0">
                <a:schemeClr val="accent3">
                  <a:shade val="51000"/>
                  <a:satMod val="130000"/>
                </a:schemeClr>
              </a:gs>
              <a:gs pos="19000">
                <a:srgbClr val="002060"/>
              </a:gs>
              <a:gs pos="65000">
                <a:schemeClr val="accent3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триховая стрелка вправо 21">
            <a:extLst>
              <a:ext uri="{FF2B5EF4-FFF2-40B4-BE49-F238E27FC236}">
                <a16:creationId xmlns:a16="http://schemas.microsoft.com/office/drawing/2014/main" id="{08B907AE-1876-4A23-ADCD-39D17F1D68F1}"/>
              </a:ext>
            </a:extLst>
          </p:cNvPr>
          <p:cNvSpPr/>
          <p:nvPr/>
        </p:nvSpPr>
        <p:spPr>
          <a:xfrm rot="10800000">
            <a:off x="6412371" y="5711853"/>
            <a:ext cx="567798" cy="291490"/>
          </a:xfrm>
          <a:prstGeom prst="stripedRightArrow">
            <a:avLst>
              <a:gd name="adj1" fmla="val 50000"/>
              <a:gd name="adj2" fmla="val 66874"/>
            </a:avLst>
          </a:prstGeom>
          <a:gradFill>
            <a:gsLst>
              <a:gs pos="0">
                <a:schemeClr val="accent3">
                  <a:shade val="51000"/>
                  <a:satMod val="130000"/>
                </a:schemeClr>
              </a:gs>
              <a:gs pos="19000">
                <a:srgbClr val="002060"/>
              </a:gs>
              <a:gs pos="65000">
                <a:schemeClr val="accent3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триховая стрелка вправо 21">
            <a:extLst>
              <a:ext uri="{FF2B5EF4-FFF2-40B4-BE49-F238E27FC236}">
                <a16:creationId xmlns:a16="http://schemas.microsoft.com/office/drawing/2014/main" id="{79FF0809-B6A5-4E58-AA86-2B465410B564}"/>
              </a:ext>
            </a:extLst>
          </p:cNvPr>
          <p:cNvSpPr/>
          <p:nvPr/>
        </p:nvSpPr>
        <p:spPr>
          <a:xfrm>
            <a:off x="6412371" y="5180138"/>
            <a:ext cx="567798" cy="291490"/>
          </a:xfrm>
          <a:prstGeom prst="stripedRightArrow">
            <a:avLst>
              <a:gd name="adj1" fmla="val 50000"/>
              <a:gd name="adj2" fmla="val 66874"/>
            </a:avLst>
          </a:prstGeom>
          <a:gradFill>
            <a:gsLst>
              <a:gs pos="0">
                <a:schemeClr val="accent3">
                  <a:shade val="51000"/>
                  <a:satMod val="130000"/>
                </a:schemeClr>
              </a:gs>
              <a:gs pos="19000">
                <a:srgbClr val="002060"/>
              </a:gs>
              <a:gs pos="65000">
                <a:schemeClr val="accent3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8">
            <a:extLst>
              <a:ext uri="{FF2B5EF4-FFF2-40B4-BE49-F238E27FC236}">
                <a16:creationId xmlns:a16="http://schemas.microsoft.com/office/drawing/2014/main" id="{92CE3FA7-A57B-4ABE-AC45-74D11A7D8630}"/>
              </a:ext>
            </a:extLst>
          </p:cNvPr>
          <p:cNvSpPr/>
          <p:nvPr/>
        </p:nvSpPr>
        <p:spPr>
          <a:xfrm rot="10800000">
            <a:off x="2551901" y="5407392"/>
            <a:ext cx="567798" cy="291490"/>
          </a:xfrm>
          <a:prstGeom prst="stripedRightArrow">
            <a:avLst>
              <a:gd name="adj1" fmla="val 50000"/>
              <a:gd name="adj2" fmla="val 66874"/>
            </a:avLst>
          </a:prstGeom>
          <a:gradFill>
            <a:gsLst>
              <a:gs pos="0">
                <a:schemeClr val="accent3">
                  <a:shade val="51000"/>
                  <a:satMod val="130000"/>
                </a:schemeClr>
              </a:gs>
              <a:gs pos="19000">
                <a:srgbClr val="002060"/>
              </a:gs>
              <a:gs pos="65000">
                <a:schemeClr val="accent3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34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-0.0043 -0.24144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1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C83A67-167B-4890-A400-1F2F8FDD0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92695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Интернет-ресурсы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D9A772-B053-4445-9FB2-5461F50A38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u="sng" dirty="0">
                <a:hlinkClick r:id="rId2"/>
              </a:rPr>
              <a:t>http://fb.ru/article/99893/lyagushka-byik---chudo-prirodyi</a:t>
            </a: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u="sng" dirty="0">
                <a:hlinkClick r:id="rId3"/>
              </a:rPr>
              <a:t>Uk.wikipedia.org</a:t>
            </a: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u="sng" dirty="0">
                <a:hlinkClick r:id="rId4"/>
              </a:rPr>
              <a:t>Sheric.ru</a:t>
            </a: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u="sng" dirty="0">
                <a:hlinkClick r:id="rId5"/>
              </a:rPr>
              <a:t>Daypic.ru</a:t>
            </a: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u="sng" dirty="0">
                <a:hlinkClick r:id="rId6"/>
              </a:rPr>
              <a:t>Getwallpapersinhd.com</a:t>
            </a: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u="sng" dirty="0">
                <a:hlinkClick r:id="rId7"/>
              </a:rPr>
              <a:t>http://zrenielib.ru/docs/index-13833.html</a:t>
            </a: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u="sng" dirty="0">
                <a:hlinkClick r:id="rId8"/>
              </a:rPr>
              <a:t>Worldofschool.ru</a:t>
            </a:r>
            <a:endParaRPr lang="ru-RU" u="sng" dirty="0"/>
          </a:p>
          <a:p>
            <a:pPr marL="0" indent="0">
              <a:buNone/>
            </a:pPr>
            <a:r>
              <a:rPr lang="en-US" dirty="0">
                <a:hlinkClick r:id="rId9"/>
              </a:rPr>
              <a:t>Litsait.ru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8372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7D2F43-654D-4E61-B6C0-E785E91E6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471"/>
            <a:ext cx="10515600" cy="4313581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Цель урока: обобщить и систематизировать знания по теме </a:t>
            </a:r>
            <a:r>
              <a:rPr lang="ru-RU" altLang="ru-RU" sz="6000" b="1" dirty="0">
                <a:solidFill>
                  <a:schemeClr val="accent5">
                    <a:lumMod val="50000"/>
                  </a:schemeClr>
                </a:solidFill>
              </a:rPr>
              <a:t>«Классы: Хрящевые рыбы, Костные рыбы, Амфибии, Рептилии»</a:t>
            </a:r>
            <a:br>
              <a:rPr lang="ru-RU" altLang="ru-RU" sz="6000" b="1" dirty="0">
                <a:solidFill>
                  <a:schemeClr val="accent5">
                    <a:lumMod val="50000"/>
                  </a:schemeClr>
                </a:solidFill>
              </a:rPr>
            </a:br>
            <a:endParaRPr lang="ru-RU" sz="6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F034C3-5891-44FE-AC45-781B20D68E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492486"/>
            <a:ext cx="10515600" cy="17890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altLang="ru-RU" sz="40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61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DA801C-06E7-4C68-9C6F-8107A311B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D:\projects\Биология\Ирина Медведская\Рисунок1.jpg">
            <a:extLst>
              <a:ext uri="{FF2B5EF4-FFF2-40B4-BE49-F238E27FC236}">
                <a16:creationId xmlns:a16="http://schemas.microsoft.com/office/drawing/2014/main" id="{AB3705FF-E0AE-4C6E-929E-2FEDBE978E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9" y="0"/>
            <a:ext cx="6321078" cy="684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Ростов-на-Дону Обслуживание и оформление аквариумов. Диагностика и лечение рыбы, консультации по кормлению и условиям содержания">
            <a:extLst>
              <a:ext uri="{FF2B5EF4-FFF2-40B4-BE49-F238E27FC236}">
                <a16:creationId xmlns:a16="http://schemas.microsoft.com/office/drawing/2014/main" id="{575CB6AD-946E-4273-BDE8-8E4539FBD1F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8"/>
          <a:stretch/>
        </p:blipFill>
        <p:spPr bwMode="auto">
          <a:xfrm>
            <a:off x="0" y="15084"/>
            <a:ext cx="2941983" cy="341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C8D888-2ADE-44DC-9359-5E362BC8CA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1"/>
            <a:ext cx="2941983" cy="3413916"/>
          </a:xfrm>
          <a:prstGeom prst="rect">
            <a:avLst/>
          </a:prstGeom>
        </p:spPr>
      </p:pic>
      <p:pic>
        <p:nvPicPr>
          <p:cNvPr id="8" name="Picture 8" descr="Черное море Недвижимость Отдых на Юге">
            <a:extLst>
              <a:ext uri="{FF2B5EF4-FFF2-40B4-BE49-F238E27FC236}">
                <a16:creationId xmlns:a16="http://schemas.microsoft.com/office/drawing/2014/main" id="{F52BA76F-84BA-4E3B-979F-E770CB53DD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4"/>
          <a:stretch/>
        </p:blipFill>
        <p:spPr bwMode="auto">
          <a:xfrm>
            <a:off x="9250016" y="0"/>
            <a:ext cx="294198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4ADC555-8201-40FF-8195-CE71C968E6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014" y="3428999"/>
            <a:ext cx="2941985" cy="341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101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4B36FD-363E-4989-9B3F-AD87AE595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5239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/>
              <a:t>Ключ к заданию</a:t>
            </a:r>
            <a:br>
              <a:rPr lang="ru-RU" sz="6000" b="1" dirty="0"/>
            </a:br>
            <a:r>
              <a:rPr lang="ru-RU" sz="6000" b="1" dirty="0"/>
              <a:t>«Систематические группы животных»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E5FE3F91-D5A2-4968-B496-6BE54526EF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8403479"/>
              </p:ext>
            </p:extLst>
          </p:nvPr>
        </p:nvGraphicFramePr>
        <p:xfrm>
          <a:off x="-1" y="1404730"/>
          <a:ext cx="12191999" cy="6075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46714">
                  <a:extLst>
                    <a:ext uri="{9D8B030D-6E8A-4147-A177-3AD203B41FA5}">
                      <a16:colId xmlns:a16="http://schemas.microsoft.com/office/drawing/2014/main" val="2612675921"/>
                    </a:ext>
                  </a:extLst>
                </a:gridCol>
                <a:gridCol w="7845285">
                  <a:extLst>
                    <a:ext uri="{9D8B030D-6E8A-4147-A177-3AD203B41FA5}">
                      <a16:colId xmlns:a16="http://schemas.microsoft.com/office/drawing/2014/main" val="1539723967"/>
                    </a:ext>
                  </a:extLst>
                </a:gridCol>
              </a:tblGrid>
              <a:tr h="515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Отряды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Виды животных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1494656"/>
                  </a:ext>
                </a:extLst>
              </a:tr>
              <a:tr h="5156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Сельдеобразные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Атлантическая сельдь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5631391"/>
                  </a:ext>
                </a:extLst>
              </a:tr>
              <a:tr h="5156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Скаты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Электрический скат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3653422"/>
                  </a:ext>
                </a:extLst>
              </a:tr>
              <a:tr h="5735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Хвостатые земноводные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Огненная саламандра, гребенчатый тритон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5526446"/>
                  </a:ext>
                </a:extLst>
              </a:tr>
              <a:tr h="5156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Бесхвостые земноводные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Обыкновенная квакша, суринамская </a:t>
                      </a:r>
                      <a:r>
                        <a:rPr lang="ru-RU" sz="3200" dirty="0" err="1">
                          <a:effectLst/>
                        </a:rPr>
                        <a:t>пипа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4367038"/>
                  </a:ext>
                </a:extLst>
              </a:tr>
              <a:tr h="5156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Лососевые 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Морская горбуша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6162347"/>
                  </a:ext>
                </a:extLst>
              </a:tr>
              <a:tr h="5156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Крокодилы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Нильский крокодил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7492678"/>
                  </a:ext>
                </a:extLst>
              </a:tr>
              <a:tr h="5156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Черепахи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err="1">
                          <a:effectLst/>
                        </a:rPr>
                        <a:t>Галапагосская</a:t>
                      </a:r>
                      <a:r>
                        <a:rPr lang="ru-RU" sz="3200" dirty="0">
                          <a:effectLst/>
                        </a:rPr>
                        <a:t> черепаха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5736048"/>
                  </a:ext>
                </a:extLst>
              </a:tr>
              <a:tr h="5156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Чешуйчатые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Королевская кобра, зелёная ящерица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3444914"/>
                  </a:ext>
                </a:extLst>
              </a:tr>
              <a:tr h="5156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Акула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Тигровая акула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1285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849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7162AC-82EF-4161-98E6-CE77BABCA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87895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/>
              <a:t>Критерии оценивания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A7A352-E684-4BB5-B8A8-1D2277CA27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оценка «5» - нет ошибок,</a:t>
            </a:r>
          </a:p>
          <a:p>
            <a:r>
              <a:rPr lang="ru-RU" sz="5400" dirty="0"/>
              <a:t>оценка «4» - 1-2 ошибки, </a:t>
            </a:r>
          </a:p>
          <a:p>
            <a:r>
              <a:rPr lang="ru-RU" sz="5400" dirty="0"/>
              <a:t>оценка «3» - 3-4 ошибки  </a:t>
            </a:r>
          </a:p>
          <a:p>
            <a:pPr marL="0" indent="0">
              <a:buNone/>
            </a:pPr>
            <a:r>
              <a:rPr lang="ru-RU" sz="5400" dirty="0"/>
              <a:t>Ваша оценка ___________</a:t>
            </a:r>
          </a:p>
        </p:txBody>
      </p:sp>
    </p:spTree>
    <p:extLst>
      <p:ext uri="{BB962C8B-B14F-4D97-AF65-F5344CB8AC3E}">
        <p14:creationId xmlns:p14="http://schemas.microsoft.com/office/powerpoint/2010/main" val="2334170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7B7F103-59DA-40A1-8BD9-00B30F37A5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EBCEE2-2124-4F4A-9CFD-FC7BDD3A6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1998" cy="1577008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>
                <a:solidFill>
                  <a:srgbClr val="FF0000"/>
                </a:solidFill>
              </a:rPr>
              <a:t>Викторина</a:t>
            </a:r>
          </a:p>
        </p:txBody>
      </p:sp>
    </p:spTree>
    <p:extLst>
      <p:ext uri="{BB962C8B-B14F-4D97-AF65-F5344CB8AC3E}">
        <p14:creationId xmlns:p14="http://schemas.microsoft.com/office/powerpoint/2010/main" val="248433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2D460F0-415D-4492-9711-882EA5D15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473" y="0"/>
            <a:ext cx="12634282" cy="693880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DE0430-3424-4D24-8717-38C86F3B9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3182"/>
            <a:ext cx="10515600" cy="2650435"/>
          </a:xfrm>
        </p:spPr>
        <p:txBody>
          <a:bodyPr>
            <a:normAutofit/>
          </a:bodyPr>
          <a:lstStyle/>
          <a:p>
            <a:pPr algn="ctr"/>
            <a:br>
              <a:rPr lang="ru-RU" sz="6000" b="1" dirty="0"/>
            </a:br>
            <a:r>
              <a:rPr lang="ru-RU" sz="6000" b="1" dirty="0">
                <a:solidFill>
                  <a:srgbClr val="002060"/>
                </a:solidFill>
              </a:rPr>
              <a:t>Звуки природы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7616BE-810D-4671-9953-C737205ED9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538" y="5609296"/>
            <a:ext cx="2663687" cy="117509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D33EC9A-2606-4B55-B950-9A3B4BC722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426" y="2877378"/>
            <a:ext cx="1838739" cy="110324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A5C06D6-78AC-40B1-91A6-C884B90699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495" y="4162892"/>
            <a:ext cx="2033951" cy="203395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D78D7B2-4AF9-45F4-B7E3-9F6CA00C24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6178"/>
            <a:ext cx="2634322" cy="1900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790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C7C363-D21B-43DA-80C8-076480D8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216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Четвёртый лишний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528BD8-2405-403A-B7C9-2D3695256C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21635"/>
            <a:ext cx="10515600" cy="535532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    Катран                                        Пиранья  обыкновенная      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                  Китовая акула                                            Рыба-молот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22741C-E5FE-4485-9851-14C41D383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4" y="1291909"/>
            <a:ext cx="4796458" cy="24122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C86174-609F-43AB-A443-2B61CC898F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659" y="4303999"/>
            <a:ext cx="5033341" cy="25377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B541FB9-F812-4BA3-A05D-20DE451C39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777" y="1285105"/>
            <a:ext cx="4796458" cy="24122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05D3AF-3B4F-455A-8D01-F883386803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782" y="4303999"/>
            <a:ext cx="4867742" cy="24122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7976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73889E-D0C8-49E6-ACCB-0AB8ACD1C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54156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Четвёртый лишний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F31070-CA3C-4250-BD12-A8A90C018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234" y="685075"/>
            <a:ext cx="10995991" cy="548785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Пантеровый</a:t>
            </a:r>
            <a:r>
              <a:rPr lang="ru-RU" dirty="0"/>
              <a:t> хамелеон                     Обыкновенная квакша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                Огненная саламандра                               Прудовая лягушка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73A5F5E-E0D3-4A55-9F4B-CF732E33AE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869" y="1027820"/>
            <a:ext cx="4328904" cy="2695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56602EF-FC92-4943-9809-1DCE2C48EE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453" y="4232619"/>
            <a:ext cx="4692650" cy="2604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5C07BB8-5C08-43FE-ACC3-66FD1090B4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496" y="4149378"/>
            <a:ext cx="4328904" cy="2695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E921E3B8-2034-405A-9833-D8A8AB14B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1364" y="1119343"/>
            <a:ext cx="4553158" cy="2604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093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260</Words>
  <Application>Microsoft Office PowerPoint</Application>
  <PresentationFormat>Широкоэкранный</PresentationFormat>
  <Paragraphs>76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Урок: «В мире животных»</vt:lpstr>
      <vt:lpstr>Цель урока: обобщить и систематизировать знания по теме «Классы: Хрящевые рыбы, Костные рыбы, Амфибии, Рептилии» </vt:lpstr>
      <vt:lpstr>Презентация PowerPoint</vt:lpstr>
      <vt:lpstr>Ключ к заданию «Систематические группы животных»</vt:lpstr>
      <vt:lpstr>Критерии оценивания</vt:lpstr>
      <vt:lpstr>Викторина</vt:lpstr>
      <vt:lpstr> Звуки природы</vt:lpstr>
      <vt:lpstr>Четвёртый лишний</vt:lpstr>
      <vt:lpstr>Четвёртый лишний</vt:lpstr>
      <vt:lpstr>Четвёртый лишний</vt:lpstr>
      <vt:lpstr>    На головастика тритона напала рыба. Рванулся головастик, а хвоста и ноги нет. Через некоторое время выросли хвост и нога. Назовите процесс восстановления  утраченных частей тела</vt:lpstr>
      <vt:lpstr>Какие рыбы называются проходными рыбами?</vt:lpstr>
      <vt:lpstr>Что такое нерест?</vt:lpstr>
      <vt:lpstr>Сердце какого животного изображено на рисунке?</vt:lpstr>
      <vt:lpstr>Укажите головной мозг крокодила</vt:lpstr>
      <vt:lpstr>Исправьте ошибку. Выделительная система амфибий</vt:lpstr>
      <vt:lpstr>Интернет-ресурсы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Урок: «В мире животных»</dc:title>
  <dc:creator>Люся</dc:creator>
  <cp:lastModifiedBy>Люся</cp:lastModifiedBy>
  <cp:revision>52</cp:revision>
  <dcterms:created xsi:type="dcterms:W3CDTF">2018-02-23T10:23:43Z</dcterms:created>
  <dcterms:modified xsi:type="dcterms:W3CDTF">2019-01-19T14:34:16Z</dcterms:modified>
</cp:coreProperties>
</file>