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0" r:id="rId2"/>
    <p:sldId id="271" r:id="rId3"/>
    <p:sldId id="272" r:id="rId4"/>
    <p:sldId id="256" r:id="rId5"/>
    <p:sldId id="260" r:id="rId6"/>
    <p:sldId id="262" r:id="rId7"/>
    <p:sldId id="269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C24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1278" y="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2F744-CD5C-4019-9F79-694FE4A9206F}" type="datetimeFigureOut">
              <a:rPr lang="ru-RU" smtClean="0"/>
              <a:pPr/>
              <a:t>17.11.2018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09F961C-D16E-4DAB-8AB8-7012885DCA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2F744-CD5C-4019-9F79-694FE4A9206F}" type="datetimeFigureOut">
              <a:rPr lang="ru-RU" smtClean="0"/>
              <a:pPr/>
              <a:t>17.11.2018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F961C-D16E-4DAB-8AB8-7012885DCA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2F744-CD5C-4019-9F79-694FE4A9206F}" type="datetimeFigureOut">
              <a:rPr lang="ru-RU" smtClean="0"/>
              <a:pPr/>
              <a:t>17.11.2018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F961C-D16E-4DAB-8AB8-7012885DCA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2F744-CD5C-4019-9F79-694FE4A9206F}" type="datetimeFigureOut">
              <a:rPr lang="ru-RU" smtClean="0"/>
              <a:pPr/>
              <a:t>17.11.2018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09F961C-D16E-4DAB-8AB8-7012885DCA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2F744-CD5C-4019-9F79-694FE4A9206F}" type="datetimeFigureOut">
              <a:rPr lang="ru-RU" smtClean="0"/>
              <a:pPr/>
              <a:t>17.11.2018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F961C-D16E-4DAB-8AB8-7012885DCA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2F744-CD5C-4019-9F79-694FE4A9206F}" type="datetimeFigureOut">
              <a:rPr lang="ru-RU" smtClean="0"/>
              <a:pPr/>
              <a:t>17.11.2018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F961C-D16E-4DAB-8AB8-7012885DCA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2F744-CD5C-4019-9F79-694FE4A9206F}" type="datetimeFigureOut">
              <a:rPr lang="ru-RU" smtClean="0"/>
              <a:pPr/>
              <a:t>17.11.2018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09F961C-D16E-4DAB-8AB8-7012885DCA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2F744-CD5C-4019-9F79-694FE4A9206F}" type="datetimeFigureOut">
              <a:rPr lang="ru-RU" smtClean="0"/>
              <a:pPr/>
              <a:t>17.11.2018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F961C-D16E-4DAB-8AB8-7012885DCA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2F744-CD5C-4019-9F79-694FE4A9206F}" type="datetimeFigureOut">
              <a:rPr lang="ru-RU" smtClean="0"/>
              <a:pPr/>
              <a:t>17.11.2018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F961C-D16E-4DAB-8AB8-7012885DCA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2F744-CD5C-4019-9F79-694FE4A9206F}" type="datetimeFigureOut">
              <a:rPr lang="ru-RU" smtClean="0"/>
              <a:pPr/>
              <a:t>17.11.2018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F961C-D16E-4DAB-8AB8-7012885DCA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2F744-CD5C-4019-9F79-694FE4A9206F}" type="datetimeFigureOut">
              <a:rPr lang="ru-RU" smtClean="0"/>
              <a:pPr/>
              <a:t>17.11.2018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F961C-D16E-4DAB-8AB8-7012885DCA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122F744-CD5C-4019-9F79-694FE4A9206F}" type="datetimeFigureOut">
              <a:rPr lang="ru-RU" smtClean="0"/>
              <a:pPr/>
              <a:t>17.11.2018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09F961C-D16E-4DAB-8AB8-7012885DCA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асилёк\Desktop\depositphotos_74244067-stock-illustration-way-to-knowledge-wealth-concep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8045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Василёк\Desktop\depositphotos_74244067-stock-illustration-way-to-knowledge-wealth-concep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1447800"/>
            <a:ext cx="9753600" cy="975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58405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i="1" dirty="0" smtClean="0"/>
              <a:t>«Безграмотными в 21 веке будут не те, кто не умеет читать и писать, а те, кто не умеет учиться, разучиваться и переучиваться»</a:t>
            </a:r>
          </a:p>
          <a:p>
            <a:pPr marL="0" indent="0">
              <a:buNone/>
            </a:pPr>
            <a:endParaRPr lang="ru-RU" dirty="0"/>
          </a:p>
          <a:p>
            <a:pPr marL="0" indent="0" algn="r">
              <a:buNone/>
            </a:pPr>
            <a:r>
              <a:rPr lang="ru-RU" b="1" i="1" dirty="0" err="1" smtClean="0"/>
              <a:t>Элвин</a:t>
            </a:r>
            <a:r>
              <a:rPr lang="ru-RU" b="1" i="1" dirty="0" smtClean="0"/>
              <a:t> </a:t>
            </a:r>
            <a:r>
              <a:rPr lang="ru-RU" b="1" i="1" dirty="0" err="1" smtClean="0"/>
              <a:t>Тоффлер</a:t>
            </a:r>
            <a:r>
              <a:rPr lang="ru-RU" b="1" i="1" dirty="0" smtClean="0"/>
              <a:t> </a:t>
            </a:r>
          </a:p>
          <a:p>
            <a:pPr marL="0" indent="0" algn="r">
              <a:buNone/>
            </a:pPr>
            <a:r>
              <a:rPr lang="ru-RU" b="1" i="1" dirty="0" smtClean="0"/>
              <a:t>– американский философ</a:t>
            </a:r>
            <a:endParaRPr lang="ru-RU" b="1" i="1" dirty="0"/>
          </a:p>
        </p:txBody>
      </p:sp>
      <p:pic>
        <p:nvPicPr>
          <p:cNvPr id="2050" name="Picture 2" descr="C:\Users\Василёк\Desktop\Без названия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401824"/>
            <a:ext cx="2088232" cy="2886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6456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ПРОВЕРИМ!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i="1" spc="-5" dirty="0">
                <a:latin typeface="Times New Roman"/>
                <a:ea typeface="Times New Roman"/>
                <a:cs typeface="Times New Roman"/>
              </a:rPr>
              <a:t>«Письменная речь </a:t>
            </a:r>
            <a:r>
              <a:rPr lang="ru-RU" i="1" spc="-5" dirty="0" err="1" smtClean="0">
                <a:latin typeface="Times New Roman"/>
                <a:ea typeface="Times New Roman"/>
                <a:cs typeface="Times New Roman"/>
              </a:rPr>
              <a:t>пом</a:t>
            </a:r>
            <a:r>
              <a:rPr lang="ru-RU" i="1" spc="-5" dirty="0" err="1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О</a:t>
            </a:r>
            <a:r>
              <a:rPr lang="ru-RU" i="1" spc="-5" dirty="0" err="1" smtClean="0">
                <a:latin typeface="Times New Roman"/>
                <a:ea typeface="Times New Roman"/>
                <a:cs typeface="Times New Roman"/>
              </a:rPr>
              <a:t>гает</a:t>
            </a:r>
            <a:r>
              <a:rPr lang="ru-RU" i="1" spc="-5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i="1" spc="-5" dirty="0">
                <a:latin typeface="Times New Roman"/>
                <a:ea typeface="Times New Roman"/>
                <a:cs typeface="Times New Roman"/>
              </a:rPr>
              <a:t>зрительно увидеть текст. Устная речь </a:t>
            </a:r>
            <a:r>
              <a:rPr lang="ru-RU" i="1" spc="-5" dirty="0" err="1" smtClean="0">
                <a:latin typeface="Times New Roman"/>
                <a:ea typeface="Times New Roman"/>
                <a:cs typeface="Times New Roman"/>
              </a:rPr>
              <a:t>к</a:t>
            </a:r>
            <a:r>
              <a:rPr lang="ru-RU" i="1" spc="-5" dirty="0" err="1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А</a:t>
            </a:r>
            <a:r>
              <a:rPr lang="ru-RU" i="1" spc="-5" dirty="0" err="1" smtClean="0">
                <a:latin typeface="Times New Roman"/>
                <a:ea typeface="Times New Roman"/>
                <a:cs typeface="Times New Roman"/>
              </a:rPr>
              <a:t>сается</a:t>
            </a:r>
            <a:r>
              <a:rPr lang="ru-RU" i="1" spc="-5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i="1" spc="-5" dirty="0" err="1" smtClean="0">
                <a:latin typeface="Times New Roman"/>
                <a:ea typeface="Times New Roman"/>
                <a:cs typeface="Times New Roman"/>
              </a:rPr>
              <a:t>г</a:t>
            </a:r>
            <a:r>
              <a:rPr lang="ru-RU" i="1" spc="-5" dirty="0" err="1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О</a:t>
            </a:r>
            <a:r>
              <a:rPr lang="ru-RU" i="1" spc="-5" dirty="0" err="1" smtClean="0">
                <a:latin typeface="Times New Roman"/>
                <a:ea typeface="Times New Roman"/>
                <a:cs typeface="Times New Roman"/>
              </a:rPr>
              <a:t>ворения</a:t>
            </a:r>
            <a:r>
              <a:rPr lang="ru-RU" i="1" spc="-5" dirty="0">
                <a:latin typeface="Times New Roman"/>
                <a:ea typeface="Times New Roman"/>
                <a:cs typeface="Times New Roman"/>
              </a:rPr>
              <a:t>. </a:t>
            </a:r>
            <a:r>
              <a:rPr lang="ru-RU" i="1" spc="-5" dirty="0" err="1" smtClean="0">
                <a:latin typeface="Times New Roman"/>
                <a:ea typeface="Times New Roman"/>
                <a:cs typeface="Times New Roman"/>
              </a:rPr>
              <a:t>К</a:t>
            </a:r>
            <a:r>
              <a:rPr lang="ru-RU" i="1" spc="-5" dirty="0" err="1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О</a:t>
            </a:r>
            <a:r>
              <a:rPr lang="ru-RU" i="1" spc="-5" dirty="0" err="1" smtClean="0">
                <a:latin typeface="Times New Roman"/>
                <a:ea typeface="Times New Roman"/>
                <a:cs typeface="Times New Roman"/>
              </a:rPr>
              <a:t>снуться</a:t>
            </a:r>
            <a:r>
              <a:rPr lang="ru-RU" i="1" spc="-5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i="1" spc="-5" dirty="0">
                <a:latin typeface="Times New Roman"/>
                <a:ea typeface="Times New Roman"/>
                <a:cs typeface="Times New Roman"/>
              </a:rPr>
              <a:t>её можно, уже начав диалог» </a:t>
            </a:r>
            <a:endParaRPr lang="ru-RU" dirty="0"/>
          </a:p>
        </p:txBody>
      </p:sp>
      <p:pic>
        <p:nvPicPr>
          <p:cNvPr id="3075" name="Picture 3" descr="C:\Users\Василёк\Desktop\Без названия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684" y="4077072"/>
            <a:ext cx="3130517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Василёк\Desktop\narushenie-pismennoj-rechi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645024"/>
            <a:ext cx="4857750" cy="278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19151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53578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Тема </a:t>
            </a:r>
            <a:r>
              <a:rPr lang="ru-RU" sz="6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урока:</a:t>
            </a:r>
            <a:endParaRPr lang="ru-RU" sz="6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57224" y="2000240"/>
            <a:ext cx="8001056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6600" b="1" cap="all" spc="0" dirty="0" smtClean="0">
                <a:ln/>
                <a:solidFill>
                  <a:srgbClr val="7030A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Буквы     О , А  </a:t>
            </a:r>
          </a:p>
          <a:p>
            <a:pPr algn="ctr"/>
            <a:r>
              <a:rPr lang="ru-RU" sz="6600" b="1" cap="all" spc="0" dirty="0" smtClean="0">
                <a:ln/>
                <a:solidFill>
                  <a:srgbClr val="7030A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 </a:t>
            </a:r>
            <a:r>
              <a:rPr lang="ru-RU" sz="6600" b="1" cap="all" spc="0" dirty="0" err="1" smtClean="0">
                <a:ln/>
                <a:solidFill>
                  <a:srgbClr val="7030A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корнЯХ</a:t>
            </a:r>
            <a:r>
              <a:rPr lang="ru-RU" sz="6600" b="1" cap="all" spc="0" dirty="0" smtClean="0">
                <a:ln/>
                <a:solidFill>
                  <a:srgbClr val="7030A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endParaRPr lang="ru-RU" sz="6600" b="1" cap="all" spc="0" dirty="0" smtClean="0">
              <a:ln/>
              <a:solidFill>
                <a:srgbClr val="7030A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ru-RU" sz="6600" b="1" cap="all" dirty="0" smtClean="0">
                <a:ln/>
                <a:solidFill>
                  <a:srgbClr val="7030A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-кос-  </a:t>
            </a:r>
            <a:r>
              <a:rPr lang="ru-RU" sz="6600" b="1" cap="all" dirty="0" smtClean="0">
                <a:ln/>
                <a:solidFill>
                  <a:srgbClr val="7030A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/  </a:t>
            </a:r>
            <a:r>
              <a:rPr lang="ru-RU" sz="6600" b="1" cap="all" dirty="0" smtClean="0">
                <a:ln/>
                <a:solidFill>
                  <a:srgbClr val="7030A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-</a:t>
            </a:r>
            <a:r>
              <a:rPr lang="ru-RU" sz="6600" b="1" cap="all" dirty="0" err="1" smtClean="0">
                <a:ln/>
                <a:solidFill>
                  <a:srgbClr val="7030A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кас</a:t>
            </a:r>
            <a:r>
              <a:rPr lang="ru-RU" sz="6600" b="1" cap="all" dirty="0" smtClean="0">
                <a:ln/>
                <a:solidFill>
                  <a:srgbClr val="7030A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-</a:t>
            </a:r>
            <a:endParaRPr lang="ru-RU" sz="5400" b="1" cap="all" spc="0" dirty="0">
              <a:ln/>
              <a:solidFill>
                <a:srgbClr val="7030A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857250"/>
            <a:ext cx="8786813" cy="5000625"/>
          </a:xfrm>
        </p:spPr>
        <p:txBody>
          <a:bodyPr>
            <a:normAutofit/>
          </a:bodyPr>
          <a:lstStyle/>
          <a:p>
            <a:pPr algn="l"/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   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о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снуться                    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с</a:t>
            </a:r>
            <a:r>
              <a:rPr lang="ru-RU" b="1" dirty="0" smtClean="0">
                <a:solidFill>
                  <a:srgbClr val="00B0F0"/>
                </a:solidFill>
              </a:rPr>
              <a:t>а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ться</a:t>
            </a:r>
            <a:b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   прик</a:t>
            </a:r>
            <a:r>
              <a:rPr lang="ru-RU" b="1" dirty="0" smtClean="0">
                <a:solidFill>
                  <a:srgbClr val="FF0000"/>
                </a:solidFill>
              </a:rPr>
              <a:t>о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снуться              прик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с</a:t>
            </a:r>
            <a:r>
              <a:rPr lang="ru-RU" b="1" dirty="0" smtClean="0">
                <a:solidFill>
                  <a:srgbClr val="00B0F0"/>
                </a:solidFill>
              </a:rPr>
              <a:t>а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ться</a:t>
            </a:r>
            <a:b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   прик</a:t>
            </a:r>
            <a:r>
              <a:rPr lang="ru-RU" b="1" dirty="0" smtClean="0">
                <a:solidFill>
                  <a:srgbClr val="FF0000"/>
                </a:solidFill>
              </a:rPr>
              <a:t>о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сновение           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с</a:t>
            </a:r>
            <a:r>
              <a:rPr lang="ru-RU" b="1" dirty="0" smtClean="0">
                <a:solidFill>
                  <a:srgbClr val="00B0F0"/>
                </a:solidFill>
              </a:rPr>
              <a:t>а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ние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571736" y="857232"/>
            <a:ext cx="338586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i="1" dirty="0" smtClean="0">
                <a:solidFill>
                  <a:srgbClr val="7030A0"/>
                </a:solidFill>
                <a:latin typeface="+mj-lt"/>
              </a:rPr>
              <a:t>Сравни !</a:t>
            </a:r>
            <a:endParaRPr lang="ru-RU" sz="6600" b="1" i="1" dirty="0">
              <a:solidFill>
                <a:srgbClr val="7030A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85786" y="571478"/>
          <a:ext cx="7858180" cy="6174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9090"/>
                <a:gridCol w="3929090"/>
              </a:tblGrid>
              <a:tr h="1410901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нет </a:t>
                      </a:r>
                      <a:r>
                        <a:rPr lang="ru-RU" sz="4800" b="1" dirty="0" smtClean="0">
                          <a:solidFill>
                            <a:srgbClr val="FFFF00"/>
                          </a:solidFill>
                        </a:rPr>
                        <a:t>–</a:t>
                      </a:r>
                      <a:r>
                        <a:rPr lang="ru-RU" sz="4000" b="1" dirty="0" smtClean="0">
                          <a:solidFill>
                            <a:srgbClr val="FFFF00"/>
                          </a:solidFill>
                        </a:rPr>
                        <a:t>а-</a:t>
                      </a:r>
                      <a:endParaRPr lang="ru-RU" sz="2800" b="1" dirty="0" smtClean="0">
                        <a:solidFill>
                          <a:srgbClr val="FFFF00"/>
                        </a:solidFill>
                      </a:endParaRPr>
                    </a:p>
                    <a:p>
                      <a:pPr algn="ctr"/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есть </a:t>
                      </a:r>
                      <a:r>
                        <a:rPr lang="ru-RU" sz="4000" dirty="0" smtClean="0">
                          <a:solidFill>
                            <a:srgbClr val="FFFF00"/>
                          </a:solidFill>
                        </a:rPr>
                        <a:t>–а-</a:t>
                      </a:r>
                      <a:endParaRPr lang="ru-RU" sz="40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</a:tr>
              <a:tr h="1410901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</a:p>
                    <a:p>
                      <a:pPr algn="ctr"/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rgbClr val="FF0000"/>
                          </a:solidFill>
                        </a:rPr>
                        <a:t>А</a:t>
                      </a:r>
                      <a:endParaRPr lang="ru-RU" sz="3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1410901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           -</a:t>
                      </a:r>
                      <a:r>
                        <a:rPr lang="ru-RU" sz="4000" b="1" dirty="0" smtClean="0"/>
                        <a:t>к</a:t>
                      </a:r>
                      <a:r>
                        <a:rPr lang="ru-RU" sz="4000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r>
                        <a:rPr lang="ru-RU" sz="4000" b="1" dirty="0" smtClean="0"/>
                        <a:t>с-   </a:t>
                      </a:r>
                      <a:r>
                        <a:rPr lang="ru-RU" sz="4000" dirty="0" smtClean="0"/>
                        <a:t> </a:t>
                      </a:r>
                      <a:endParaRPr lang="ru-RU" sz="3200" dirty="0" smtClean="0"/>
                    </a:p>
                    <a:p>
                      <a:r>
                        <a:rPr lang="ru-RU" sz="3200" dirty="0" smtClean="0"/>
                        <a:t> прик</a:t>
                      </a: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r>
                        <a:rPr lang="ru-RU" sz="3200" dirty="0" smtClean="0"/>
                        <a:t>снуться</a:t>
                      </a:r>
                    </a:p>
                    <a:p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              -</a:t>
                      </a:r>
                      <a:r>
                        <a:rPr lang="ru-RU" sz="4000" b="1" dirty="0" err="1" smtClean="0"/>
                        <a:t>к</a:t>
                      </a:r>
                      <a:r>
                        <a:rPr lang="ru-RU" sz="4000" b="1" dirty="0" err="1" smtClean="0">
                          <a:solidFill>
                            <a:srgbClr val="FF0000"/>
                          </a:solidFill>
                        </a:rPr>
                        <a:t>а</a:t>
                      </a:r>
                      <a:r>
                        <a:rPr lang="ru-RU" sz="4000" b="1" dirty="0" err="1" smtClean="0"/>
                        <a:t>с</a:t>
                      </a:r>
                      <a:r>
                        <a:rPr lang="ru-RU" sz="4000" dirty="0" smtClean="0"/>
                        <a:t>-</a:t>
                      </a:r>
                      <a:r>
                        <a:rPr lang="ru-RU" sz="3200" dirty="0" smtClean="0"/>
                        <a:t>        </a:t>
                      </a:r>
                    </a:p>
                    <a:p>
                      <a:r>
                        <a:rPr lang="ru-RU" sz="3200" dirty="0" smtClean="0"/>
                        <a:t>        прик</a:t>
                      </a: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а</a:t>
                      </a:r>
                      <a:r>
                        <a:rPr lang="ru-RU" sz="3200" dirty="0" smtClean="0"/>
                        <a:t>с</a:t>
                      </a:r>
                      <a:r>
                        <a:rPr lang="ru-RU" sz="3200" dirty="0" smtClean="0">
                          <a:solidFill>
                            <a:srgbClr val="00B050"/>
                          </a:solidFill>
                        </a:rPr>
                        <a:t>а</a:t>
                      </a:r>
                      <a:r>
                        <a:rPr lang="ru-RU" sz="3200" dirty="0" smtClean="0"/>
                        <a:t>ться</a:t>
                      </a:r>
                      <a:endParaRPr lang="ru-RU" sz="3200" dirty="0"/>
                    </a:p>
                  </a:txBody>
                  <a:tcPr/>
                </a:tc>
              </a:tr>
              <a:tr h="1410901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           </a:t>
                      </a:r>
                      <a:r>
                        <a:rPr lang="ru-RU" sz="4000" dirty="0" smtClean="0"/>
                        <a:t>-</a:t>
                      </a:r>
                      <a:r>
                        <a:rPr lang="ru-RU" sz="4000" b="1" dirty="0" smtClean="0"/>
                        <a:t>л</a:t>
                      </a:r>
                      <a:r>
                        <a:rPr lang="ru-RU" sz="4000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r>
                        <a:rPr lang="ru-RU" sz="4000" b="1" dirty="0" smtClean="0"/>
                        <a:t>ж-</a:t>
                      </a:r>
                      <a:r>
                        <a:rPr lang="ru-RU" sz="4000" b="1" baseline="0" dirty="0" smtClean="0"/>
                        <a:t>  </a:t>
                      </a:r>
                      <a:r>
                        <a:rPr lang="ru-RU" sz="4000" baseline="0" dirty="0" smtClean="0"/>
                        <a:t> </a:t>
                      </a:r>
                      <a:endParaRPr lang="ru-RU" sz="3200" baseline="0" dirty="0" smtClean="0"/>
                    </a:p>
                    <a:p>
                      <a:r>
                        <a:rPr lang="ru-RU" sz="3200" baseline="0" dirty="0" smtClean="0"/>
                        <a:t>        пол</a:t>
                      </a:r>
                      <a:r>
                        <a:rPr lang="ru-RU" sz="3200" baseline="0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r>
                        <a:rPr lang="ru-RU" sz="3200" baseline="0" dirty="0" smtClean="0"/>
                        <a:t>жить</a:t>
                      </a:r>
                    </a:p>
                    <a:p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aseline="0" dirty="0" smtClean="0"/>
                        <a:t>      </a:t>
                      </a:r>
                      <a:r>
                        <a:rPr lang="ru-RU" sz="3200" dirty="0" smtClean="0"/>
                        <a:t>       -</a:t>
                      </a:r>
                      <a:r>
                        <a:rPr lang="ru-RU" sz="4000" b="1" dirty="0" smtClean="0"/>
                        <a:t>л</a:t>
                      </a:r>
                      <a:r>
                        <a:rPr lang="ru-RU" sz="4000" b="1" dirty="0" smtClean="0">
                          <a:solidFill>
                            <a:srgbClr val="FF0000"/>
                          </a:solidFill>
                        </a:rPr>
                        <a:t>а</a:t>
                      </a:r>
                      <a:r>
                        <a:rPr lang="ru-RU" sz="4000" b="1" dirty="0" smtClean="0"/>
                        <a:t>г-</a:t>
                      </a:r>
                      <a:r>
                        <a:rPr lang="ru-RU" sz="4000" baseline="0" dirty="0" smtClean="0"/>
                        <a:t> </a:t>
                      </a:r>
                      <a:r>
                        <a:rPr lang="ru-RU" sz="3200" baseline="0" dirty="0" smtClean="0"/>
                        <a:t>    </a:t>
                      </a:r>
                    </a:p>
                    <a:p>
                      <a:r>
                        <a:rPr lang="ru-RU" sz="3200" baseline="0" dirty="0" smtClean="0"/>
                        <a:t>           изл</a:t>
                      </a:r>
                      <a:r>
                        <a:rPr lang="ru-RU" sz="3200" baseline="0" dirty="0" smtClean="0">
                          <a:solidFill>
                            <a:srgbClr val="FF0000"/>
                          </a:solidFill>
                        </a:rPr>
                        <a:t>а</a:t>
                      </a:r>
                      <a:r>
                        <a:rPr lang="ru-RU" sz="3200" baseline="0" dirty="0" smtClean="0"/>
                        <a:t>г</a:t>
                      </a:r>
                      <a:r>
                        <a:rPr lang="ru-RU" sz="3200" baseline="0" dirty="0" smtClean="0">
                          <a:solidFill>
                            <a:srgbClr val="00B050"/>
                          </a:solidFill>
                        </a:rPr>
                        <a:t>а</a:t>
                      </a:r>
                      <a:r>
                        <a:rPr lang="ru-RU" sz="3200" baseline="0" dirty="0" smtClean="0"/>
                        <a:t>ть</a:t>
                      </a:r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3068960"/>
            <a:ext cx="6984776" cy="312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Aft>
                <a:spcPts val="100"/>
              </a:spcAft>
              <a:buAutoNum type="arabicPeriod"/>
            </a:pPr>
            <a:r>
              <a:rPr lang="ru-RU" sz="2400" i="1" dirty="0" smtClean="0">
                <a:latin typeface="Times New Roman"/>
                <a:ea typeface="Times New Roman"/>
              </a:rPr>
              <a:t>Задание </a:t>
            </a:r>
            <a:r>
              <a:rPr lang="ru-RU" sz="2400" i="1" dirty="0">
                <a:latin typeface="Times New Roman"/>
                <a:ea typeface="Times New Roman"/>
              </a:rPr>
              <a:t>всем </a:t>
            </a:r>
            <a:r>
              <a:rPr lang="ru-RU" sz="2400" i="1" dirty="0" smtClean="0">
                <a:latin typeface="Times New Roman"/>
                <a:ea typeface="Times New Roman"/>
              </a:rPr>
              <a:t>обучающимся:</a:t>
            </a:r>
          </a:p>
          <a:p>
            <a:pPr>
              <a:spcAft>
                <a:spcPts val="100"/>
              </a:spcAft>
            </a:pPr>
            <a:r>
              <a:rPr lang="ru-RU" sz="2400" b="1" i="1" u="sng" dirty="0" smtClean="0">
                <a:latin typeface="Times New Roman"/>
                <a:ea typeface="Times New Roman"/>
              </a:rPr>
              <a:t> </a:t>
            </a:r>
            <a:r>
              <a:rPr lang="ru-RU" sz="2400" b="1" i="1" u="sng" dirty="0">
                <a:latin typeface="Times New Roman"/>
                <a:ea typeface="Times New Roman"/>
              </a:rPr>
              <a:t>- параграф 36, учить правило.</a:t>
            </a:r>
          </a:p>
          <a:p>
            <a:pPr>
              <a:spcAft>
                <a:spcPts val="100"/>
              </a:spcAft>
            </a:pPr>
            <a:r>
              <a:rPr lang="ru-RU" sz="2400" i="1" dirty="0">
                <a:latin typeface="Times New Roman"/>
                <a:ea typeface="Times New Roman"/>
              </a:rPr>
              <a:t>2. Задание по выбору:</a:t>
            </a:r>
          </a:p>
          <a:p>
            <a:pPr>
              <a:spcAft>
                <a:spcPts val="100"/>
              </a:spcAft>
            </a:pPr>
            <a:r>
              <a:rPr lang="ru-RU" sz="2400" i="1" dirty="0">
                <a:latin typeface="Times New Roman"/>
                <a:ea typeface="Times New Roman"/>
              </a:rPr>
              <a:t>    1. стр. 105, упражнение 184;</a:t>
            </a:r>
          </a:p>
          <a:p>
            <a:pPr>
              <a:spcAft>
                <a:spcPts val="100"/>
              </a:spcAft>
            </a:pPr>
            <a:r>
              <a:rPr lang="ru-RU" sz="2400" i="1" dirty="0">
                <a:latin typeface="Times New Roman"/>
                <a:ea typeface="Times New Roman"/>
              </a:rPr>
              <a:t>    2. составить текст со словами в корне</a:t>
            </a:r>
          </a:p>
          <a:p>
            <a:pPr>
              <a:spcAft>
                <a:spcPts val="100"/>
              </a:spcAft>
            </a:pPr>
            <a:r>
              <a:rPr lang="ru-RU" sz="2400" i="1" dirty="0">
                <a:latin typeface="Times New Roman"/>
                <a:ea typeface="Times New Roman"/>
              </a:rPr>
              <a:t>       -кос-, -</a:t>
            </a:r>
            <a:r>
              <a:rPr lang="ru-RU" sz="2400" i="1" dirty="0" err="1">
                <a:latin typeface="Times New Roman"/>
                <a:ea typeface="Times New Roman"/>
              </a:rPr>
              <a:t>кас</a:t>
            </a:r>
            <a:r>
              <a:rPr lang="ru-RU" sz="2400" i="1" dirty="0">
                <a:latin typeface="Times New Roman"/>
                <a:ea typeface="Times New Roman"/>
              </a:rPr>
              <a:t>- (6 предложений);</a:t>
            </a:r>
          </a:p>
          <a:p>
            <a:pPr>
              <a:spcAft>
                <a:spcPts val="100"/>
              </a:spcAft>
            </a:pPr>
            <a:r>
              <a:rPr lang="ru-RU" sz="2400" i="1" dirty="0">
                <a:latin typeface="Times New Roman"/>
                <a:ea typeface="Times New Roman"/>
              </a:rPr>
              <a:t>3. Сделать карточку с заданием по пройденной теме.</a:t>
            </a:r>
            <a:endParaRPr lang="ru-RU" sz="2400" i="1" dirty="0">
              <a:effectLst/>
              <a:latin typeface="Times New Roman"/>
              <a:ea typeface="Times New Roman"/>
            </a:endParaRPr>
          </a:p>
        </p:txBody>
      </p:sp>
      <p:pic>
        <p:nvPicPr>
          <p:cNvPr id="4098" name="Picture 2" descr="C:\Users\Василёк\Desktop\d180d0b0d0b7d0b1d0bed180-d0b4d0bed0bcd0b0d189d0bdd0b8d185-d0b7d0b0d0b4d0b0d0bdd0b8d0b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22641"/>
            <a:ext cx="4752528" cy="2749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199</TotalTime>
  <Words>160</Words>
  <Application>Microsoft Office PowerPoint</Application>
  <PresentationFormat>Экран (4:3)</PresentationFormat>
  <Paragraphs>31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Трек</vt:lpstr>
      <vt:lpstr>Презентация PowerPoint</vt:lpstr>
      <vt:lpstr>Презентация PowerPoint</vt:lpstr>
      <vt:lpstr>ПРОВЕРИМ!</vt:lpstr>
      <vt:lpstr>Презентация PowerPoint</vt:lpstr>
      <vt:lpstr>    коснуться                    касаться    прикоснуться              прикасаться    прикосновение           касание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русского языка в 6 классе</dc:title>
  <dc:creator>Admin</dc:creator>
  <cp:lastModifiedBy>Василёк</cp:lastModifiedBy>
  <cp:revision>23</cp:revision>
  <dcterms:created xsi:type="dcterms:W3CDTF">2011-12-02T06:19:45Z</dcterms:created>
  <dcterms:modified xsi:type="dcterms:W3CDTF">2018-11-17T16:31:36Z</dcterms:modified>
</cp:coreProperties>
</file>