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1" r:id="rId3"/>
    <p:sldId id="284" r:id="rId4"/>
    <p:sldId id="291" r:id="rId5"/>
    <p:sldId id="285" r:id="rId6"/>
    <p:sldId id="287" r:id="rId7"/>
    <p:sldId id="289" r:id="rId8"/>
    <p:sldId id="290" r:id="rId9"/>
    <p:sldId id="286" r:id="rId10"/>
    <p:sldId id="274" r:id="rId11"/>
    <p:sldId id="276" r:id="rId12"/>
    <p:sldId id="293" r:id="rId13"/>
    <p:sldId id="297" r:id="rId14"/>
    <p:sldId id="298" r:id="rId15"/>
    <p:sldId id="299" r:id="rId16"/>
    <p:sldId id="301" r:id="rId17"/>
    <p:sldId id="294" r:id="rId18"/>
    <p:sldId id="303" r:id="rId19"/>
    <p:sldId id="295" r:id="rId20"/>
    <p:sldId id="281" r:id="rId21"/>
    <p:sldId id="261" r:id="rId22"/>
    <p:sldId id="302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0A6F"/>
    <a:srgbClr val="FF0000"/>
    <a:srgbClr val="FFFF00"/>
    <a:srgbClr val="FFCC66"/>
    <a:srgbClr val="800000"/>
    <a:srgbClr val="FF00FF"/>
    <a:srgbClr val="008000"/>
    <a:srgbClr val="8159D1"/>
    <a:srgbClr val="FF33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292262078351314E-2"/>
          <c:y val="3.2802757783306075E-2"/>
          <c:w val="0.74734434237387004"/>
          <c:h val="0.809882909737414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2016 - 2017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Легкая адаптация</c:v>
                </c:pt>
                <c:pt idx="1">
                  <c:v>Средняя адаптация</c:v>
                </c:pt>
                <c:pt idx="2">
                  <c:v>Тяжелая адаптация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</c:v>
                </c:pt>
                <c:pt idx="1">
                  <c:v>45</c:v>
                </c:pt>
                <c:pt idx="2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2017 - 2018</c:v>
                </c:pt>
              </c:strCache>
            </c:strRef>
          </c:tx>
          <c:spPr>
            <a:solidFill>
              <a:srgbClr val="F60A6F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Легкая адаптация</c:v>
                </c:pt>
                <c:pt idx="1">
                  <c:v>Средняя адаптация</c:v>
                </c:pt>
                <c:pt idx="2">
                  <c:v>Тяжелая адаптация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70</c:v>
                </c:pt>
                <c:pt idx="1">
                  <c:v>20</c:v>
                </c:pt>
                <c:pt idx="2">
                  <c:v>10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                                                                       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Легкая адаптация</c:v>
                </c:pt>
                <c:pt idx="1">
                  <c:v>Средняя адаптация</c:v>
                </c:pt>
                <c:pt idx="2">
                  <c:v>Тяжелая адаптация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4283392"/>
        <c:axId val="44284928"/>
        <c:axId val="0"/>
      </c:bar3DChart>
      <c:catAx>
        <c:axId val="442833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44284928"/>
        <c:crosses val="autoZero"/>
        <c:auto val="1"/>
        <c:lblAlgn val="ctr"/>
        <c:lblOffset val="100"/>
        <c:noMultiLvlLbl val="0"/>
      </c:catAx>
      <c:valAx>
        <c:axId val="44284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44283392"/>
        <c:crosses val="autoZero"/>
        <c:crossBetween val="between"/>
      </c:valAx>
    </c:plotArea>
    <c:legend>
      <c:legendPos val="r"/>
      <c:legendEntry>
        <c:idx val="2"/>
        <c:delete val="1"/>
      </c:legendEntry>
      <c:layout/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>
              <a:solidFill>
                <a:srgbClr val="002060"/>
              </a:solidFill>
              <a:latin typeface="Arial Black" pitchFamily="34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активная речь</c:v>
                </c:pt>
              </c:strCache>
            </c:strRef>
          </c:tx>
          <c:explosion val="25"/>
          <c:dPt>
            <c:idx val="0"/>
            <c:bubble3D val="0"/>
            <c:explosion val="31"/>
            <c:spPr>
              <a:solidFill>
                <a:srgbClr val="002060"/>
              </a:solidFill>
            </c:spPr>
          </c:dPt>
          <c:dPt>
            <c:idx val="1"/>
            <c:bubble3D val="0"/>
            <c:spPr>
              <a:solidFill>
                <a:srgbClr val="F60A6F"/>
              </a:solidFill>
            </c:spPr>
          </c:dPt>
          <c:cat>
            <c:strRef>
              <c:f>Лист1!$A$2:$A$5</c:f>
              <c:strCache>
                <c:ptCount val="2"/>
                <c:pt idx="0">
                  <c:v>сформирован</c:v>
                </c:pt>
                <c:pt idx="1">
                  <c:v>не сформирован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overlay val="0"/>
      <c:txPr>
        <a:bodyPr/>
        <a:lstStyle/>
        <a:p>
          <a:pPr>
            <a:defRPr sz="1200">
              <a:latin typeface="Arial Black" pitchFamily="34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2423360116464672"/>
          <c:y val="3.1007676231029197E-2"/>
        </c:manualLayout>
      </c:layout>
      <c:overlay val="0"/>
      <c:txPr>
        <a:bodyPr/>
        <a:lstStyle/>
        <a:p>
          <a:pPr>
            <a:defRPr>
              <a:solidFill>
                <a:srgbClr val="002060"/>
              </a:solidFill>
              <a:latin typeface="Arial Black" pitchFamily="34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30219172238183162"/>
          <c:w val="0.54407264396363786"/>
          <c:h val="0.679667718279495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пассивная речь</c:v>
                </c:pt>
              </c:strCache>
            </c:strRef>
          </c:tx>
          <c:explosion val="26"/>
          <c:dPt>
            <c:idx val="0"/>
            <c:bubble3D val="0"/>
            <c:spPr>
              <a:solidFill>
                <a:srgbClr val="002060"/>
              </a:solidFill>
            </c:spPr>
          </c:dPt>
          <c:dPt>
            <c:idx val="1"/>
            <c:bubble3D val="0"/>
            <c:spPr>
              <a:solidFill>
                <a:srgbClr val="F60A6F"/>
              </a:solidFill>
            </c:spPr>
          </c:dPt>
          <c:cat>
            <c:strRef>
              <c:f>Лист1!$A$2:$A$5</c:f>
              <c:strCache>
                <c:ptCount val="2"/>
                <c:pt idx="0">
                  <c:v>сформировано</c:v>
                </c:pt>
                <c:pt idx="1">
                  <c:v>не сформированно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</c:v>
                </c:pt>
                <c:pt idx="1">
                  <c:v>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overlay val="0"/>
      <c:txPr>
        <a:bodyPr/>
        <a:lstStyle/>
        <a:p>
          <a:pPr>
            <a:defRPr sz="1200">
              <a:latin typeface="Arial Black" pitchFamily="34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002060"/>
                </a:solidFill>
                <a:latin typeface="Arial Black" pitchFamily="34" charset="0"/>
              </a:defRPr>
            </a:pP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общение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со</a:t>
            </a:r>
            <a:r>
              <a:rPr lang="ru-RU" baseline="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сверстниками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общение сос сверстниками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2060"/>
              </a:solidFill>
            </c:spPr>
          </c:dPt>
          <c:dPt>
            <c:idx val="1"/>
            <c:bubble3D val="0"/>
            <c:spPr>
              <a:solidFill>
                <a:srgbClr val="F60A6F"/>
              </a:solidFill>
            </c:spPr>
          </c:dPt>
          <c:cat>
            <c:strRef>
              <c:f>Лист1!$A$2:$A$5</c:f>
              <c:strCache>
                <c:ptCount val="2"/>
                <c:pt idx="0">
                  <c:v>сформированно</c:v>
                </c:pt>
                <c:pt idx="1">
                  <c:v>не сформированно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</c:v>
                </c:pt>
                <c:pt idx="1">
                  <c:v>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9794459673695921"/>
          <c:y val="0.38691923760095448"/>
          <c:w val="0.38397643375481266"/>
          <c:h val="0.48240278662638131"/>
        </c:manualLayout>
      </c:layout>
      <c:overlay val="0"/>
      <c:txPr>
        <a:bodyPr/>
        <a:lstStyle/>
        <a:p>
          <a:pPr>
            <a:defRPr sz="1200">
              <a:latin typeface="Arial Black" pitchFamily="34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2213618194732687E-2"/>
          <c:y val="3.4802730844317738E-2"/>
          <c:w val="0.86475154139536792"/>
          <c:h val="0.586948293894160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сен.17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пассивная речь</c:v>
                </c:pt>
                <c:pt idx="1">
                  <c:v>активная речь</c:v>
                </c:pt>
                <c:pt idx="2">
                  <c:v>общение со сверстниками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43</c:v>
                </c:pt>
                <c:pt idx="1">
                  <c:v>24</c:v>
                </c:pt>
                <c:pt idx="2">
                  <c:v>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янв.18</c:v>
                </c:pt>
              </c:strCache>
            </c:strRef>
          </c:tx>
          <c:spPr>
            <a:solidFill>
              <a:srgbClr val="F60A6F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пассивная речь</c:v>
                </c:pt>
                <c:pt idx="1">
                  <c:v>активная речь</c:v>
                </c:pt>
                <c:pt idx="2">
                  <c:v>общение со сверстниками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</c:v>
                </c:pt>
                <c:pt idx="1">
                  <c:v>75</c:v>
                </c:pt>
                <c:pt idx="2">
                  <c:v>90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пассивная речь</c:v>
                </c:pt>
                <c:pt idx="1">
                  <c:v>активная речь</c:v>
                </c:pt>
                <c:pt idx="2">
                  <c:v>общение со сверстниками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5619712"/>
        <c:axId val="95625600"/>
        <c:axId val="0"/>
      </c:bar3DChart>
      <c:catAx>
        <c:axId val="956197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Arial Black" pitchFamily="34" charset="0"/>
              </a:defRPr>
            </a:pPr>
            <a:endParaRPr lang="ru-RU"/>
          </a:p>
        </c:txPr>
        <c:crossAx val="95625600"/>
        <c:crosses val="autoZero"/>
        <c:auto val="1"/>
        <c:lblAlgn val="ctr"/>
        <c:lblOffset val="100"/>
        <c:noMultiLvlLbl val="0"/>
      </c:catAx>
      <c:valAx>
        <c:axId val="956256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 Black" pitchFamily="34" charset="0"/>
              </a:defRPr>
            </a:pPr>
            <a:endParaRPr lang="ru-RU"/>
          </a:p>
        </c:txPr>
        <c:crossAx val="95619712"/>
        <c:crosses val="autoZero"/>
        <c:crossBetween val="between"/>
      </c:valAx>
    </c:plotArea>
    <c:legend>
      <c:legendPos val="r"/>
      <c:legendEntry>
        <c:idx val="2"/>
        <c:delete val="1"/>
      </c:legendEntry>
      <c:layout/>
      <c:overlay val="0"/>
      <c:txPr>
        <a:bodyPr/>
        <a:lstStyle/>
        <a:p>
          <a:pPr>
            <a:defRPr sz="1600">
              <a:latin typeface="Arial Black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13E79-87AD-4C71-912C-3BED4AA3D8D5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81C51-8F20-4478-8F77-984D9BAB10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279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610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1311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8505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3770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976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4843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4708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1519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6823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694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128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4D211-2ACA-4FD6-B7D0-5CC7D2625DB3}" type="datetimeFigureOut">
              <a:rPr lang="ru-RU" smtClean="0"/>
              <a:pPr/>
              <a:t>30.03.2018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909C7-3BC2-4813-9F75-B0E7070EC1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7990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8784976" cy="1008112"/>
          </a:xfrm>
        </p:spPr>
        <p:txBody>
          <a:bodyPr>
            <a:noAutofit/>
          </a:bodyPr>
          <a:lstStyle/>
          <a:p>
            <a:pPr>
              <a:lnSpc>
                <a:spcPts val="2160"/>
              </a:lnSpc>
            </a:pPr>
            <a: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Муниципальное дошкольное образовательное учреждение</a:t>
            </a:r>
            <a:b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«Детский сад </a:t>
            </a:r>
            <a:r>
              <a:rPr lang="ru-RU" sz="24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№ 69»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412776"/>
            <a:ext cx="8815907" cy="5088058"/>
          </a:xfrm>
        </p:spPr>
        <p:txBody>
          <a:bodyPr>
            <a:noAutofit/>
          </a:bodyPr>
          <a:lstStyle/>
          <a:p>
            <a:endParaRPr lang="ru-RU" sz="4400" b="1" i="1" dirty="0" smtClean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  <a:p>
            <a:r>
              <a:rPr lang="ru-RU" sz="4400" b="1" i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«Театрализованная </a:t>
            </a:r>
            <a:r>
              <a:rPr lang="ru-RU" sz="4400" b="1" i="1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деятельность, как средство развития речи детей раннего возраста»</a:t>
            </a:r>
            <a:endParaRPr lang="ru-RU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  <a:p>
            <a:pPr algn="r"/>
            <a:r>
              <a:rPr lang="ru-RU" sz="2800" b="1" dirty="0" smtClean="0">
                <a:solidFill>
                  <a:srgbClr val="F60A6F"/>
                </a:solidFill>
                <a:latin typeface="Comic Sans MS" pitchFamily="66" charset="0"/>
              </a:rPr>
              <a:t>Воспитатель-Козулина З.В.</a:t>
            </a:r>
          </a:p>
          <a:p>
            <a:pPr algn="r"/>
            <a:r>
              <a:rPr lang="ru-RU" sz="2800" b="1" dirty="0" smtClean="0">
                <a:solidFill>
                  <a:srgbClr val="F60A6F"/>
                </a:solidFill>
                <a:latin typeface="Comic Sans MS" pitchFamily="66" charset="0"/>
              </a:rPr>
              <a:t>Старший </a:t>
            </a:r>
            <a:r>
              <a:rPr lang="ru-RU" sz="2800" b="1" smtClean="0">
                <a:solidFill>
                  <a:srgbClr val="F60A6F"/>
                </a:solidFill>
                <a:latin typeface="Comic Sans MS" pitchFamily="66" charset="0"/>
              </a:rPr>
              <a:t>воспитатель Дрига О.В.</a:t>
            </a:r>
            <a:endParaRPr lang="ru-RU" sz="2800" b="1" dirty="0" smtClean="0">
              <a:solidFill>
                <a:srgbClr val="F60A6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35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54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b="1" dirty="0">
                <a:solidFill>
                  <a:srgbClr val="002060"/>
                </a:solidFill>
                <a:latin typeface="Arial Black" pitchFamily="34" charset="0"/>
              </a:rPr>
              <a:t>В</a:t>
            </a:r>
            <a:r>
              <a:rPr lang="ru-RU" sz="49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 театр играем –</a:t>
            </a:r>
            <a:br>
              <a:rPr lang="ru-RU" sz="49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 речь развиваем!</a:t>
            </a:r>
            <a:endParaRPr lang="ru-RU" sz="4900" b="1" dirty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574675" y="1916113"/>
            <a:ext cx="8569325" cy="46815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«Есть </a:t>
            </a:r>
            <a:r>
              <a:rPr lang="ru-RU" sz="36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все фактические и теоретические основания утверждать, что не только интеллектуальное развитие ребенка, но и </a:t>
            </a:r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формирование его </a:t>
            </a:r>
            <a:r>
              <a:rPr lang="ru-RU" sz="36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характера, эмоции, и личности в целом находится в непосредственной зависимости от </a:t>
            </a:r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речи».</a:t>
            </a:r>
            <a:r>
              <a:rPr lang="ru-RU" sz="36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  Л. С. Выготский</a:t>
            </a:r>
          </a:p>
        </p:txBody>
      </p:sp>
    </p:spTree>
    <p:extLst>
      <p:ext uri="{BB962C8B-B14F-4D97-AF65-F5344CB8AC3E}">
        <p14:creationId xmlns:p14="http://schemas.microsoft.com/office/powerpoint/2010/main" val="383412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>
            <a:noAutofit/>
          </a:bodyPr>
          <a:lstStyle/>
          <a:p>
            <a:pPr lvl="0"/>
            <a:r>
              <a:rPr lang="ru-RU" sz="3600" i="1" dirty="0" smtClean="0">
                <a:solidFill>
                  <a:srgbClr val="800000"/>
                </a:solidFill>
                <a:latin typeface="Arial Black" pitchFamily="34" charset="0"/>
                <a:cs typeface="Times New Roman" pitchFamily="18" charset="0"/>
              </a:rPr>
              <a:t/>
            </a:r>
            <a:br>
              <a:rPr lang="ru-RU" sz="3600" i="1" dirty="0" smtClean="0">
                <a:solidFill>
                  <a:srgbClr val="8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800000"/>
                </a:solidFill>
                <a:latin typeface="Arial Black" pitchFamily="34" charset="0"/>
                <a:cs typeface="Times New Roman" pitchFamily="18" charset="0"/>
              </a:rPr>
              <a:t>Цель:</a:t>
            </a:r>
            <a:r>
              <a:rPr lang="ru-RU" sz="3600" i="1" dirty="0">
                <a:solidFill>
                  <a:srgbClr val="800000"/>
                </a:solidFill>
                <a:latin typeface="Arial Black" pitchFamily="34" charset="0"/>
                <a:cs typeface="Times New Roman" pitchFamily="18" charset="0"/>
              </a:rPr>
              <a:t> </a:t>
            </a:r>
            <a:r>
              <a:rPr lang="ru-RU" sz="3600" i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формирование речевых умений и навыков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.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i="1" dirty="0" smtClean="0">
                <a:solidFill>
                  <a:srgbClr val="800000"/>
                </a:solidFill>
                <a:latin typeface="Arial Black" pitchFamily="34" charset="0"/>
                <a:cs typeface="Times New Roman" pitchFamily="18" charset="0"/>
              </a:rPr>
              <a:t>.</a:t>
            </a:r>
            <a:r>
              <a:rPr lang="ru-RU" sz="3600" i="1" dirty="0">
                <a:solidFill>
                  <a:srgbClr val="800000"/>
                </a:solidFill>
                <a:latin typeface="Arial Black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412776"/>
            <a:ext cx="8686800" cy="5257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800000"/>
                </a:solidFill>
                <a:latin typeface="Arial Black" pitchFamily="34" charset="0"/>
                <a:cs typeface="Times New Roman" pitchFamily="18" charset="0"/>
              </a:rPr>
              <a:t>Задачи:</a:t>
            </a:r>
          </a:p>
          <a:p>
            <a:pPr algn="just"/>
            <a:r>
              <a:rPr lang="ru-RU" sz="25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Активизировать активную и пассивную речь.</a:t>
            </a:r>
          </a:p>
          <a:p>
            <a:pPr lvl="0" algn="just"/>
            <a:r>
              <a:rPr lang="ru-RU" sz="2500" dirty="0" smtClean="0">
                <a:solidFill>
                  <a:srgbClr val="002060"/>
                </a:solidFill>
                <a:latin typeface="Arial Black" pitchFamily="34" charset="0"/>
              </a:rPr>
              <a:t>Развивать артикуляционный аппарат, речевое дыхание</a:t>
            </a:r>
          </a:p>
          <a:p>
            <a:pPr lvl="0" algn="just"/>
            <a:r>
              <a:rPr lang="ru-RU" sz="2500" dirty="0" smtClean="0">
                <a:solidFill>
                  <a:srgbClr val="002060"/>
                </a:solidFill>
                <a:latin typeface="Arial Black" pitchFamily="34" charset="0"/>
              </a:rPr>
              <a:t>Знакомить с чувствами, эмоциями, способами их выражения. </a:t>
            </a:r>
          </a:p>
          <a:p>
            <a:pPr lvl="0" algn="just"/>
            <a:r>
              <a:rPr lang="ru-RU" sz="2500" dirty="0" smtClean="0">
                <a:solidFill>
                  <a:srgbClr val="002060"/>
                </a:solidFill>
                <a:latin typeface="Arial Black" pitchFamily="34" charset="0"/>
              </a:rPr>
              <a:t>Развивать психические процессы.</a:t>
            </a:r>
          </a:p>
          <a:p>
            <a:pPr lvl="0" algn="just"/>
            <a:r>
              <a:rPr lang="ru-RU" sz="2500" dirty="0" smtClean="0">
                <a:solidFill>
                  <a:srgbClr val="002060"/>
                </a:solidFill>
                <a:latin typeface="Arial Black" pitchFamily="34" charset="0"/>
              </a:rPr>
              <a:t>Формировать  целенаправленность движений.</a:t>
            </a:r>
          </a:p>
          <a:p>
            <a:pPr algn="just"/>
            <a:r>
              <a:rPr lang="ru-RU" sz="25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Развивать устойчивый интерес </a:t>
            </a:r>
            <a:r>
              <a:rPr lang="ru-RU" sz="25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к театрализованной игровой </a:t>
            </a:r>
            <a:r>
              <a:rPr lang="ru-RU" sz="25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деятельности.</a:t>
            </a:r>
            <a:endParaRPr lang="ru-RU" sz="2500" dirty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97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Направления работы: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71604" y="2071678"/>
            <a:ext cx="6000792" cy="1928826"/>
          </a:xfrm>
          <a:prstGeom prst="roundRect">
            <a:avLst/>
          </a:prstGeom>
          <a:ln w="57150">
            <a:solidFill>
              <a:srgbClr val="F60A6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Подбор, систематизация и разработка материала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(картотека, сценарии, консультации, мастер-классы).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29190" y="5072074"/>
            <a:ext cx="3786214" cy="1500198"/>
          </a:xfrm>
          <a:prstGeom prst="roundRect">
            <a:avLst/>
          </a:prstGeom>
          <a:ln w="57150">
            <a:solidFill>
              <a:srgbClr val="F60A6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Работа с детьми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5072074"/>
            <a:ext cx="3786214" cy="1500198"/>
          </a:xfrm>
          <a:prstGeom prst="roundRect">
            <a:avLst/>
          </a:prstGeom>
          <a:ln w="57150">
            <a:solidFill>
              <a:srgbClr val="F60A6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Работа с родителями.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286248" y="1214422"/>
            <a:ext cx="285752" cy="71438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1214414" y="1142984"/>
            <a:ext cx="285752" cy="3857652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858148" y="1142984"/>
            <a:ext cx="285752" cy="3857652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32535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4900" b="1" dirty="0" smtClean="0">
                <a:solidFill>
                  <a:srgbClr val="002060"/>
                </a:solidFill>
                <a:latin typeface="Arial Black" pitchFamily="34" charset="0"/>
              </a:rPr>
              <a:t>Подбор, систематизация и разработка материала</a:t>
            </a:r>
            <a:br>
              <a:rPr lang="ru-RU" sz="4900" b="1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ru-RU" sz="49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47762" y="1808821"/>
            <a:ext cx="4968553" cy="4752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Работа с родителями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412776"/>
            <a:ext cx="6300192" cy="47251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85" y="1404946"/>
            <a:ext cx="6876256" cy="5157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85" y="1431721"/>
            <a:ext cx="6810090" cy="51075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38" y="1339165"/>
            <a:ext cx="7308550" cy="52001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07" y="1376771"/>
            <a:ext cx="7229981" cy="516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8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Виды театра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80644"/>
            <a:ext cx="7056784" cy="47280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07256"/>
            <a:ext cx="7126150" cy="47014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17756"/>
            <a:ext cx="7056784" cy="46909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17755"/>
            <a:ext cx="7126149" cy="46909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80186"/>
            <a:ext cx="7056784" cy="47501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17756"/>
            <a:ext cx="7126148" cy="469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6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Работа с детьми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324900"/>
            <a:ext cx="6837914" cy="5128436"/>
          </a:xfrm>
        </p:spPr>
      </p:pic>
      <p:sp>
        <p:nvSpPr>
          <p:cNvPr id="5" name="TextBox 4"/>
          <p:cNvSpPr txBox="1"/>
          <p:nvPr/>
        </p:nvSpPr>
        <p:spPr>
          <a:xfrm>
            <a:off x="3635896" y="5949280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1. Зрители</a:t>
            </a:r>
            <a:endParaRPr lang="ru-RU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56" y="1268760"/>
            <a:ext cx="6924382" cy="51932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27784" y="5874893"/>
            <a:ext cx="4856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2. Подражатели</a:t>
            </a:r>
            <a:endParaRPr lang="ru-RU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56" y="1268760"/>
            <a:ext cx="7196304" cy="53972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34215" y="5973026"/>
            <a:ext cx="31726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3. Участники</a:t>
            </a:r>
            <a:endParaRPr lang="ru-RU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45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Артикуляционная гимнастика и речевое дыхание</a:t>
            </a: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04" y="1714488"/>
            <a:ext cx="6027012" cy="45202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90" y="1663286"/>
            <a:ext cx="6286544" cy="47149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30" y="802852"/>
            <a:ext cx="7692560" cy="576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5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Изменения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27585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50872"/>
            <a:ext cx="2438400" cy="165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372420"/>
            <a:ext cx="1335087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046" y="1756470"/>
            <a:ext cx="2725737" cy="171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406900"/>
            <a:ext cx="2438400" cy="1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869160"/>
            <a:ext cx="1547813" cy="56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873" y="4406900"/>
            <a:ext cx="2805113" cy="1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226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Arial Black" pitchFamily="34" charset="0"/>
              </a:rPr>
              <a:t>Динамика в НПР</a:t>
            </a:r>
            <a:endParaRPr lang="ru-RU" sz="4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83309"/>
              </p:ext>
            </p:extLst>
          </p:nvPr>
        </p:nvGraphicFramePr>
        <p:xfrm>
          <a:off x="214282" y="1214422"/>
          <a:ext cx="8678198" cy="5454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42852"/>
            <a:ext cx="8280920" cy="1714512"/>
          </a:xfrm>
        </p:spPr>
        <p:txBody>
          <a:bodyPr>
            <a:normAutofit/>
          </a:bodyPr>
          <a:lstStyle/>
          <a:p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571480"/>
            <a:ext cx="8393016" cy="55953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8" b="17148"/>
          <a:stretch>
            <a:fillRect/>
          </a:stretch>
        </p:blipFill>
        <p:spPr>
          <a:xfrm>
            <a:off x="2071670" y="642918"/>
            <a:ext cx="4857784" cy="580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044416"/>
      </p:ext>
    </p:extLst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Результаты работы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:</a:t>
            </a:r>
            <a:endParaRPr lang="ru-RU" sz="5400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71612"/>
            <a:ext cx="8229600" cy="500066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Активизировался и обогатился словарный запас, 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В речи появилась выразительность. 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Развивается эмоционально-волевая сфера, дети знакомятся с чувствами, настроениями героев, осваивают способы их внешнего выражения 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Развиваются психические процессы: внимание, память, восприятие, воображение.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Происходит развитие различных анализаторов: зрительного, слухового, артикуляционного.</a:t>
            </a:r>
          </a:p>
          <a:p>
            <a:pPr lvl="0" algn="just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Совершенствуются моторика, координация, </a:t>
            </a:r>
          </a:p>
          <a:p>
            <a:pPr lvl="0" algn="just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плавность, переключаемость, целенаправленность движений.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Расширяются и углубляются знания детей об окружающем мире.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30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8596" y="214290"/>
            <a:ext cx="8403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Участие в конкурсах ДОУ: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794" y="1857364"/>
            <a:ext cx="5619789" cy="42148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8" y="1857364"/>
            <a:ext cx="5619789" cy="4214842"/>
          </a:xfrm>
          <a:prstGeom prst="rect">
            <a:avLst/>
          </a:prstGeom>
          <a:scene3d>
            <a:camera prst="perspectiveContrastingLeftFacing"/>
            <a:lightRig rig="threePt" dir="t"/>
          </a:scene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04" y="1785926"/>
            <a:ext cx="6786610" cy="5089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00098" y="1857338"/>
            <a:ext cx="5715042" cy="4286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38389" y="1838141"/>
            <a:ext cx="5753470" cy="4286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15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Перспектива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673" y="1340768"/>
            <a:ext cx="2920237" cy="3828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 rot="19008948">
            <a:off x="3128607" y="2733287"/>
            <a:ext cx="5912613" cy="3593237"/>
          </a:xfrm>
          <a:custGeom>
            <a:avLst/>
            <a:gdLst>
              <a:gd name="connsiteX0" fmla="*/ 0 w 3816424"/>
              <a:gd name="connsiteY0" fmla="*/ 0 h 369332"/>
              <a:gd name="connsiteX1" fmla="*/ 3816424 w 3816424"/>
              <a:gd name="connsiteY1" fmla="*/ 0 h 369332"/>
              <a:gd name="connsiteX2" fmla="*/ 3816424 w 3816424"/>
              <a:gd name="connsiteY2" fmla="*/ 369332 h 369332"/>
              <a:gd name="connsiteX3" fmla="*/ 0 w 3816424"/>
              <a:gd name="connsiteY3" fmla="*/ 369332 h 369332"/>
              <a:gd name="connsiteX4" fmla="*/ 0 w 3816424"/>
              <a:gd name="connsiteY4" fmla="*/ 0 h 369332"/>
              <a:gd name="connsiteX0" fmla="*/ 0 w 3816424"/>
              <a:gd name="connsiteY0" fmla="*/ 2116183 h 2485515"/>
              <a:gd name="connsiteX1" fmla="*/ 3019590 w 3816424"/>
              <a:gd name="connsiteY1" fmla="*/ 0 h 2485515"/>
              <a:gd name="connsiteX2" fmla="*/ 3816424 w 3816424"/>
              <a:gd name="connsiteY2" fmla="*/ 2485515 h 2485515"/>
              <a:gd name="connsiteX3" fmla="*/ 0 w 3816424"/>
              <a:gd name="connsiteY3" fmla="*/ 2485515 h 2485515"/>
              <a:gd name="connsiteX4" fmla="*/ 0 w 3816424"/>
              <a:gd name="connsiteY4" fmla="*/ 2116183 h 2485515"/>
              <a:gd name="connsiteX0" fmla="*/ 0 w 3254721"/>
              <a:gd name="connsiteY0" fmla="*/ 2116183 h 2485515"/>
              <a:gd name="connsiteX1" fmla="*/ 3019590 w 3254721"/>
              <a:gd name="connsiteY1" fmla="*/ 0 h 2485515"/>
              <a:gd name="connsiteX2" fmla="*/ 3254721 w 3254721"/>
              <a:gd name="connsiteY2" fmla="*/ 447709 h 2485515"/>
              <a:gd name="connsiteX3" fmla="*/ 0 w 3254721"/>
              <a:gd name="connsiteY3" fmla="*/ 2485515 h 2485515"/>
              <a:gd name="connsiteX4" fmla="*/ 0 w 3254721"/>
              <a:gd name="connsiteY4" fmla="*/ 2116183 h 2485515"/>
              <a:gd name="connsiteX0" fmla="*/ 0 w 3254721"/>
              <a:gd name="connsiteY0" fmla="*/ 2116183 h 2537766"/>
              <a:gd name="connsiteX1" fmla="*/ 3019590 w 3254721"/>
              <a:gd name="connsiteY1" fmla="*/ 0 h 2537766"/>
              <a:gd name="connsiteX2" fmla="*/ 3254721 w 3254721"/>
              <a:gd name="connsiteY2" fmla="*/ 447709 h 2537766"/>
              <a:gd name="connsiteX3" fmla="*/ 248195 w 3254721"/>
              <a:gd name="connsiteY3" fmla="*/ 2537766 h 2537766"/>
              <a:gd name="connsiteX4" fmla="*/ 0 w 3254721"/>
              <a:gd name="connsiteY4" fmla="*/ 2116183 h 253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4721" h="2537766">
                <a:moveTo>
                  <a:pt x="0" y="2116183"/>
                </a:moveTo>
                <a:lnTo>
                  <a:pt x="3019590" y="0"/>
                </a:lnTo>
                <a:lnTo>
                  <a:pt x="3254721" y="447709"/>
                </a:lnTo>
                <a:lnTo>
                  <a:pt x="248195" y="2537766"/>
                </a:lnTo>
                <a:lnTo>
                  <a:pt x="0" y="2116183"/>
                </a:lnTo>
                <a:close/>
              </a:path>
            </a:pathLst>
          </a:custGeom>
          <a:noFill/>
        </p:spPr>
        <p:txBody>
          <a:bodyPr wrap="square" rtlCol="0">
            <a:prstTxWarp prst="textCurveDown">
              <a:avLst/>
            </a:prstTxWarp>
            <a:noAutofit/>
          </a:bodyPr>
          <a:lstStyle/>
          <a:p>
            <a:pPr algn="ctr"/>
            <a:r>
              <a:rPr lang="ru-RU" sz="2900" b="1" dirty="0">
                <a:solidFill>
                  <a:srgbClr val="8159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Скоро мы будем разыгрывать маленькие спектакли изменяя голос, мимику</a:t>
            </a:r>
            <a:endParaRPr lang="ru-RU" sz="2900" b="1" dirty="0">
              <a:solidFill>
                <a:srgbClr val="8159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24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4381" y="1628800"/>
            <a:ext cx="88204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 </a:t>
            </a: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СПАСИБО</a:t>
            </a:r>
          </a:p>
          <a:p>
            <a:pPr algn="ctr"/>
            <a:endParaRPr lang="ru-RU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 ВНИМАНИЕ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65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5113" y="153506"/>
            <a:ext cx="88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 </a:t>
            </a:r>
            <a:endParaRPr lang="ru-RU" sz="3600" b="1" dirty="0">
              <a:solidFill>
                <a:srgbClr val="F60A6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166" y="0"/>
            <a:ext cx="7066990" cy="5300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" t="3226" r="6857"/>
          <a:stretch>
            <a:fillRect/>
          </a:stretch>
        </p:blipFill>
        <p:spPr>
          <a:xfrm rot="5400000">
            <a:off x="1607336" y="464336"/>
            <a:ext cx="5214948" cy="4286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9065552" cy="48577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2844" y="5657671"/>
            <a:ext cx="9001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Ребёнок — это вечный двигатель, а ещё </a:t>
            </a:r>
            <a:r>
              <a:rPr lang="ru-RU" sz="2400" dirty="0" err="1" smtClean="0">
                <a:solidFill>
                  <a:srgbClr val="002060"/>
                </a:solidFill>
                <a:latin typeface="Arial Black" pitchFamily="34" charset="0"/>
              </a:rPr>
              <a:t>дрыгатель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  <a:latin typeface="Arial Black" pitchFamily="34" charset="0"/>
              </a:rPr>
              <a:t>прыгатель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  <a:latin typeface="Arial Black" pitchFamily="34" charset="0"/>
              </a:rPr>
              <a:t>кусатель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,  </a:t>
            </a:r>
            <a:r>
              <a:rPr lang="ru-RU" sz="2400" dirty="0" err="1" smtClean="0">
                <a:solidFill>
                  <a:srgbClr val="002060"/>
                </a:solidFill>
                <a:latin typeface="Arial Black" pitchFamily="34" charset="0"/>
              </a:rPr>
              <a:t>обниматель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 и крепко </a:t>
            </a:r>
            <a:r>
              <a:rPr lang="ru-RU" sz="2400" dirty="0" err="1" smtClean="0">
                <a:solidFill>
                  <a:srgbClr val="002060"/>
                </a:solidFill>
                <a:latin typeface="Arial Black" pitchFamily="34" charset="0"/>
              </a:rPr>
              <a:t>целователь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0261310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196752" y="3661965"/>
            <a:ext cx="1656184" cy="3024336"/>
          </a:xfrm>
        </p:spPr>
        <p:txBody>
          <a:bodyPr>
            <a:norm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116632"/>
            <a:ext cx="4312568" cy="232866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Ученые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168" y="1124744"/>
            <a:ext cx="1641317" cy="23525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18823" y="3461495"/>
            <a:ext cx="1739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А.В. Запорожец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439" y="1168672"/>
            <a:ext cx="1719617" cy="229282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081772" y="3477299"/>
            <a:ext cx="1922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А.Н. Леонтьев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168673"/>
            <a:ext cx="1826950" cy="229282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264188" y="3461495"/>
            <a:ext cx="2042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А.Р.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Лурия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816931"/>
            <a:ext cx="1535627" cy="227163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329598" y="6088569"/>
            <a:ext cx="16046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Д.Б.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Эльконин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830827"/>
            <a:ext cx="1787022" cy="227163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130154" y="6113949"/>
            <a:ext cx="1621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Л.В. Артемова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38" y="3830827"/>
            <a:ext cx="1632025" cy="225774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662645" y="6113949"/>
            <a:ext cx="1744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Л.С. Выготский</a:t>
            </a:r>
          </a:p>
        </p:txBody>
      </p:sp>
    </p:spTree>
    <p:extLst>
      <p:ext uri="{BB962C8B-B14F-4D97-AF65-F5344CB8AC3E}">
        <p14:creationId xmlns:p14="http://schemas.microsoft.com/office/powerpoint/2010/main" val="326746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ФГОС ДО предполагает:</a:t>
            </a:r>
            <a:endParaRPr lang="ru-RU" b="1" dirty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805664" cy="58772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«Реализация Программы в формах, специфических для детей данной возрастной  группы и прежде всего в формах игры, познавательной и исследовательской деятельности, в форме творческой активности, обеспечивающей художественно-эстетическое развитие ребенка».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7233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2018  – год театра в России</a:t>
            </a:r>
            <a:endParaRPr lang="ru-RU" b="1" dirty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40768"/>
            <a:ext cx="7570421" cy="47698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Адаптация</a:t>
            </a:r>
            <a:endParaRPr lang="ru-RU" b="1" dirty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43708" y="1808820"/>
            <a:ext cx="5472607" cy="410445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43708" y="1884720"/>
            <a:ext cx="5472608" cy="41044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91680" y="1817442"/>
            <a:ext cx="5760639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8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Адаптация детей к условиям ДОУ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393618"/>
              </p:ext>
            </p:extLst>
          </p:nvPr>
        </p:nvGraphicFramePr>
        <p:xfrm>
          <a:off x="357158" y="1500174"/>
          <a:ext cx="8786842" cy="5158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485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Arial Black" pitchFamily="34" charset="0"/>
              </a:rPr>
              <a:t>Качественная характеристика группы</a:t>
            </a:r>
            <a:endParaRPr lang="ru-RU" b="1" dirty="0">
              <a:latin typeface="Arial Black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49047871"/>
              </p:ext>
            </p:extLst>
          </p:nvPr>
        </p:nvGraphicFramePr>
        <p:xfrm>
          <a:off x="214282" y="1500174"/>
          <a:ext cx="4357718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16915014"/>
              </p:ext>
            </p:extLst>
          </p:nvPr>
        </p:nvGraphicFramePr>
        <p:xfrm>
          <a:off x="2214546" y="4143380"/>
          <a:ext cx="5165766" cy="2457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496108462"/>
              </p:ext>
            </p:extLst>
          </p:nvPr>
        </p:nvGraphicFramePr>
        <p:xfrm>
          <a:off x="4572000" y="1500174"/>
          <a:ext cx="4572000" cy="2961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1579</TotalTime>
  <Words>344</Words>
  <Application>Microsoft Office PowerPoint</Application>
  <PresentationFormat>Экран (4:3)</PresentationFormat>
  <Paragraphs>68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Муниципальное дошкольное образовательное учреждение «Детский сад № 69»</vt:lpstr>
      <vt:lpstr>Презентация PowerPoint</vt:lpstr>
      <vt:lpstr>Презентация PowerPoint</vt:lpstr>
      <vt:lpstr>  </vt:lpstr>
      <vt:lpstr>ФГОС ДО предполагает:</vt:lpstr>
      <vt:lpstr>2018  – год театра в России</vt:lpstr>
      <vt:lpstr>Адаптация</vt:lpstr>
      <vt:lpstr>Адаптация детей к условиям ДОУ</vt:lpstr>
      <vt:lpstr>Качественная характеристика группы</vt:lpstr>
      <vt:lpstr> В театр играем –  речь развиваем!</vt:lpstr>
      <vt:lpstr> Цель: формирование речевых умений и навыков. . </vt:lpstr>
      <vt:lpstr>Направления работы:</vt:lpstr>
      <vt:lpstr>  Подбор, систематизация и разработка материала </vt:lpstr>
      <vt:lpstr>Работа с родителями</vt:lpstr>
      <vt:lpstr>Виды театра</vt:lpstr>
      <vt:lpstr>Работа с детьми</vt:lpstr>
      <vt:lpstr>Артикуляционная гимнастика и речевое дыхание</vt:lpstr>
      <vt:lpstr>Изменения</vt:lpstr>
      <vt:lpstr>Динамика в НПР</vt:lpstr>
      <vt:lpstr>Результаты работы:</vt:lpstr>
      <vt:lpstr>Презентация PowerPoint</vt:lpstr>
      <vt:lpstr>Перспектива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Зинулька</dc:creator>
  <cp:lastModifiedBy>admin</cp:lastModifiedBy>
  <cp:revision>144</cp:revision>
  <dcterms:created xsi:type="dcterms:W3CDTF">2018-01-21T08:26:49Z</dcterms:created>
  <dcterms:modified xsi:type="dcterms:W3CDTF">2018-03-30T07:31:50Z</dcterms:modified>
</cp:coreProperties>
</file>