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1" r:id="rId2"/>
    <p:sldId id="266" r:id="rId3"/>
    <p:sldId id="262" r:id="rId4"/>
    <p:sldId id="263" r:id="rId5"/>
    <p:sldId id="264" r:id="rId6"/>
    <p:sldId id="267" r:id="rId7"/>
    <p:sldId id="268" r:id="rId8"/>
    <p:sldId id="296" r:id="rId9"/>
    <p:sldId id="293" r:id="rId10"/>
    <p:sldId id="297" r:id="rId11"/>
    <p:sldId id="291" r:id="rId12"/>
    <p:sldId id="274" r:id="rId13"/>
    <p:sldId id="292" r:id="rId14"/>
    <p:sldId id="299" r:id="rId15"/>
    <p:sldId id="304" r:id="rId16"/>
    <p:sldId id="305" r:id="rId17"/>
    <p:sldId id="301" r:id="rId18"/>
    <p:sldId id="302" r:id="rId19"/>
    <p:sldId id="303" r:id="rId20"/>
    <p:sldId id="285" r:id="rId21"/>
    <p:sldId id="298" r:id="rId22"/>
    <p:sldId id="289" r:id="rId23"/>
    <p:sldId id="290" r:id="rId24"/>
    <p:sldId id="294" r:id="rId25"/>
    <p:sldId id="286" r:id="rId26"/>
    <p:sldId id="287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00FFC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6531B86E-6944-4755-A326-FCD20D10B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6578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3571E5-C7D7-478C-8AEB-D11FA0730D3B}" type="slidenum">
              <a:rPr lang="ru-RU">
                <a:latin typeface="Arial" charset="0"/>
              </a:rPr>
              <a:pPr/>
              <a:t>2</a:t>
            </a:fld>
            <a:endParaRPr lang="ru-RU">
              <a:latin typeface="Arial" charset="0"/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86F1058-7E8C-4203-BDE6-445FA09DF192}" type="slidenum">
              <a:rPr lang="ru-RU" sz="1200">
                <a:latin typeface="Calibri" pitchFamily="34" charset="0"/>
              </a:rPr>
              <a:pPr algn="r"/>
              <a:t>2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FCC63-D72F-42FB-8ACC-C56F8EF01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C5F66-B0F7-40A6-927A-FE0AF865A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55FFE-8B08-4F9B-999D-92CE5E5B8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C9E20-E8FB-4463-9089-135AB3234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4BFD6-FE2B-4D68-9620-AD7CB9550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7CD07-FBDF-465B-A82F-0B2EB0FF8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816ED-4110-47CF-BE73-600C10406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635DE-4CD5-4BEE-B07F-AA684FFCA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B584A-6E5B-4DE0-BCE2-A96813D257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1CED7-CAFB-4124-90CD-CFC8EC6250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12308-FA77-4C56-A6EC-67F6F88B01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6E0FF264-8B45-4A2F-904E-1ADF3B382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gif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WordArt 5"/>
          <p:cNvSpPr>
            <a:spLocks noChangeArrowheads="1" noChangeShapeType="1" noTextEdit="1"/>
          </p:cNvSpPr>
          <p:nvPr/>
        </p:nvSpPr>
        <p:spPr bwMode="auto">
          <a:xfrm>
            <a:off x="684213" y="404813"/>
            <a:ext cx="7992243" cy="30241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Урок - путешествие</a:t>
            </a:r>
          </a:p>
        </p:txBody>
      </p:sp>
      <p:sp>
        <p:nvSpPr>
          <p:cNvPr id="4100" name="WordArt 7"/>
          <p:cNvSpPr>
            <a:spLocks noChangeArrowheads="1" noChangeShapeType="1" noTextEdit="1"/>
          </p:cNvSpPr>
          <p:nvPr/>
        </p:nvSpPr>
        <p:spPr bwMode="auto">
          <a:xfrm>
            <a:off x="684213" y="2708275"/>
            <a:ext cx="8135937" cy="257651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endParaRPr lang="ru-RU" sz="32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tx2"/>
              </a:soli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Опорная схема</a:t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i="1" dirty="0" smtClean="0">
              <a:solidFill>
                <a:srgbClr val="002060"/>
              </a:solidFill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24744"/>
            <a:ext cx="8445822" cy="5472608"/>
          </a:xfrm>
        </p:spPr>
        <p:txBody>
          <a:bodyPr/>
          <a:lstStyle/>
          <a:p>
            <a:pPr eaLnBrk="1" hangingPunct="1"/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180328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3"/>
          <p:cNvSpPr>
            <a:spLocks noGrp="1"/>
          </p:cNvSpPr>
          <p:nvPr>
            <p:ph sz="half" idx="4294967295"/>
          </p:nvPr>
        </p:nvSpPr>
        <p:spPr>
          <a:xfrm>
            <a:off x="395288" y="3573463"/>
            <a:ext cx="6829425" cy="264318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b="1" dirty="0" smtClean="0">
                <a:solidFill>
                  <a:srgbClr val="462300"/>
                </a:solidFill>
              </a:rPr>
              <a:t>Умножение на 10, 100, 1000 и т.д.</a:t>
            </a:r>
          </a:p>
          <a:p>
            <a:pPr algn="ctr" eaLnBrk="1" hangingPunct="1">
              <a:buFontTx/>
              <a:buNone/>
            </a:pPr>
            <a:r>
              <a:rPr lang="ru-RU" sz="4400" dirty="0" smtClean="0"/>
              <a:t>9,6 7 54 * 1 0 = 96,754</a:t>
            </a:r>
          </a:p>
          <a:p>
            <a:pPr algn="ctr" eaLnBrk="1" hangingPunct="1">
              <a:buFontTx/>
              <a:buNone/>
            </a:pPr>
            <a:endParaRPr lang="ru-RU" sz="1600" dirty="0" smtClean="0"/>
          </a:p>
          <a:p>
            <a:pPr algn="ctr" eaLnBrk="1" hangingPunct="1">
              <a:buFontTx/>
              <a:buNone/>
            </a:pPr>
            <a:r>
              <a:rPr lang="ru-RU" sz="4400" dirty="0" smtClean="0"/>
              <a:t>34,5 2 6*1 0 0= 3452,6</a:t>
            </a:r>
          </a:p>
        </p:txBody>
      </p:sp>
      <p:sp>
        <p:nvSpPr>
          <p:cNvPr id="9" name="Полилиния 8"/>
          <p:cNvSpPr/>
          <p:nvPr/>
        </p:nvSpPr>
        <p:spPr>
          <a:xfrm rot="1082862">
            <a:off x="3851275" y="4724400"/>
            <a:ext cx="455613" cy="204788"/>
          </a:xfrm>
          <a:custGeom>
            <a:avLst/>
            <a:gdLst>
              <a:gd name="connsiteX0" fmla="*/ 0 w 914400"/>
              <a:gd name="connsiteY0" fmla="*/ 342900 h 400050"/>
              <a:gd name="connsiteX1" fmla="*/ 533400 w 914400"/>
              <a:gd name="connsiteY1" fmla="*/ 342900 h 400050"/>
              <a:gd name="connsiteX2" fmla="*/ 914400 w 914400"/>
              <a:gd name="connsiteY2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400050">
                <a:moveTo>
                  <a:pt x="0" y="342900"/>
                </a:moveTo>
                <a:cubicBezTo>
                  <a:pt x="190500" y="371475"/>
                  <a:pt x="381000" y="400050"/>
                  <a:pt x="533400" y="342900"/>
                </a:cubicBezTo>
                <a:cubicBezTo>
                  <a:pt x="685800" y="285750"/>
                  <a:pt x="800100" y="142875"/>
                  <a:pt x="914400" y="0"/>
                </a:cubicBezTo>
              </a:path>
            </a:pathLst>
          </a:custGeom>
          <a:ln w="476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 rot="1082862">
            <a:off x="1476375" y="4797425"/>
            <a:ext cx="387350" cy="196850"/>
          </a:xfrm>
          <a:custGeom>
            <a:avLst/>
            <a:gdLst>
              <a:gd name="connsiteX0" fmla="*/ 0 w 914400"/>
              <a:gd name="connsiteY0" fmla="*/ 342900 h 400050"/>
              <a:gd name="connsiteX1" fmla="*/ 533400 w 914400"/>
              <a:gd name="connsiteY1" fmla="*/ 342900 h 400050"/>
              <a:gd name="connsiteX2" fmla="*/ 914400 w 914400"/>
              <a:gd name="connsiteY2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400050">
                <a:moveTo>
                  <a:pt x="0" y="342900"/>
                </a:moveTo>
                <a:cubicBezTo>
                  <a:pt x="190500" y="371475"/>
                  <a:pt x="381000" y="400050"/>
                  <a:pt x="533400" y="342900"/>
                </a:cubicBezTo>
                <a:cubicBezTo>
                  <a:pt x="685800" y="285750"/>
                  <a:pt x="800100" y="142875"/>
                  <a:pt x="914400" y="0"/>
                </a:cubicBezTo>
              </a:path>
            </a:pathLst>
          </a:cu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1403350" y="5157788"/>
            <a:ext cx="571500" cy="1587"/>
          </a:xfrm>
          <a:prstGeom prst="straightConnector1">
            <a:avLst/>
          </a:prstGeom>
          <a:ln w="412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олилиния 12"/>
          <p:cNvSpPr/>
          <p:nvPr/>
        </p:nvSpPr>
        <p:spPr>
          <a:xfrm rot="1082862">
            <a:off x="3563938" y="5876925"/>
            <a:ext cx="455612" cy="204788"/>
          </a:xfrm>
          <a:custGeom>
            <a:avLst/>
            <a:gdLst>
              <a:gd name="connsiteX0" fmla="*/ 0 w 914400"/>
              <a:gd name="connsiteY0" fmla="*/ 342900 h 400050"/>
              <a:gd name="connsiteX1" fmla="*/ 533400 w 914400"/>
              <a:gd name="connsiteY1" fmla="*/ 342900 h 400050"/>
              <a:gd name="connsiteX2" fmla="*/ 914400 w 914400"/>
              <a:gd name="connsiteY2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400050">
                <a:moveTo>
                  <a:pt x="0" y="342900"/>
                </a:moveTo>
                <a:cubicBezTo>
                  <a:pt x="190500" y="371475"/>
                  <a:pt x="381000" y="400050"/>
                  <a:pt x="533400" y="342900"/>
                </a:cubicBezTo>
                <a:cubicBezTo>
                  <a:pt x="685800" y="285750"/>
                  <a:pt x="800100" y="142875"/>
                  <a:pt x="914400" y="0"/>
                </a:cubicBezTo>
              </a:path>
            </a:pathLst>
          </a:custGeom>
          <a:ln w="476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 rot="1082862">
            <a:off x="4067175" y="5876925"/>
            <a:ext cx="455613" cy="204788"/>
          </a:xfrm>
          <a:custGeom>
            <a:avLst/>
            <a:gdLst>
              <a:gd name="connsiteX0" fmla="*/ 0 w 914400"/>
              <a:gd name="connsiteY0" fmla="*/ 342900 h 400050"/>
              <a:gd name="connsiteX1" fmla="*/ 533400 w 914400"/>
              <a:gd name="connsiteY1" fmla="*/ 342900 h 400050"/>
              <a:gd name="connsiteX2" fmla="*/ 914400 w 914400"/>
              <a:gd name="connsiteY2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400050">
                <a:moveTo>
                  <a:pt x="0" y="342900"/>
                </a:moveTo>
                <a:cubicBezTo>
                  <a:pt x="190500" y="371475"/>
                  <a:pt x="381000" y="400050"/>
                  <a:pt x="533400" y="342900"/>
                </a:cubicBezTo>
                <a:cubicBezTo>
                  <a:pt x="685800" y="285750"/>
                  <a:pt x="800100" y="142875"/>
                  <a:pt x="914400" y="0"/>
                </a:cubicBezTo>
              </a:path>
            </a:pathLst>
          </a:custGeom>
          <a:ln w="476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 rot="1082862">
            <a:off x="2195513" y="5876925"/>
            <a:ext cx="325437" cy="153988"/>
          </a:xfrm>
          <a:custGeom>
            <a:avLst/>
            <a:gdLst>
              <a:gd name="connsiteX0" fmla="*/ 0 w 914400"/>
              <a:gd name="connsiteY0" fmla="*/ 342900 h 400050"/>
              <a:gd name="connsiteX1" fmla="*/ 533400 w 914400"/>
              <a:gd name="connsiteY1" fmla="*/ 342900 h 400050"/>
              <a:gd name="connsiteX2" fmla="*/ 914400 w 914400"/>
              <a:gd name="connsiteY2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400050">
                <a:moveTo>
                  <a:pt x="0" y="342900"/>
                </a:moveTo>
                <a:cubicBezTo>
                  <a:pt x="190500" y="371475"/>
                  <a:pt x="381000" y="400050"/>
                  <a:pt x="533400" y="342900"/>
                </a:cubicBezTo>
                <a:cubicBezTo>
                  <a:pt x="685800" y="285750"/>
                  <a:pt x="800100" y="142875"/>
                  <a:pt x="914400" y="0"/>
                </a:cubicBezTo>
              </a:path>
            </a:pathLst>
          </a:cu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692275" y="6165850"/>
            <a:ext cx="857250" cy="1588"/>
          </a:xfrm>
          <a:prstGeom prst="straightConnector1">
            <a:avLst/>
          </a:prstGeom>
          <a:ln w="412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олилиния 20"/>
          <p:cNvSpPr/>
          <p:nvPr/>
        </p:nvSpPr>
        <p:spPr>
          <a:xfrm rot="1082862">
            <a:off x="1692275" y="5876925"/>
            <a:ext cx="325438" cy="153988"/>
          </a:xfrm>
          <a:custGeom>
            <a:avLst/>
            <a:gdLst>
              <a:gd name="connsiteX0" fmla="*/ 0 w 914400"/>
              <a:gd name="connsiteY0" fmla="*/ 342900 h 400050"/>
              <a:gd name="connsiteX1" fmla="*/ 533400 w 914400"/>
              <a:gd name="connsiteY1" fmla="*/ 342900 h 400050"/>
              <a:gd name="connsiteX2" fmla="*/ 914400 w 914400"/>
              <a:gd name="connsiteY2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400050">
                <a:moveTo>
                  <a:pt x="0" y="342900"/>
                </a:moveTo>
                <a:cubicBezTo>
                  <a:pt x="190500" y="371475"/>
                  <a:pt x="381000" y="400050"/>
                  <a:pt x="533400" y="342900"/>
                </a:cubicBezTo>
                <a:cubicBezTo>
                  <a:pt x="685800" y="285750"/>
                  <a:pt x="800100" y="142875"/>
                  <a:pt x="914400" y="0"/>
                </a:cubicBezTo>
              </a:path>
            </a:pathLst>
          </a:cu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 rot="1082862">
            <a:off x="2124075" y="2852738"/>
            <a:ext cx="455613" cy="204787"/>
          </a:xfrm>
          <a:custGeom>
            <a:avLst/>
            <a:gdLst>
              <a:gd name="connsiteX0" fmla="*/ 0 w 914400"/>
              <a:gd name="connsiteY0" fmla="*/ 342900 h 400050"/>
              <a:gd name="connsiteX1" fmla="*/ 533400 w 914400"/>
              <a:gd name="connsiteY1" fmla="*/ 342900 h 400050"/>
              <a:gd name="connsiteX2" fmla="*/ 914400 w 914400"/>
              <a:gd name="connsiteY2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400050">
                <a:moveTo>
                  <a:pt x="0" y="342900"/>
                </a:moveTo>
                <a:cubicBezTo>
                  <a:pt x="190500" y="371475"/>
                  <a:pt x="381000" y="400050"/>
                  <a:pt x="533400" y="342900"/>
                </a:cubicBezTo>
                <a:cubicBezTo>
                  <a:pt x="685800" y="285750"/>
                  <a:pt x="800100" y="142875"/>
                  <a:pt x="914400" y="0"/>
                </a:cubicBezTo>
              </a:path>
            </a:pathLst>
          </a:custGeom>
          <a:ln w="476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 rot="1082862">
            <a:off x="2051050" y="1844675"/>
            <a:ext cx="455613" cy="204788"/>
          </a:xfrm>
          <a:custGeom>
            <a:avLst/>
            <a:gdLst>
              <a:gd name="connsiteX0" fmla="*/ 0 w 914400"/>
              <a:gd name="connsiteY0" fmla="*/ 342900 h 400050"/>
              <a:gd name="connsiteX1" fmla="*/ 533400 w 914400"/>
              <a:gd name="connsiteY1" fmla="*/ 342900 h 400050"/>
              <a:gd name="connsiteX2" fmla="*/ 914400 w 914400"/>
              <a:gd name="connsiteY2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400050">
                <a:moveTo>
                  <a:pt x="0" y="342900"/>
                </a:moveTo>
                <a:cubicBezTo>
                  <a:pt x="190500" y="371475"/>
                  <a:pt x="381000" y="400050"/>
                  <a:pt x="533400" y="342900"/>
                </a:cubicBezTo>
                <a:cubicBezTo>
                  <a:pt x="685800" y="285750"/>
                  <a:pt x="800100" y="142875"/>
                  <a:pt x="914400" y="0"/>
                </a:cubicBezTo>
              </a:path>
            </a:pathLst>
          </a:custGeom>
          <a:ln w="476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5" name="Прямая со стрелкой 24"/>
          <p:cNvCxnSpPr/>
          <p:nvPr/>
        </p:nvCxnSpPr>
        <p:spPr>
          <a:xfrm rot="10800000">
            <a:off x="2051050" y="3213100"/>
            <a:ext cx="500063" cy="1588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500166" y="0"/>
            <a:ext cx="626996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Опорная схема</a:t>
            </a:r>
          </a:p>
        </p:txBody>
      </p:sp>
      <p:sp>
        <p:nvSpPr>
          <p:cNvPr id="17423" name="Rectangle 16"/>
          <p:cNvSpPr>
            <a:spLocks noChangeArrowheads="1"/>
          </p:cNvSpPr>
          <p:nvPr/>
        </p:nvSpPr>
        <p:spPr bwMode="auto">
          <a:xfrm>
            <a:off x="1403350" y="1125538"/>
            <a:ext cx="6697663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462300"/>
                </a:solidFill>
              </a:rPr>
              <a:t>Умножение на натуральное число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sz="4000" dirty="0"/>
              <a:t>2, 6          2,6 * 4 = 10,4</a:t>
            </a:r>
          </a:p>
        </p:txBody>
      </p:sp>
      <p:sp>
        <p:nvSpPr>
          <p:cNvPr id="17424" name="Rectangle 18"/>
          <p:cNvSpPr>
            <a:spLocks noChangeArrowheads="1"/>
          </p:cNvSpPr>
          <p:nvPr/>
        </p:nvSpPr>
        <p:spPr bwMode="auto">
          <a:xfrm>
            <a:off x="1979613" y="1911350"/>
            <a:ext cx="501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 </a:t>
            </a:r>
            <a:r>
              <a:rPr lang="ru-RU" sz="3600" u="sng"/>
              <a:t>4</a:t>
            </a:r>
          </a:p>
        </p:txBody>
      </p:sp>
      <p:sp>
        <p:nvSpPr>
          <p:cNvPr id="17425" name="Rectangle 19"/>
          <p:cNvSpPr>
            <a:spLocks noChangeArrowheads="1"/>
          </p:cNvSpPr>
          <p:nvPr/>
        </p:nvSpPr>
        <p:spPr bwMode="auto">
          <a:xfrm>
            <a:off x="1403350" y="2349500"/>
            <a:ext cx="10731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10,4</a:t>
            </a:r>
            <a:br>
              <a:rPr lang="ru-RU" sz="3600"/>
            </a:b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468313" y="1268413"/>
            <a:ext cx="8207375" cy="4824412"/>
          </a:xfrm>
        </p:spPr>
        <p:txBody>
          <a:bodyPr/>
          <a:lstStyle/>
          <a:p>
            <a:pPr algn="l" eaLnBrk="1" hangingPunct="1"/>
            <a:r>
              <a:rPr lang="ru-RU" sz="3200" b="1" dirty="0" smtClean="0">
                <a:solidFill>
                  <a:schemeClr val="tx1"/>
                </a:solidFill>
              </a:rPr>
              <a:t>     Чтобы умножить десятичную дробь на натуральное число, надо: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1. умножить ее на это число,  не обращая внимание на запятую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 2. в полученном  произведении отделить запятой справа столько цифр, сколько их содержится после запятой в десятичной дроби</a:t>
            </a:r>
          </a:p>
        </p:txBody>
      </p:sp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2987675" y="404813"/>
            <a:ext cx="31686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Правило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468313" y="1268413"/>
            <a:ext cx="8207375" cy="4824412"/>
          </a:xfrm>
        </p:spPr>
        <p:txBody>
          <a:bodyPr/>
          <a:lstStyle/>
          <a:p>
            <a:pPr algn="l" eaLnBrk="1" hangingPunct="1"/>
            <a:r>
              <a:rPr lang="ru-RU" sz="3200" b="1" dirty="0" smtClean="0">
                <a:solidFill>
                  <a:srgbClr val="FF0000"/>
                </a:solidFill>
              </a:rPr>
              <a:t>     </a:t>
            </a:r>
            <a:r>
              <a:rPr lang="ru-RU" sz="3200" b="1" dirty="0" smtClean="0">
                <a:solidFill>
                  <a:schemeClr val="tx1"/>
                </a:solidFill>
              </a:rPr>
              <a:t>Чтобы умножить десятичную дробь на 10, 100, 1000 и т.д. надо: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в этой дроби перенести запятую на столько цифр вправо, сколько нулей стоят в множителе после единицы.</a:t>
            </a:r>
          </a:p>
        </p:txBody>
      </p:sp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2843213" y="765175"/>
            <a:ext cx="316865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Правило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323528" y="620689"/>
            <a:ext cx="8640959" cy="6237311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chemeClr val="tx1"/>
                </a:solidFill>
              </a:rPr>
              <a:t>Разминая поясницу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мы не будем торопиться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вправо, влево повернись, 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на соседа оглянись.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Чтобы стать еще умнее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мы с легка покрутим шеей.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Раз и два, раз и два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закружилась голова.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Приседание у нас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приседает целый класс.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Раз, два, три, четыре, пять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ноги надо нам размять.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От разминки польза есть?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Что ж, пора за парты сесть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endParaRPr lang="ru-RU" sz="3200" b="1" dirty="0" smtClean="0">
              <a:solidFill>
                <a:schemeClr val="tx1"/>
              </a:solidFill>
            </a:endParaRPr>
          </a:p>
        </p:txBody>
      </p:sp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827584" y="44625"/>
            <a:ext cx="7992888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Минутка отдыха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208794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323528" y="1628800"/>
            <a:ext cx="8640959" cy="5229200"/>
          </a:xfrm>
        </p:spPr>
        <p:txBody>
          <a:bodyPr/>
          <a:lstStyle/>
          <a:p>
            <a:pPr algn="l" eaLnBrk="1" hangingPunct="1"/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    </a:t>
            </a:r>
            <a:endParaRPr lang="ru-RU" sz="3200" b="1" dirty="0" smtClean="0">
              <a:solidFill>
                <a:schemeClr val="tx1"/>
              </a:solidFill>
            </a:endParaRPr>
          </a:p>
        </p:txBody>
      </p:sp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714375" y="260648"/>
            <a:ext cx="8106097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Остров Вычислений 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75" y="2000250"/>
            <a:ext cx="3643313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3 * 8,3=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75" y="2786063"/>
            <a:ext cx="3643313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35 * 1,7=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375" y="3571875"/>
            <a:ext cx="3643313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173* 0,19=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4375" y="4357688"/>
            <a:ext cx="3714750" cy="500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137,64* 35=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4375" y="5072063"/>
            <a:ext cx="3714750" cy="500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25,85*98 =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75" y="5786438"/>
            <a:ext cx="3714750" cy="500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127*1,5=</a:t>
            </a: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5000625" y="2000250"/>
            <a:ext cx="1643063" cy="642938"/>
          </a:xfrm>
          <a:prstGeom prst="round2Diag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24,9</a:t>
            </a: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5000625" y="2786063"/>
            <a:ext cx="1643063" cy="642937"/>
          </a:xfrm>
          <a:prstGeom prst="round2Diag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59,5</a:t>
            </a: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5000625" y="3571875"/>
            <a:ext cx="1643063" cy="642938"/>
          </a:xfrm>
          <a:prstGeom prst="round2Diag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32,87</a:t>
            </a: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5000625" y="4286250"/>
            <a:ext cx="1643063" cy="642938"/>
          </a:xfrm>
          <a:prstGeom prst="round2Diag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200" b="1" dirty="0">
                <a:solidFill>
                  <a:srgbClr val="462300"/>
                </a:solidFill>
              </a:rPr>
              <a:t>4817,4</a:t>
            </a: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5000625" y="5000625"/>
            <a:ext cx="1714500" cy="642938"/>
          </a:xfrm>
          <a:prstGeom prst="round2Diag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2533,3</a:t>
            </a: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5072063" y="5715000"/>
            <a:ext cx="1643062" cy="642938"/>
          </a:xfrm>
          <a:prstGeom prst="round2Diag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190,5</a:t>
            </a:r>
          </a:p>
        </p:txBody>
      </p:sp>
    </p:spTree>
    <p:extLst>
      <p:ext uri="{BB962C8B-B14F-4D97-AF65-F5344CB8AC3E}">
        <p14:creationId xmlns:p14="http://schemas.microsoft.com/office/powerpoint/2010/main" val="162275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" grpId="0" animBg="1"/>
      <p:bldP spid="21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323528" y="1628800"/>
            <a:ext cx="8640959" cy="5229200"/>
          </a:xfrm>
        </p:spPr>
        <p:txBody>
          <a:bodyPr/>
          <a:lstStyle/>
          <a:p>
            <a:pPr algn="l" eaLnBrk="1" hangingPunct="1"/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    </a:t>
            </a:r>
            <a:endParaRPr lang="ru-RU" sz="3200" b="1" dirty="0" smtClean="0">
              <a:solidFill>
                <a:schemeClr val="tx1"/>
              </a:solidFill>
            </a:endParaRPr>
          </a:p>
        </p:txBody>
      </p:sp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714375" y="260648"/>
            <a:ext cx="8106097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Остров Вычислений 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75" y="2000250"/>
            <a:ext cx="3643313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462300"/>
                </a:solidFill>
              </a:rPr>
              <a:t>3,7 </a:t>
            </a:r>
            <a:r>
              <a:rPr lang="ru-RU" sz="3600" b="1" dirty="0">
                <a:solidFill>
                  <a:srgbClr val="462300"/>
                </a:solidFill>
              </a:rPr>
              <a:t>* </a:t>
            </a:r>
            <a:r>
              <a:rPr lang="ru-RU" sz="3600" b="1" dirty="0" smtClean="0">
                <a:solidFill>
                  <a:srgbClr val="462300"/>
                </a:solidFill>
              </a:rPr>
              <a:t>10=</a:t>
            </a:r>
            <a:endParaRPr lang="ru-RU" sz="3600" b="1" dirty="0">
              <a:solidFill>
                <a:srgbClr val="4623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75" y="2786063"/>
            <a:ext cx="3643313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462300"/>
                </a:solidFill>
              </a:rPr>
              <a:t>7,02 </a:t>
            </a:r>
            <a:r>
              <a:rPr lang="ru-RU" sz="3600" b="1" dirty="0">
                <a:solidFill>
                  <a:srgbClr val="462300"/>
                </a:solidFill>
              </a:rPr>
              <a:t>* </a:t>
            </a:r>
            <a:r>
              <a:rPr lang="ru-RU" sz="3600" b="1" dirty="0" smtClean="0">
                <a:solidFill>
                  <a:srgbClr val="462300"/>
                </a:solidFill>
              </a:rPr>
              <a:t>1</a:t>
            </a:r>
            <a:r>
              <a:rPr lang="ru-RU" sz="3600" b="1" dirty="0">
                <a:solidFill>
                  <a:srgbClr val="462300"/>
                </a:solidFill>
              </a:rPr>
              <a:t>0</a:t>
            </a:r>
            <a:r>
              <a:rPr lang="ru-RU" sz="3600" b="1" dirty="0" smtClean="0">
                <a:solidFill>
                  <a:srgbClr val="462300"/>
                </a:solidFill>
              </a:rPr>
              <a:t>=</a:t>
            </a:r>
            <a:endParaRPr lang="ru-RU" sz="3600" b="1" dirty="0">
              <a:solidFill>
                <a:srgbClr val="4623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375" y="3571875"/>
            <a:ext cx="3643313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462300"/>
                </a:solidFill>
              </a:rPr>
              <a:t>0,34* 100=</a:t>
            </a:r>
            <a:endParaRPr lang="ru-RU" sz="3600" b="1" dirty="0">
              <a:solidFill>
                <a:srgbClr val="4623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4375" y="4357688"/>
            <a:ext cx="3714750" cy="500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462300"/>
                </a:solidFill>
              </a:rPr>
              <a:t>34,06* 100=</a:t>
            </a:r>
            <a:endParaRPr lang="ru-RU" sz="3600" b="1" dirty="0">
              <a:solidFill>
                <a:srgbClr val="4623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4375" y="5072063"/>
            <a:ext cx="3714750" cy="500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462300"/>
                </a:solidFill>
              </a:rPr>
              <a:t>0,067*1000 </a:t>
            </a:r>
            <a:r>
              <a:rPr lang="ru-RU" sz="3600" b="1" dirty="0">
                <a:solidFill>
                  <a:srgbClr val="462300"/>
                </a:solidFill>
              </a:rPr>
              <a:t>=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75" y="5786438"/>
            <a:ext cx="3714750" cy="500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462300"/>
                </a:solidFill>
              </a:rPr>
              <a:t>45,48*1000=</a:t>
            </a:r>
            <a:endParaRPr lang="ru-RU" sz="3600" b="1" dirty="0">
              <a:solidFill>
                <a:srgbClr val="462300"/>
              </a:solidFill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6143625" y="1857375"/>
            <a:ext cx="1643063" cy="642938"/>
          </a:xfrm>
          <a:prstGeom prst="round2Diag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37</a:t>
            </a: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6143625" y="2571750"/>
            <a:ext cx="1643063" cy="642938"/>
          </a:xfrm>
          <a:prstGeom prst="round2Diag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70,2</a:t>
            </a: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6143625" y="3357563"/>
            <a:ext cx="1643063" cy="642937"/>
          </a:xfrm>
          <a:prstGeom prst="round2Diag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34</a:t>
            </a: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6143625" y="4143375"/>
            <a:ext cx="1643063" cy="642938"/>
          </a:xfrm>
          <a:prstGeom prst="round2Diag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3406</a:t>
            </a: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6143625" y="4929188"/>
            <a:ext cx="1643063" cy="642937"/>
          </a:xfrm>
          <a:prstGeom prst="round2Diag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67</a:t>
            </a:r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6143625" y="5715000"/>
            <a:ext cx="1643063" cy="642938"/>
          </a:xfrm>
          <a:prstGeom prst="round2DiagRect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462300"/>
                </a:solidFill>
              </a:rPr>
              <a:t>45480</a:t>
            </a:r>
          </a:p>
        </p:txBody>
      </p:sp>
    </p:spTree>
    <p:extLst>
      <p:ext uri="{BB962C8B-B14F-4D97-AF65-F5344CB8AC3E}">
        <p14:creationId xmlns:p14="http://schemas.microsoft.com/office/powerpoint/2010/main" val="268637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течение Трудное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i="1" dirty="0" smtClean="0">
              <a:solidFill>
                <a:srgbClr val="002060"/>
              </a:solidFill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24744"/>
            <a:ext cx="8445822" cy="5472608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Вписать пропущенные числа в следующие равенства</a:t>
            </a:r>
            <a:r>
              <a:rPr lang="ru-RU" sz="2800" dirty="0" smtClean="0"/>
              <a:t>:</a:t>
            </a:r>
          </a:p>
          <a:p>
            <a:pPr eaLnBrk="1" hangingPunct="1"/>
            <a:r>
              <a:rPr lang="ru-RU" sz="2800" dirty="0" smtClean="0"/>
              <a:t>0,0071 *          = 0,71;</a:t>
            </a:r>
          </a:p>
          <a:p>
            <a:pPr eaLnBrk="1" hangingPunct="1"/>
            <a:r>
              <a:rPr lang="ru-RU" sz="2800" dirty="0" smtClean="0"/>
              <a:t>0,0083 *          = 8,3; </a:t>
            </a:r>
          </a:p>
          <a:p>
            <a:pPr eaLnBrk="1" hangingPunct="1"/>
            <a:r>
              <a:rPr lang="ru-RU" sz="2800" dirty="0" smtClean="0"/>
              <a:t>5,8 *            = 58;</a:t>
            </a:r>
          </a:p>
          <a:p>
            <a:pPr eaLnBrk="1" hangingPunct="1"/>
            <a:r>
              <a:rPr lang="ru-RU" sz="2800" dirty="0" smtClean="0"/>
              <a:t>0,04 *          = 40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2153444"/>
            <a:ext cx="6480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23768" y="2708920"/>
            <a:ext cx="6480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3212976"/>
            <a:ext cx="68407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22582" y="3717032"/>
            <a:ext cx="68407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63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остров Успеха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i="1" dirty="0" smtClean="0">
              <a:solidFill>
                <a:srgbClr val="002060"/>
              </a:solidFill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24744"/>
            <a:ext cx="8445822" cy="5472608"/>
          </a:xfrm>
        </p:spPr>
        <p:txBody>
          <a:bodyPr/>
          <a:lstStyle/>
          <a:p>
            <a:pPr eaLnBrk="1" hangingPunct="1"/>
            <a:endParaRPr lang="ru-RU" sz="2800" dirty="0" smtClean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914484"/>
              </p:ext>
            </p:extLst>
          </p:nvPr>
        </p:nvGraphicFramePr>
        <p:xfrm>
          <a:off x="755576" y="1556792"/>
          <a:ext cx="7488832" cy="388843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648072"/>
                <a:gridCol w="1440160"/>
                <a:gridCol w="792088"/>
                <a:gridCol w="720080"/>
                <a:gridCol w="360040"/>
                <a:gridCol w="576064"/>
                <a:gridCol w="1512168"/>
                <a:gridCol w="792088"/>
                <a:gridCol w="648072"/>
              </a:tblGrid>
              <a:tr h="42304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2,4*5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3,2*5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1,05*1000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400*0,09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600*0,07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3,05*1000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3050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5,2*4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20,5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4,8*3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14,4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1,2*10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0,2*180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0,6*70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1,6*10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30*1,4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0,7*80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0,42*100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!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0,36*100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!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968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остров Ошибок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i="1" dirty="0" smtClean="0">
              <a:solidFill>
                <a:srgbClr val="002060"/>
              </a:solidFill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24744"/>
            <a:ext cx="8445822" cy="5472608"/>
          </a:xfrm>
        </p:spPr>
        <p:txBody>
          <a:bodyPr/>
          <a:lstStyle/>
          <a:p>
            <a:pPr eaLnBrk="1" hangingPunct="1"/>
            <a:r>
              <a:rPr lang="ru-RU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Если вы считаете. Что пример решен правильно, поставьте «+», если не согласны- знак 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«-».</a:t>
            </a:r>
          </a:p>
          <a:p>
            <a:pPr marL="0" indent="0" eaLnBrk="1" hangingPunct="1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 4,55 × 10 = 45,5; </a:t>
            </a:r>
            <a:endParaRPr lang="ru-RU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0" indent="0" eaLnBrk="1" hangingPunct="1">
              <a:buNone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б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 18,3 × 10 = 183; </a:t>
            </a:r>
          </a:p>
          <a:p>
            <a:pPr marL="0" indent="0" eaLnBrk="1" hangingPunct="1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в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 0,235  × 10 = 23,5</a:t>
            </a:r>
            <a:r>
              <a:rPr lang="ru-RU" b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;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marL="0" indent="0" eaLnBrk="1" hangingPunct="1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г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 8,354 × 100 = 8354;</a:t>
            </a:r>
          </a:p>
          <a:p>
            <a:pPr marL="0" indent="0" eaLnBrk="1" hangingPunct="1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д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 8,353 × 7 = 58,471;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е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 27,43 × 7 =192,010.</a:t>
            </a:r>
          </a:p>
        </p:txBody>
      </p:sp>
      <p:pic>
        <p:nvPicPr>
          <p:cNvPr id="5" name="Picture 5" descr="SAILBO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34801">
            <a:off x="7823831" y="403761"/>
            <a:ext cx="1038655" cy="155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726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uteWarez&amp;Creep (8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124" name="Рисунок 4" descr="F:\картинки\HOMEANIM\AG00319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505885">
            <a:off x="365215" y="-148362"/>
            <a:ext cx="2609607" cy="2083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65125" indent="-282575" eaLnBrk="1" hangingPunct="1">
              <a:buFontTx/>
              <a:buNone/>
            </a:pPr>
            <a:r>
              <a:rPr lang="ru-RU" sz="5400" b="1" i="1" smtClean="0">
                <a:solidFill>
                  <a:srgbClr val="002060"/>
                </a:solidFill>
                <a:latin typeface="Monotype Corsiva" pitchFamily="66" charset="0"/>
              </a:rPr>
              <a:t>Долгожданный дан звонок.</a:t>
            </a:r>
          </a:p>
          <a:p>
            <a:pPr marL="365125" indent="-282575" eaLnBrk="1" hangingPunct="1">
              <a:buFontTx/>
              <a:buNone/>
            </a:pPr>
            <a:r>
              <a:rPr lang="ru-RU" sz="5400" b="1" i="1" smtClean="0">
                <a:solidFill>
                  <a:srgbClr val="002060"/>
                </a:solidFill>
                <a:latin typeface="Monotype Corsiva" pitchFamily="66" charset="0"/>
              </a:rPr>
              <a:t>Начинается урок.</a:t>
            </a:r>
          </a:p>
          <a:p>
            <a:pPr marL="365125" indent="-282575" eaLnBrk="1" hangingPunct="1">
              <a:buFontTx/>
              <a:buNone/>
            </a:pPr>
            <a:r>
              <a:rPr lang="ru-RU" sz="5400" b="1" i="1" smtClean="0">
                <a:solidFill>
                  <a:srgbClr val="002060"/>
                </a:solidFill>
                <a:latin typeface="Monotype Corsiva" pitchFamily="66" charset="0"/>
              </a:rPr>
              <a:t>Сегодня будем мы опять</a:t>
            </a:r>
          </a:p>
          <a:p>
            <a:pPr marL="365125" indent="-282575" eaLnBrk="1" hangingPunct="1">
              <a:buFontTx/>
              <a:buNone/>
            </a:pPr>
            <a:r>
              <a:rPr lang="ru-RU" sz="5400" b="1" i="1" smtClean="0">
                <a:solidFill>
                  <a:srgbClr val="002060"/>
                </a:solidFill>
                <a:latin typeface="Monotype Corsiva" pitchFamily="66" charset="0"/>
              </a:rPr>
              <a:t>Решать, отгадывать, смекать!</a:t>
            </a:r>
          </a:p>
        </p:txBody>
      </p:sp>
      <p:pic>
        <p:nvPicPr>
          <p:cNvPr id="5126" name="Рисунок 5" descr="F:\картинки\HOMEANIM\AG00317_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63" y="4000500"/>
            <a:ext cx="207168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Текст 2"/>
          <p:cNvSpPr>
            <a:spLocks noGrp="1"/>
          </p:cNvSpPr>
          <p:nvPr>
            <p:ph type="body" idx="4294967295"/>
          </p:nvPr>
        </p:nvSpPr>
        <p:spPr>
          <a:xfrm>
            <a:off x="457200" y="1406525"/>
            <a:ext cx="7570788" cy="698500"/>
          </a:xfrm>
        </p:spPr>
        <p:txBody>
          <a:bodyPr/>
          <a:lstStyle/>
          <a:p>
            <a:pPr marL="44450" indent="0" eaLnBrk="1" hangingPunct="1">
              <a:spcBef>
                <a:spcPct val="0"/>
              </a:spcBef>
              <a:buFontTx/>
              <a:buNone/>
            </a:pPr>
            <a:r>
              <a:rPr lang="ru-RU" b="1" i="1" smtClean="0">
                <a:latin typeface="Times New Roman" pitchFamily="18" charset="0"/>
              </a:rPr>
              <a:t>1. Учебник:  страница  204 §  7,  п. 34  </a:t>
            </a:r>
          </a:p>
        </p:txBody>
      </p:sp>
      <p:sp>
        <p:nvSpPr>
          <p:cNvPr id="27652" name="Содержимое 3"/>
          <p:cNvSpPr>
            <a:spLocks noGrp="1"/>
          </p:cNvSpPr>
          <p:nvPr>
            <p:ph sz="half" idx="4294967295"/>
          </p:nvPr>
        </p:nvSpPr>
        <p:spPr>
          <a:xfrm>
            <a:off x="457200" y="2133600"/>
            <a:ext cx="8153400" cy="3992563"/>
          </a:xfrm>
        </p:spPr>
        <p:txBody>
          <a:bodyPr/>
          <a:lstStyle/>
          <a:p>
            <a:pPr marL="365125" indent="-282575" eaLnBrk="1" hangingPunct="1">
              <a:buFontTx/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Страница 207,  № 1332,  1333.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17488"/>
            <a:ext cx="7972425" cy="854075"/>
          </a:xfrm>
        </p:spPr>
        <p:txBody>
          <a:bodyPr anchor="b">
            <a:normAutofit/>
          </a:bodyPr>
          <a:lstStyle/>
          <a:p>
            <a:pPr eaLnBrk="1" hangingPunct="1">
              <a:lnSpc>
                <a:spcPts val="2000"/>
              </a:lnSpc>
              <a:defRPr/>
            </a:pPr>
            <a:r>
              <a:rPr lang="ru-RU" sz="41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ДОМАШНЕЕ ЗАДАНИЕ</a:t>
            </a:r>
          </a:p>
        </p:txBody>
      </p:sp>
      <p:pic>
        <p:nvPicPr>
          <p:cNvPr id="27654" name="Рисунок 5" descr="D:\Мои документы\Мои рисунки\image00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3143250"/>
            <a:ext cx="262890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Текст 2"/>
          <p:cNvSpPr>
            <a:spLocks noGrp="1"/>
          </p:cNvSpPr>
          <p:nvPr>
            <p:ph type="body" idx="4294967295"/>
          </p:nvPr>
        </p:nvSpPr>
        <p:spPr>
          <a:xfrm>
            <a:off x="457200" y="908720"/>
            <a:ext cx="8363272" cy="1152128"/>
          </a:xfrm>
        </p:spPr>
        <p:txBody>
          <a:bodyPr/>
          <a:lstStyle/>
          <a:p>
            <a:pPr marL="44450" indent="0" eaLnBrk="1" hangingPunct="1">
              <a:spcBef>
                <a:spcPct val="0"/>
              </a:spcBef>
              <a:buFontTx/>
              <a:buNone/>
            </a:pPr>
            <a:r>
              <a:rPr lang="ru-RU" b="1" i="1" dirty="0" smtClean="0">
                <a:latin typeface="Times New Roman" pitchFamily="18" charset="0"/>
              </a:rPr>
              <a:t>1. Составление </a:t>
            </a:r>
            <a:r>
              <a:rPr lang="ru-RU" b="1" i="1" dirty="0" err="1" smtClean="0">
                <a:latin typeface="Times New Roman" pitchFamily="18" charset="0"/>
              </a:rPr>
              <a:t>синквейна</a:t>
            </a:r>
            <a:r>
              <a:rPr lang="ru-RU" b="1" i="1" dirty="0" smtClean="0">
                <a:latin typeface="Times New Roman" pitchFamily="18" charset="0"/>
              </a:rPr>
              <a:t>.(</a:t>
            </a:r>
            <a:r>
              <a:rPr lang="ru-RU" sz="2000" b="1" i="1" dirty="0" err="1" smtClean="0">
                <a:latin typeface="Times New Roman" pitchFamily="18" charset="0"/>
              </a:rPr>
              <a:t>синквейн</a:t>
            </a:r>
            <a:r>
              <a:rPr lang="ru-RU" sz="2000" b="1" i="1" dirty="0" smtClean="0">
                <a:latin typeface="Times New Roman" pitchFamily="18" charset="0"/>
              </a:rPr>
              <a:t> происходит от французского слова и означает «</a:t>
            </a:r>
            <a:r>
              <a:rPr lang="ru-RU" sz="2000" b="1" i="1" dirty="0" err="1" smtClean="0">
                <a:latin typeface="Times New Roman" pitchFamily="18" charset="0"/>
              </a:rPr>
              <a:t>пятистрочие</a:t>
            </a:r>
            <a:r>
              <a:rPr lang="ru-RU" sz="2000" b="1" i="1" dirty="0" smtClean="0">
                <a:latin typeface="Times New Roman" pitchFamily="18" charset="0"/>
              </a:rPr>
              <a:t>», появился благодаря японской поэзии)</a:t>
            </a:r>
          </a:p>
        </p:txBody>
      </p:sp>
      <p:sp>
        <p:nvSpPr>
          <p:cNvPr id="27652" name="Содержимое 3"/>
          <p:cNvSpPr>
            <a:spLocks noGrp="1"/>
          </p:cNvSpPr>
          <p:nvPr>
            <p:ph sz="half" idx="4294967295"/>
          </p:nvPr>
        </p:nvSpPr>
        <p:spPr>
          <a:xfrm>
            <a:off x="251520" y="1988840"/>
            <a:ext cx="8640960" cy="4680520"/>
          </a:xfrm>
        </p:spPr>
        <p:txBody>
          <a:bodyPr/>
          <a:lstStyle/>
          <a:p>
            <a:pPr marL="596900" indent="-514350" eaLnBrk="1" hangingPunct="1">
              <a:buFontTx/>
              <a:buAutoNum type="arabicPeriod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математики.</a:t>
            </a:r>
          </a:p>
          <a:p>
            <a:pPr marL="596900" indent="-514350" eaLnBrk="1" hangingPunct="1">
              <a:buFontTx/>
              <a:buAutoNum type="arabicPeriod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урок? (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придумать несколько прилагательных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596900" indent="-514350" eaLnBrk="1" hangingPunct="1">
              <a:buFontTx/>
              <a:buAutoNum type="arabicPeriod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Твои действия на уроке (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придумать несколько глаголов, описывающих твои действия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 Что ты делал?</a:t>
            </a:r>
          </a:p>
          <a:p>
            <a:pPr marL="596900" indent="-514350" eaLnBrk="1" hangingPunct="1">
              <a:buFontTx/>
              <a:buAutoNum type="arabicPeriod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Смысл урока.</a:t>
            </a:r>
          </a:p>
          <a:p>
            <a:pPr marL="596900" indent="-514350" eaLnBrk="1" hangingPunct="1">
              <a:buFontTx/>
              <a:buAutoNum type="arabicPeriod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Ассоциация урока, выраженная одним словом в форме существительного.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60648"/>
            <a:ext cx="7972425" cy="648072"/>
          </a:xfrm>
        </p:spPr>
        <p:txBody>
          <a:bodyPr anchor="b">
            <a:normAutofit/>
          </a:bodyPr>
          <a:lstStyle/>
          <a:p>
            <a:pPr eaLnBrk="1" hangingPunct="1">
              <a:lnSpc>
                <a:spcPts val="2000"/>
              </a:lnSpc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Рефлексия. Подведение итогов урока</a:t>
            </a:r>
          </a:p>
        </p:txBody>
      </p:sp>
      <p:pic>
        <p:nvPicPr>
          <p:cNvPr id="27654" name="Рисунок 5" descr="D:\Мои документы\Мои рисунки\image00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34754" y="5805264"/>
            <a:ext cx="869801" cy="92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380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35608" y="1447800"/>
            <a:ext cx="7498080" cy="4800600"/>
          </a:xfrm>
          <a:scene3d>
            <a:camera prst="isometricOffAxis1Right"/>
            <a:lightRig rig="flat" dir="tl">
              <a:rot lat="0" lon="0" rev="6600000"/>
            </a:lightRig>
          </a:scene3d>
          <a:sp3d>
            <a:bevelT prst="convex"/>
          </a:sp3d>
        </p:spPr>
        <p:txBody>
          <a:bodyPr>
            <a:norm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sz="8800" b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4" descr="CuteWarez&amp;Creep (8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WordArt 2"/>
          <p:cNvSpPr>
            <a:spLocks noChangeArrowheads="1" noChangeShapeType="1" noTextEdit="1"/>
          </p:cNvSpPr>
          <p:nvPr/>
        </p:nvSpPr>
        <p:spPr bwMode="auto">
          <a:xfrm>
            <a:off x="1835150" y="260350"/>
            <a:ext cx="51593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Right"/>
              <a:lightRig rig="legacyFlat3" dir="l"/>
            </a:scene3d>
            <a:sp3d extrusionH="430200" prstMaterial="legacyMetal">
              <a:extrusionClr>
                <a:srgbClr val="FF0000"/>
              </a:extrusionClr>
            </a:sp3d>
          </a:bodyPr>
          <a:lstStyle/>
          <a:p>
            <a:pPr algn="ctr"/>
            <a:r>
              <a:rPr lang="ru-RU" sz="3600" kern="10" spc="720">
                <a:ln w="9525">
                  <a:round/>
                  <a:headEnd/>
                  <a:tailEnd/>
                </a:ln>
                <a:solidFill>
                  <a:srgbClr val="FF0000">
                    <a:alpha val="81175"/>
                  </a:srgbClr>
                </a:solidFill>
                <a:latin typeface="Impact"/>
              </a:rPr>
              <a:t>Вычислите устно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2195513" y="1412875"/>
          <a:ext cx="1935162" cy="488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Формула" r:id="rId4" imgW="558720" imgH="1574640" progId="Equation.3">
                  <p:embed/>
                </p:oleObj>
              </mc:Choice>
              <mc:Fallback>
                <p:oleObj name="Формула" r:id="rId4" imgW="558720" imgH="1574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1412875"/>
                        <a:ext cx="1935162" cy="4886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9" name="Picture 5" descr="AG00010_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04025" y="4292600"/>
            <a:ext cx="20732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067175" y="1412875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itchFamily="18" charset="0"/>
              </a:rPr>
              <a:t>1,8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4140200" y="22050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itchFamily="18" charset="0"/>
              </a:rPr>
              <a:t>3,6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4067175" y="2924175"/>
            <a:ext cx="7921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itchFamily="18" charset="0"/>
              </a:rPr>
              <a:t>4,0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4067175" y="364490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itchFamily="18" charset="0"/>
              </a:rPr>
              <a:t>6,0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4067175" y="4365625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itchFamily="18" charset="0"/>
              </a:rPr>
              <a:t>7,5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4067175" y="5013325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itchFamily="18" charset="0"/>
              </a:rPr>
              <a:t>9,0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3995738" y="5661025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itchFamily="18" charset="0"/>
              </a:rPr>
              <a:t>6,0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  <p:bldP spid="23559" grpId="0"/>
      <p:bldP spid="23560" grpId="0"/>
      <p:bldP spid="23561" grpId="0"/>
      <p:bldP spid="23562" grpId="0"/>
      <p:bldP spid="23563" grpId="0"/>
      <p:bldP spid="235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699" name="Picture 4" descr="CuteWarez&amp;Creep (8)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731838"/>
            <a:ext cx="9144000" cy="7589838"/>
          </a:xfrm>
          <a:noFill/>
        </p:spPr>
      </p:pic>
      <p:sp>
        <p:nvSpPr>
          <p:cNvPr id="29700" name="WordArt 5"/>
          <p:cNvSpPr>
            <a:spLocks noChangeArrowheads="1" noChangeShapeType="1" noTextEdit="1"/>
          </p:cNvSpPr>
          <p:nvPr/>
        </p:nvSpPr>
        <p:spPr bwMode="auto">
          <a:xfrm>
            <a:off x="1258888" y="908050"/>
            <a:ext cx="6697662" cy="446563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Impact"/>
              </a:rPr>
              <a:t>Дополнительные</a:t>
            </a:r>
          </a:p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6600"/>
              </a:solidFill>
              <a:latin typeface="Impact"/>
            </a:endParaRP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Impact"/>
              </a:rPr>
              <a:t>задания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500034" y="1000108"/>
            <a:ext cx="8143932" cy="428628"/>
          </a:xfrm>
        </p:spPr>
        <p:txBody>
          <a:bodyPr numCol="2">
            <a:normAutofit fontScale="77500" lnSpcReduction="20000"/>
          </a:bodyPr>
          <a:lstStyle/>
          <a:p>
            <a:pPr marL="4572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sz="2400" b="1" kern="1200" dirty="0">
                <a:latin typeface="Times New Roman" pitchFamily="18" charset="0"/>
                <a:cs typeface="Times New Roman" pitchFamily="18" charset="0"/>
              </a:rPr>
              <a:t>Задание 1. Округлить до десятых                                </a:t>
            </a:r>
            <a:r>
              <a:rPr lang="ru-RU" sz="2600" b="1" kern="1200" dirty="0">
                <a:latin typeface="Times New Roman" pitchFamily="18" charset="0"/>
                <a:cs typeface="Times New Roman" pitchFamily="18" charset="0"/>
              </a:rPr>
              <a:t>Задание 2. Округлить до целых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71472" y="1500174"/>
            <a:ext cx="8153400" cy="1785950"/>
          </a:xfrm>
        </p:spPr>
        <p:txBody>
          <a:bodyPr numCol="2">
            <a:normAutofit/>
          </a:bodyPr>
          <a:lstStyle/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b="1" kern="1200" dirty="0">
                <a:latin typeface="Bookman Old Style" pitchFamily="18" charset="0"/>
              </a:rPr>
              <a:t>2,789 ≈                                                                            </a:t>
            </a:r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b="1" kern="1200" dirty="0">
                <a:latin typeface="Bookman Old Style" pitchFamily="18" charset="0"/>
              </a:rPr>
              <a:t>0,8321≈</a:t>
            </a:r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b="1" kern="1200" dirty="0">
                <a:latin typeface="Bookman Old Style" pitchFamily="18" charset="0"/>
              </a:rPr>
              <a:t>247,356≈</a:t>
            </a:r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b="1" kern="1200" dirty="0">
                <a:latin typeface="Bookman Old Style" pitchFamily="18" charset="0"/>
              </a:rPr>
              <a:t>32028,7≈</a:t>
            </a:r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b="1" kern="1200" dirty="0">
                <a:latin typeface="Bookman Old Style" pitchFamily="18" charset="0"/>
              </a:rPr>
              <a:t>16513,5≈</a:t>
            </a:r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b="1" kern="1200" dirty="0">
                <a:latin typeface="Bookman Old Style" pitchFamily="18" charset="0"/>
              </a:rPr>
              <a:t>811,9≈</a:t>
            </a:r>
          </a:p>
        </p:txBody>
      </p:sp>
      <p:pic>
        <p:nvPicPr>
          <p:cNvPr id="30724" name="Рисунок 4" descr="F:\картинки\SMBUSBAS\PE02745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3571875"/>
            <a:ext cx="54292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/>
          </p:cNvSpPr>
          <p:nvPr/>
        </p:nvSpPr>
        <p:spPr bwMode="auto">
          <a:xfrm>
            <a:off x="457200" y="217488"/>
            <a:ext cx="38100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lnSpc>
                <a:spcPts val="2000"/>
              </a:lnSpc>
              <a:defRPr/>
            </a:pPr>
            <a:r>
              <a:rPr lang="ru-RU" sz="3700" b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ПОВТОРЕНИЕ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188" y="0"/>
            <a:ext cx="6778625" cy="620713"/>
          </a:xfrm>
        </p:spPr>
        <p:txBody>
          <a:bodyPr anchor="b">
            <a:normAutofit/>
          </a:bodyPr>
          <a:lstStyle/>
          <a:p>
            <a:pPr eaLnBrk="1" hangingPunct="1">
              <a:lnSpc>
                <a:spcPts val="2000"/>
              </a:lnSpc>
              <a:defRPr/>
            </a:pPr>
            <a:r>
              <a:rPr lang="ru-RU" sz="31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ВЗАИМОПРОВЕРКА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500034" y="1000108"/>
            <a:ext cx="8143932" cy="428628"/>
          </a:xfrm>
        </p:spPr>
        <p:txBody>
          <a:bodyPr numCol="2">
            <a:normAutofit fontScale="77500" lnSpcReduction="20000"/>
          </a:bodyPr>
          <a:lstStyle/>
          <a:p>
            <a:pPr marL="4572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sz="2400" b="1" kern="1200" dirty="0">
                <a:latin typeface="Times New Roman" pitchFamily="18" charset="0"/>
                <a:cs typeface="Times New Roman" pitchFamily="18" charset="0"/>
              </a:rPr>
              <a:t>Задание 1. Округлить до десятых                                </a:t>
            </a:r>
            <a:r>
              <a:rPr lang="ru-RU" sz="2600" b="1" kern="1200" dirty="0">
                <a:latin typeface="Times New Roman" pitchFamily="18" charset="0"/>
                <a:cs typeface="Times New Roman" pitchFamily="18" charset="0"/>
              </a:rPr>
              <a:t>Задание 2. Округлить до целых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71472" y="1500174"/>
            <a:ext cx="8153400" cy="1785950"/>
          </a:xfrm>
        </p:spPr>
        <p:txBody>
          <a:bodyPr numCol="2">
            <a:normAutofit/>
          </a:bodyPr>
          <a:lstStyle/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b="1" kern="1200" dirty="0">
                <a:latin typeface="Bookman Old Style" pitchFamily="18" charset="0"/>
              </a:rPr>
              <a:t>2,789 ≈ 2,8                                                                           </a:t>
            </a:r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b="1" kern="1200" dirty="0">
                <a:latin typeface="Bookman Old Style" pitchFamily="18" charset="0"/>
              </a:rPr>
              <a:t>0,8321≈0,8</a:t>
            </a:r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b="1" kern="1200" dirty="0">
                <a:latin typeface="Bookman Old Style" pitchFamily="18" charset="0"/>
              </a:rPr>
              <a:t>247,356≈247,4</a:t>
            </a:r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b="1" kern="1200" dirty="0">
                <a:latin typeface="Bookman Old Style" pitchFamily="18" charset="0"/>
              </a:rPr>
              <a:t>32028,7≈32029</a:t>
            </a:r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b="1" kern="1200" dirty="0">
                <a:latin typeface="Bookman Old Style" pitchFamily="18" charset="0"/>
              </a:rPr>
              <a:t>16513,5≈16514</a:t>
            </a:r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b="1" kern="1200" dirty="0">
                <a:latin typeface="Bookman Old Style" pitchFamily="18" charset="0"/>
              </a:rPr>
              <a:t>811,9≈812</a:t>
            </a:r>
          </a:p>
        </p:txBody>
      </p:sp>
      <p:pic>
        <p:nvPicPr>
          <p:cNvPr id="31749" name="Рисунок 4" descr="F:\картинки\SMBUSBAS\PE02745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3571875"/>
            <a:ext cx="54292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2339975" y="115888"/>
            <a:ext cx="4319588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Карта плавания</a:t>
            </a:r>
          </a:p>
        </p:txBody>
      </p:sp>
      <p:pic>
        <p:nvPicPr>
          <p:cNvPr id="8195" name="Picture 8" descr="SAILBO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34801">
            <a:off x="6156325" y="3716338"/>
            <a:ext cx="14954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Freeform 16"/>
          <p:cNvSpPr>
            <a:spLocks/>
          </p:cNvSpPr>
          <p:nvPr/>
        </p:nvSpPr>
        <p:spPr bwMode="auto">
          <a:xfrm rot="-129484">
            <a:off x="-36513" y="836613"/>
            <a:ext cx="7908926" cy="1092200"/>
          </a:xfrm>
          <a:custGeom>
            <a:avLst/>
            <a:gdLst>
              <a:gd name="T0" fmla="*/ 971550 w 4982"/>
              <a:gd name="T1" fmla="*/ 109780 h 975"/>
              <a:gd name="T2" fmla="*/ 1331913 w 4982"/>
              <a:gd name="T3" fmla="*/ 872640 h 975"/>
              <a:gd name="T4" fmla="*/ 2844800 w 4982"/>
              <a:gd name="T5" fmla="*/ 567944 h 975"/>
              <a:gd name="T6" fmla="*/ 3636963 w 4982"/>
              <a:gd name="T7" fmla="*/ 1024988 h 975"/>
              <a:gd name="T8" fmla="*/ 6516689 w 4982"/>
              <a:gd name="T9" fmla="*/ 973458 h 975"/>
              <a:gd name="T10" fmla="*/ 5437188 w 4982"/>
              <a:gd name="T11" fmla="*/ 466005 h 975"/>
              <a:gd name="T12" fmla="*/ 7164389 w 4982"/>
              <a:gd name="T13" fmla="*/ 211719 h 975"/>
              <a:gd name="T14" fmla="*/ 971550 w 4982"/>
              <a:gd name="T15" fmla="*/ 109780 h 97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982"/>
              <a:gd name="T25" fmla="*/ 0 h 975"/>
              <a:gd name="T26" fmla="*/ 4982 w 4982"/>
              <a:gd name="T27" fmla="*/ 975 h 97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982" h="975">
                <a:moveTo>
                  <a:pt x="612" y="98"/>
                </a:moveTo>
                <a:cubicBezTo>
                  <a:pt x="0" y="196"/>
                  <a:pt x="642" y="711"/>
                  <a:pt x="839" y="779"/>
                </a:cubicBezTo>
                <a:cubicBezTo>
                  <a:pt x="1036" y="847"/>
                  <a:pt x="1550" y="484"/>
                  <a:pt x="1792" y="507"/>
                </a:cubicBezTo>
                <a:cubicBezTo>
                  <a:pt x="2034" y="530"/>
                  <a:pt x="1906" y="855"/>
                  <a:pt x="2291" y="915"/>
                </a:cubicBezTo>
                <a:cubicBezTo>
                  <a:pt x="2676" y="975"/>
                  <a:pt x="3916" y="952"/>
                  <a:pt x="4105" y="869"/>
                </a:cubicBezTo>
                <a:cubicBezTo>
                  <a:pt x="4294" y="786"/>
                  <a:pt x="3357" y="529"/>
                  <a:pt x="3425" y="416"/>
                </a:cubicBezTo>
                <a:cubicBezTo>
                  <a:pt x="3493" y="303"/>
                  <a:pt x="4982" y="242"/>
                  <a:pt x="4513" y="189"/>
                </a:cubicBezTo>
                <a:cubicBezTo>
                  <a:pt x="4044" y="136"/>
                  <a:pt x="1224" y="0"/>
                  <a:pt x="612" y="98"/>
                </a:cubicBezTo>
                <a:close/>
              </a:path>
            </a:pathLst>
          </a:custGeom>
          <a:gradFill rotWithShape="1">
            <a:gsLst>
              <a:gs pos="0">
                <a:srgbClr val="FF9900"/>
              </a:gs>
              <a:gs pos="100000">
                <a:srgbClr val="6E4B06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7" name="Freeform 19"/>
          <p:cNvSpPr>
            <a:spLocks/>
          </p:cNvSpPr>
          <p:nvPr/>
        </p:nvSpPr>
        <p:spPr bwMode="auto">
          <a:xfrm>
            <a:off x="4787900" y="3802063"/>
            <a:ext cx="4416425" cy="3106737"/>
          </a:xfrm>
          <a:custGeom>
            <a:avLst/>
            <a:gdLst>
              <a:gd name="T0" fmla="*/ 431800 w 2782"/>
              <a:gd name="T1" fmla="*/ 3082925 h 1957"/>
              <a:gd name="T2" fmla="*/ 1584325 w 2782"/>
              <a:gd name="T3" fmla="*/ 2363787 h 1957"/>
              <a:gd name="T4" fmla="*/ 3024187 w 2782"/>
              <a:gd name="T5" fmla="*/ 1787525 h 1957"/>
              <a:gd name="T6" fmla="*/ 3313113 w 2782"/>
              <a:gd name="T7" fmla="*/ 490537 h 1957"/>
              <a:gd name="T8" fmla="*/ 4248150 w 2782"/>
              <a:gd name="T9" fmla="*/ 58738 h 1957"/>
              <a:gd name="T10" fmla="*/ 4321175 w 2782"/>
              <a:gd name="T11" fmla="*/ 347662 h 1957"/>
              <a:gd name="T12" fmla="*/ 4392613 w 2782"/>
              <a:gd name="T13" fmla="*/ 2147887 h 1957"/>
              <a:gd name="T14" fmla="*/ 4392613 w 2782"/>
              <a:gd name="T15" fmla="*/ 2940050 h 1957"/>
              <a:gd name="T16" fmla="*/ 4321175 w 2782"/>
              <a:gd name="T17" fmla="*/ 3082925 h 1957"/>
              <a:gd name="T18" fmla="*/ 3887788 w 2782"/>
              <a:gd name="T19" fmla="*/ 3082925 h 1957"/>
              <a:gd name="T20" fmla="*/ 2952750 w 2782"/>
              <a:gd name="T21" fmla="*/ 3082925 h 1957"/>
              <a:gd name="T22" fmla="*/ 1439862 w 2782"/>
              <a:gd name="T23" fmla="*/ 3082925 h 1957"/>
              <a:gd name="T24" fmla="*/ 144462 w 2782"/>
              <a:gd name="T25" fmla="*/ 3082925 h 1957"/>
              <a:gd name="T26" fmla="*/ 576262 w 2782"/>
              <a:gd name="T27" fmla="*/ 3082925 h 195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782"/>
              <a:gd name="T43" fmla="*/ 0 h 1957"/>
              <a:gd name="T44" fmla="*/ 2782 w 2782"/>
              <a:gd name="T45" fmla="*/ 1957 h 195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782" h="1957">
                <a:moveTo>
                  <a:pt x="272" y="1942"/>
                </a:moveTo>
                <a:cubicBezTo>
                  <a:pt x="499" y="1783"/>
                  <a:pt x="726" y="1625"/>
                  <a:pt x="998" y="1489"/>
                </a:cubicBezTo>
                <a:cubicBezTo>
                  <a:pt x="1270" y="1353"/>
                  <a:pt x="1724" y="1323"/>
                  <a:pt x="1905" y="1126"/>
                </a:cubicBezTo>
                <a:cubicBezTo>
                  <a:pt x="2086" y="929"/>
                  <a:pt x="1959" y="490"/>
                  <a:pt x="2087" y="309"/>
                </a:cubicBezTo>
                <a:cubicBezTo>
                  <a:pt x="2215" y="128"/>
                  <a:pt x="2570" y="52"/>
                  <a:pt x="2676" y="37"/>
                </a:cubicBezTo>
                <a:cubicBezTo>
                  <a:pt x="2782" y="22"/>
                  <a:pt x="2707" y="0"/>
                  <a:pt x="2722" y="219"/>
                </a:cubicBezTo>
                <a:cubicBezTo>
                  <a:pt x="2737" y="438"/>
                  <a:pt x="2760" y="1081"/>
                  <a:pt x="2767" y="1353"/>
                </a:cubicBezTo>
                <a:cubicBezTo>
                  <a:pt x="2774" y="1625"/>
                  <a:pt x="2774" y="1754"/>
                  <a:pt x="2767" y="1852"/>
                </a:cubicBezTo>
                <a:cubicBezTo>
                  <a:pt x="2760" y="1950"/>
                  <a:pt x="2775" y="1927"/>
                  <a:pt x="2722" y="1942"/>
                </a:cubicBezTo>
                <a:cubicBezTo>
                  <a:pt x="2669" y="1957"/>
                  <a:pt x="2593" y="1942"/>
                  <a:pt x="2449" y="1942"/>
                </a:cubicBezTo>
                <a:cubicBezTo>
                  <a:pt x="2305" y="1942"/>
                  <a:pt x="2117" y="1942"/>
                  <a:pt x="1860" y="1942"/>
                </a:cubicBezTo>
                <a:cubicBezTo>
                  <a:pt x="1603" y="1942"/>
                  <a:pt x="1202" y="1942"/>
                  <a:pt x="907" y="1942"/>
                </a:cubicBezTo>
                <a:cubicBezTo>
                  <a:pt x="612" y="1942"/>
                  <a:pt x="182" y="1942"/>
                  <a:pt x="91" y="1942"/>
                </a:cubicBezTo>
                <a:cubicBezTo>
                  <a:pt x="0" y="1942"/>
                  <a:pt x="181" y="1942"/>
                  <a:pt x="363" y="1942"/>
                </a:cubicBezTo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WordArt 21"/>
          <p:cNvSpPr>
            <a:spLocks noChangeArrowheads="1" noChangeShapeType="1" noTextEdit="1"/>
          </p:cNvSpPr>
          <p:nvPr/>
        </p:nvSpPr>
        <p:spPr bwMode="auto">
          <a:xfrm>
            <a:off x="6877050" y="5516563"/>
            <a:ext cx="1911350" cy="13049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Трудный Вопрос</a:t>
            </a:r>
          </a:p>
        </p:txBody>
      </p:sp>
      <p:sp>
        <p:nvSpPr>
          <p:cNvPr id="8199" name="Freeform 22"/>
          <p:cNvSpPr>
            <a:spLocks/>
          </p:cNvSpPr>
          <p:nvPr/>
        </p:nvSpPr>
        <p:spPr bwMode="auto">
          <a:xfrm>
            <a:off x="3492500" y="3933825"/>
            <a:ext cx="2592388" cy="2400300"/>
          </a:xfrm>
          <a:custGeom>
            <a:avLst/>
            <a:gdLst>
              <a:gd name="T0" fmla="*/ 671513 w 1633"/>
              <a:gd name="T1" fmla="*/ 1800225 h 1512"/>
              <a:gd name="T2" fmla="*/ 23813 w 1633"/>
              <a:gd name="T3" fmla="*/ 1366837 h 1512"/>
              <a:gd name="T4" fmla="*/ 527050 w 1633"/>
              <a:gd name="T5" fmla="*/ 71438 h 1512"/>
              <a:gd name="T6" fmla="*/ 1895476 w 1633"/>
              <a:gd name="T7" fmla="*/ 935038 h 1512"/>
              <a:gd name="T8" fmla="*/ 2544763 w 1633"/>
              <a:gd name="T9" fmla="*/ 719137 h 1512"/>
              <a:gd name="T10" fmla="*/ 1608138 w 1633"/>
              <a:gd name="T11" fmla="*/ 2232025 h 1512"/>
              <a:gd name="T12" fmla="*/ 527050 w 1633"/>
              <a:gd name="T13" fmla="*/ 1727200 h 15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33"/>
              <a:gd name="T22" fmla="*/ 0 h 1512"/>
              <a:gd name="T23" fmla="*/ 1633 w 1633"/>
              <a:gd name="T24" fmla="*/ 1512 h 15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33" h="1512">
                <a:moveTo>
                  <a:pt x="423" y="1134"/>
                </a:moveTo>
                <a:cubicBezTo>
                  <a:pt x="226" y="1088"/>
                  <a:pt x="30" y="1042"/>
                  <a:pt x="15" y="861"/>
                </a:cubicBezTo>
                <a:cubicBezTo>
                  <a:pt x="0" y="680"/>
                  <a:pt x="136" y="90"/>
                  <a:pt x="332" y="45"/>
                </a:cubicBezTo>
                <a:cubicBezTo>
                  <a:pt x="528" y="0"/>
                  <a:pt x="982" y="521"/>
                  <a:pt x="1194" y="589"/>
                </a:cubicBezTo>
                <a:cubicBezTo>
                  <a:pt x="1406" y="657"/>
                  <a:pt x="1633" y="317"/>
                  <a:pt x="1603" y="453"/>
                </a:cubicBezTo>
                <a:cubicBezTo>
                  <a:pt x="1573" y="589"/>
                  <a:pt x="1225" y="1300"/>
                  <a:pt x="1013" y="1406"/>
                </a:cubicBezTo>
                <a:cubicBezTo>
                  <a:pt x="801" y="1512"/>
                  <a:pt x="446" y="1149"/>
                  <a:pt x="332" y="1088"/>
                </a:cubicBezTo>
              </a:path>
            </a:pathLst>
          </a:custGeom>
          <a:solidFill>
            <a:srgbClr val="45F16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0" name="WordArt 26"/>
          <p:cNvSpPr>
            <a:spLocks noChangeArrowheads="1" noChangeShapeType="1" noTextEdit="1"/>
          </p:cNvSpPr>
          <p:nvPr/>
        </p:nvSpPr>
        <p:spPr bwMode="auto">
          <a:xfrm>
            <a:off x="3995738" y="4221163"/>
            <a:ext cx="1296987" cy="142716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Impact"/>
              </a:rPr>
              <a:t>Остров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Impact"/>
              </a:rPr>
              <a:t>Вычислений</a:t>
            </a:r>
          </a:p>
        </p:txBody>
      </p:sp>
      <p:sp>
        <p:nvSpPr>
          <p:cNvPr id="8201" name="Freeform 27"/>
          <p:cNvSpPr>
            <a:spLocks/>
          </p:cNvSpPr>
          <p:nvPr/>
        </p:nvSpPr>
        <p:spPr bwMode="auto">
          <a:xfrm>
            <a:off x="0" y="3111500"/>
            <a:ext cx="2027238" cy="3746500"/>
          </a:xfrm>
          <a:custGeom>
            <a:avLst/>
            <a:gdLst>
              <a:gd name="T0" fmla="*/ 1308100 w 1277"/>
              <a:gd name="T1" fmla="*/ 2820987 h 2360"/>
              <a:gd name="T2" fmla="*/ 587375 w 1277"/>
              <a:gd name="T3" fmla="*/ 3470275 h 2360"/>
              <a:gd name="T4" fmla="*/ 300038 w 1277"/>
              <a:gd name="T5" fmla="*/ 1165225 h 2360"/>
              <a:gd name="T6" fmla="*/ 155575 w 1277"/>
              <a:gd name="T7" fmla="*/ 301625 h 2360"/>
              <a:gd name="T8" fmla="*/ 1235075 w 1277"/>
              <a:gd name="T9" fmla="*/ 588962 h 2360"/>
              <a:gd name="T10" fmla="*/ 1955801 w 1277"/>
              <a:gd name="T11" fmla="*/ 228600 h 2360"/>
              <a:gd name="T12" fmla="*/ 1668463 w 1277"/>
              <a:gd name="T13" fmla="*/ 1957387 h 2360"/>
              <a:gd name="T14" fmla="*/ 1884363 w 1277"/>
              <a:gd name="T15" fmla="*/ 2820987 h 2360"/>
              <a:gd name="T16" fmla="*/ 1235075 w 1277"/>
              <a:gd name="T17" fmla="*/ 2894012 h 236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77"/>
              <a:gd name="T28" fmla="*/ 0 h 2360"/>
              <a:gd name="T29" fmla="*/ 1277 w 1277"/>
              <a:gd name="T30" fmla="*/ 2360 h 236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77" h="2360">
                <a:moveTo>
                  <a:pt x="824" y="1777"/>
                </a:moveTo>
                <a:cubicBezTo>
                  <a:pt x="650" y="2068"/>
                  <a:pt x="476" y="2360"/>
                  <a:pt x="370" y="2186"/>
                </a:cubicBezTo>
                <a:cubicBezTo>
                  <a:pt x="264" y="2012"/>
                  <a:pt x="234" y="1067"/>
                  <a:pt x="189" y="734"/>
                </a:cubicBezTo>
                <a:cubicBezTo>
                  <a:pt x="144" y="401"/>
                  <a:pt x="0" y="251"/>
                  <a:pt x="98" y="190"/>
                </a:cubicBezTo>
                <a:cubicBezTo>
                  <a:pt x="196" y="129"/>
                  <a:pt x="589" y="379"/>
                  <a:pt x="778" y="371"/>
                </a:cubicBezTo>
                <a:cubicBezTo>
                  <a:pt x="967" y="363"/>
                  <a:pt x="1187" y="0"/>
                  <a:pt x="1232" y="144"/>
                </a:cubicBezTo>
                <a:cubicBezTo>
                  <a:pt x="1277" y="288"/>
                  <a:pt x="1058" y="961"/>
                  <a:pt x="1051" y="1233"/>
                </a:cubicBezTo>
                <a:cubicBezTo>
                  <a:pt x="1044" y="1505"/>
                  <a:pt x="1232" y="1679"/>
                  <a:pt x="1187" y="1777"/>
                </a:cubicBezTo>
                <a:cubicBezTo>
                  <a:pt x="1142" y="1875"/>
                  <a:pt x="846" y="1823"/>
                  <a:pt x="778" y="1823"/>
                </a:cubicBezTo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202" name="Picture 34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1725" y="836613"/>
            <a:ext cx="1104900" cy="109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Line 36"/>
          <p:cNvSpPr>
            <a:spLocks noChangeShapeType="1"/>
          </p:cNvSpPr>
          <p:nvPr/>
        </p:nvSpPr>
        <p:spPr bwMode="auto">
          <a:xfrm flipH="1" flipV="1">
            <a:off x="5508625" y="5876925"/>
            <a:ext cx="647700" cy="288925"/>
          </a:xfrm>
          <a:prstGeom prst="line">
            <a:avLst/>
          </a:prstGeom>
          <a:noFill/>
          <a:ln w="38100">
            <a:solidFill>
              <a:srgbClr val="2C1E0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4" name="Line 37"/>
          <p:cNvSpPr>
            <a:spLocks noChangeShapeType="1"/>
          </p:cNvSpPr>
          <p:nvPr/>
        </p:nvSpPr>
        <p:spPr bwMode="auto">
          <a:xfrm flipH="1" flipV="1">
            <a:off x="1763713" y="4365625"/>
            <a:ext cx="1728787" cy="719138"/>
          </a:xfrm>
          <a:prstGeom prst="line">
            <a:avLst/>
          </a:prstGeom>
          <a:noFill/>
          <a:ln w="38100">
            <a:solidFill>
              <a:srgbClr val="2C1E0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5" name="AutoShape 38"/>
          <p:cNvSpPr>
            <a:spLocks noChangeArrowheads="1"/>
          </p:cNvSpPr>
          <p:nvPr/>
        </p:nvSpPr>
        <p:spPr bwMode="auto">
          <a:xfrm>
            <a:off x="3132138" y="4868863"/>
            <a:ext cx="215900" cy="503237"/>
          </a:xfrm>
          <a:prstGeom prst="downArrow">
            <a:avLst>
              <a:gd name="adj1" fmla="val 50000"/>
              <a:gd name="adj2" fmla="val 58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6" name="AutoShape 39"/>
          <p:cNvSpPr>
            <a:spLocks noChangeArrowheads="1"/>
          </p:cNvSpPr>
          <p:nvPr/>
        </p:nvSpPr>
        <p:spPr bwMode="auto">
          <a:xfrm>
            <a:off x="1908175" y="3933825"/>
            <a:ext cx="269875" cy="504825"/>
          </a:xfrm>
          <a:prstGeom prst="downArrow">
            <a:avLst>
              <a:gd name="adj1" fmla="val 50000"/>
              <a:gd name="adj2" fmla="val 4676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7" name="AutoShape 40"/>
          <p:cNvSpPr>
            <a:spLocks noChangeArrowheads="1"/>
          </p:cNvSpPr>
          <p:nvPr/>
        </p:nvSpPr>
        <p:spPr bwMode="auto">
          <a:xfrm>
            <a:off x="2339975" y="4292600"/>
            <a:ext cx="287338" cy="360363"/>
          </a:xfrm>
          <a:prstGeom prst="downArrow">
            <a:avLst>
              <a:gd name="adj1" fmla="val 50000"/>
              <a:gd name="adj2" fmla="val 313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8" name="AutoShape 41"/>
          <p:cNvSpPr>
            <a:spLocks noChangeArrowheads="1"/>
          </p:cNvSpPr>
          <p:nvPr/>
        </p:nvSpPr>
        <p:spPr bwMode="auto">
          <a:xfrm>
            <a:off x="2771775" y="4581525"/>
            <a:ext cx="288925" cy="360363"/>
          </a:xfrm>
          <a:prstGeom prst="downArrow">
            <a:avLst>
              <a:gd name="adj1" fmla="val 50000"/>
              <a:gd name="adj2" fmla="val 311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9" name="WordArt 43"/>
          <p:cNvSpPr>
            <a:spLocks noChangeArrowheads="1" noChangeShapeType="1" noTextEdit="1"/>
          </p:cNvSpPr>
          <p:nvPr/>
        </p:nvSpPr>
        <p:spPr bwMode="auto">
          <a:xfrm rot="4934090">
            <a:off x="1907382" y="5445919"/>
            <a:ext cx="1728787" cy="142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i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Течение</a:t>
            </a:r>
          </a:p>
        </p:txBody>
      </p:sp>
      <p:sp>
        <p:nvSpPr>
          <p:cNvPr id="8210" name="WordArt 45"/>
          <p:cNvSpPr>
            <a:spLocks noChangeArrowheads="1" noChangeShapeType="1" noTextEdit="1"/>
          </p:cNvSpPr>
          <p:nvPr/>
        </p:nvSpPr>
        <p:spPr bwMode="auto">
          <a:xfrm rot="4889680">
            <a:off x="2087563" y="3897313"/>
            <a:ext cx="1223962" cy="14446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i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Трудное</a:t>
            </a:r>
          </a:p>
        </p:txBody>
      </p:sp>
      <p:sp>
        <p:nvSpPr>
          <p:cNvPr id="8211" name="Line 46"/>
          <p:cNvSpPr>
            <a:spLocks noChangeShapeType="1"/>
          </p:cNvSpPr>
          <p:nvPr/>
        </p:nvSpPr>
        <p:spPr bwMode="auto">
          <a:xfrm flipH="1" flipV="1">
            <a:off x="1692275" y="1773238"/>
            <a:ext cx="215900" cy="1511300"/>
          </a:xfrm>
          <a:prstGeom prst="line">
            <a:avLst/>
          </a:prstGeom>
          <a:noFill/>
          <a:ln w="38100">
            <a:solidFill>
              <a:srgbClr val="2C1E0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12" name="Line 60"/>
          <p:cNvSpPr>
            <a:spLocks noChangeShapeType="1"/>
          </p:cNvSpPr>
          <p:nvPr/>
        </p:nvSpPr>
        <p:spPr bwMode="auto">
          <a:xfrm>
            <a:off x="6659563" y="1052513"/>
            <a:ext cx="1944687" cy="2952750"/>
          </a:xfrm>
          <a:prstGeom prst="line">
            <a:avLst/>
          </a:prstGeom>
          <a:noFill/>
          <a:ln w="38100">
            <a:solidFill>
              <a:srgbClr val="281B0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13" name="WordArt 63"/>
          <p:cNvSpPr>
            <a:spLocks noChangeArrowheads="1" noChangeShapeType="1" noTextEdit="1"/>
          </p:cNvSpPr>
          <p:nvPr/>
        </p:nvSpPr>
        <p:spPr bwMode="auto">
          <a:xfrm>
            <a:off x="179388" y="4076700"/>
            <a:ext cx="165576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Остров 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Успеха</a:t>
            </a:r>
          </a:p>
        </p:txBody>
      </p:sp>
      <p:sp>
        <p:nvSpPr>
          <p:cNvPr id="8214" name="WordArt 64"/>
          <p:cNvSpPr>
            <a:spLocks noChangeArrowheads="1" noChangeShapeType="1" noTextEdit="1"/>
          </p:cNvSpPr>
          <p:nvPr/>
        </p:nvSpPr>
        <p:spPr bwMode="auto">
          <a:xfrm>
            <a:off x="2051050" y="981075"/>
            <a:ext cx="3381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Остров Ошибок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661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84138" y="333375"/>
            <a:ext cx="9228138" cy="1143000"/>
          </a:xfrm>
        </p:spPr>
        <p:txBody>
          <a:bodyPr/>
          <a:lstStyle/>
          <a:p>
            <a:pPr eaLnBrk="1" hangingPunct="1"/>
            <a:r>
              <a:rPr lang="ru-RU" sz="4000" b="1" u="sng" smtClean="0">
                <a:latin typeface="Times New Roman" pitchFamily="18" charset="0"/>
              </a:rPr>
              <a:t>Результат работы на уроке каждый учащийся заносит в таблицу:</a:t>
            </a:r>
          </a:p>
        </p:txBody>
      </p:sp>
      <p:graphicFrame>
        <p:nvGraphicFramePr>
          <p:cNvPr id="9248" name="Group 32"/>
          <p:cNvGraphicFramePr>
            <a:graphicFrameLocks noGrp="1"/>
          </p:cNvGraphicFramePr>
          <p:nvPr>
            <p:ph idx="4294967295"/>
          </p:nvPr>
        </p:nvGraphicFramePr>
        <p:xfrm>
          <a:off x="611188" y="1700213"/>
          <a:ext cx="7632700" cy="1800225"/>
        </p:xfrm>
        <a:graphic>
          <a:graphicData uri="http://schemas.openxmlformats.org/drawingml/2006/table">
            <a:tbl>
              <a:tblPr/>
              <a:tblGrid>
                <a:gridCol w="2447925"/>
                <a:gridCol w="2455862"/>
                <a:gridCol w="2728913"/>
              </a:tblGrid>
              <a:tr h="936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Остров Вычисления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Остров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Успеха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Остров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Ошибок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34" name="AutoShape 25"/>
          <p:cNvSpPr>
            <a:spLocks noChangeArrowheads="1"/>
          </p:cNvSpPr>
          <p:nvPr/>
        </p:nvSpPr>
        <p:spPr bwMode="auto">
          <a:xfrm>
            <a:off x="5940425" y="4868863"/>
            <a:ext cx="685800" cy="71755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5" name="AutoShape 26"/>
          <p:cNvSpPr>
            <a:spLocks noChangeArrowheads="1"/>
          </p:cNvSpPr>
          <p:nvPr/>
        </p:nvSpPr>
        <p:spPr bwMode="auto">
          <a:xfrm>
            <a:off x="6011863" y="5949950"/>
            <a:ext cx="685800" cy="685800"/>
          </a:xfrm>
          <a:prstGeom prst="smileyFace">
            <a:avLst>
              <a:gd name="adj" fmla="val -4653"/>
            </a:avLst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6" name="Rectangle 29"/>
          <p:cNvSpPr>
            <a:spLocks noChangeArrowheads="1"/>
          </p:cNvSpPr>
          <p:nvPr/>
        </p:nvSpPr>
        <p:spPr bwMode="auto">
          <a:xfrm>
            <a:off x="323850" y="3789363"/>
            <a:ext cx="82804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/>
            <a:r>
              <a:rPr lang="ru-RU" sz="3200" b="1" dirty="0">
                <a:latin typeface="Times New Roman" pitchFamily="18" charset="0"/>
              </a:rPr>
              <a:t>В  конце урока нарисуйте смайлик</a:t>
            </a:r>
          </a:p>
          <a:p>
            <a:pPr indent="449263"/>
            <a:endParaRPr lang="ru-RU" sz="3200" b="1" dirty="0">
              <a:latin typeface="Times New Roman" pitchFamily="18" charset="0"/>
            </a:endParaRPr>
          </a:p>
          <a:p>
            <a:pPr indent="449263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Остров понравился</a:t>
            </a:r>
            <a:r>
              <a:rPr lang="ru-RU" sz="3200" i="1" dirty="0">
                <a:cs typeface="Times New Roman" pitchFamily="18" charset="0"/>
              </a:rPr>
              <a:t> -   </a:t>
            </a:r>
            <a:endParaRPr lang="ru-RU" sz="3200" dirty="0"/>
          </a:p>
          <a:p>
            <a:pPr indent="449263" eaLnBrk="0" hangingPunct="0"/>
            <a:endParaRPr lang="ru-RU" sz="3200" dirty="0"/>
          </a:p>
        </p:txBody>
      </p:sp>
      <p:sp>
        <p:nvSpPr>
          <p:cNvPr id="9237" name="Rectangle 30"/>
          <p:cNvSpPr>
            <a:spLocks noChangeArrowheads="1"/>
          </p:cNvSpPr>
          <p:nvPr/>
        </p:nvSpPr>
        <p:spPr bwMode="auto">
          <a:xfrm>
            <a:off x="539750" y="6021388"/>
            <a:ext cx="5256386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49263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Остров не понравился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916113"/>
            <a:ext cx="8291513" cy="4751387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ru-RU" sz="1200" b="1" i="1" u="sng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ru-RU" sz="1200" b="1" i="1" u="sng" dirty="0" smtClean="0"/>
          </a:p>
          <a:p>
            <a:pPr marL="609600" indent="-609600" algn="ctr" eaLnBrk="1" hangingPunct="1">
              <a:lnSpc>
                <a:spcPct val="80000"/>
              </a:lnSpc>
              <a:buFontTx/>
              <a:buNone/>
            </a:pPr>
            <a:r>
              <a:rPr lang="ru-RU" sz="2400" b="1" i="1" u="sng" dirty="0" smtClean="0">
                <a:solidFill>
                  <a:srgbClr val="A50021"/>
                </a:solidFill>
              </a:rPr>
              <a:t>Блиц-опрос.</a:t>
            </a:r>
            <a:endParaRPr lang="ru-RU" sz="2400" dirty="0" smtClean="0">
              <a:solidFill>
                <a:srgbClr val="A50021"/>
              </a:solidFill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b="1" dirty="0" smtClean="0"/>
              <a:t>Какая дробь называется десятичной?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b="1" dirty="0" smtClean="0"/>
              <a:t>Как записывается десятичная дробь?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b="1" dirty="0" smtClean="0"/>
              <a:t>Как сложить (вычесть) десятичные дроби?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b="1" dirty="0" smtClean="0"/>
              <a:t>Что значит умножить число </a:t>
            </a:r>
            <a:r>
              <a:rPr lang="en-US" sz="2800" b="1" dirty="0" smtClean="0"/>
              <a:t>m </a:t>
            </a:r>
            <a:r>
              <a:rPr lang="ru-RU" sz="2800" b="1" dirty="0" smtClean="0"/>
              <a:t>на натуральное число </a:t>
            </a:r>
            <a:r>
              <a:rPr lang="en-US" sz="2800" b="1" dirty="0" smtClean="0"/>
              <a:t>n</a:t>
            </a:r>
            <a:r>
              <a:rPr lang="ru-RU" sz="2800" b="1" dirty="0" smtClean="0"/>
              <a:t>? 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b="1" dirty="0" smtClean="0"/>
              <a:t>Как сравнить десятичные дроби?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b="1" dirty="0" smtClean="0"/>
              <a:t>Правила округления чисел</a:t>
            </a:r>
          </a:p>
        </p:txBody>
      </p:sp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539750" y="692150"/>
            <a:ext cx="216217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660033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Остров</a:t>
            </a:r>
          </a:p>
        </p:txBody>
      </p:sp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3059113" y="476250"/>
            <a:ext cx="5761037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660033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«Трудный Вопрос»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5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УСТНЫЙ  СЧЕТ </a:t>
            </a:r>
            <a:r>
              <a:rPr lang="ru-RU" sz="45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5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100" i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67544" y="908720"/>
            <a:ext cx="8496944" cy="5760640"/>
          </a:xfrm>
        </p:spPr>
        <p:txBody>
          <a:bodyPr numCol="2">
            <a:normAutofit/>
          </a:bodyPr>
          <a:lstStyle/>
          <a:p>
            <a:pPr marL="0" indent="0" algn="ctr">
              <a:buNone/>
            </a:pPr>
            <a:r>
              <a:rPr lang="ru-RU" altLang="ru-RU" sz="4000" dirty="0" smtClean="0"/>
              <a:t>Округлите дроби</a:t>
            </a:r>
            <a:r>
              <a:rPr lang="ru-RU" altLang="ru-RU" sz="4000" dirty="0"/>
              <a:t>:</a:t>
            </a:r>
          </a:p>
          <a:p>
            <a:pPr marL="533400" indent="-533400"/>
            <a:r>
              <a:rPr lang="ru-RU" altLang="ru-RU" sz="4000" dirty="0"/>
              <a:t> до десятых: 2,789; 0,8321; 247,356</a:t>
            </a:r>
          </a:p>
          <a:p>
            <a:pPr marL="533400" indent="-533400"/>
            <a:r>
              <a:rPr lang="ru-RU" altLang="ru-RU" sz="4000" dirty="0"/>
              <a:t> до тысяч: </a:t>
            </a:r>
            <a:endParaRPr lang="ru-RU" altLang="ru-RU" sz="4000" dirty="0" smtClean="0"/>
          </a:p>
          <a:p>
            <a:pPr marL="0" indent="0">
              <a:buNone/>
            </a:pPr>
            <a:r>
              <a:rPr lang="ru-RU" altLang="ru-RU" sz="4000" dirty="0" smtClean="0"/>
              <a:t>      32 </a:t>
            </a:r>
            <a:r>
              <a:rPr lang="ru-RU" altLang="ru-RU" sz="4000" dirty="0"/>
              <a:t>028,7; </a:t>
            </a:r>
            <a:endParaRPr lang="ru-RU" altLang="ru-RU" sz="4000" dirty="0" smtClean="0"/>
          </a:p>
          <a:p>
            <a:pPr marL="0" indent="0">
              <a:buNone/>
            </a:pPr>
            <a:r>
              <a:rPr lang="ru-RU" altLang="ru-RU" sz="4000" dirty="0" smtClean="0"/>
              <a:t>     16 </a:t>
            </a:r>
            <a:r>
              <a:rPr lang="ru-RU" altLang="ru-RU" sz="4000" dirty="0"/>
              <a:t>513,5</a:t>
            </a:r>
            <a:r>
              <a:rPr lang="ru-RU" altLang="ru-RU" sz="4000" dirty="0" smtClean="0"/>
              <a:t>;</a:t>
            </a:r>
          </a:p>
          <a:p>
            <a:pPr marL="0" indent="0">
              <a:buNone/>
            </a:pPr>
            <a:r>
              <a:rPr lang="ru-RU" altLang="ru-RU" sz="4000" dirty="0" smtClean="0"/>
              <a:t>      811,9 </a:t>
            </a:r>
            <a:endParaRPr lang="ru-RU" altLang="ru-RU" sz="4000" dirty="0"/>
          </a:p>
          <a:p>
            <a:pPr marL="533400" indent="-533400" algn="ctr"/>
            <a:r>
              <a:rPr lang="ru-RU" altLang="ru-RU" sz="4000" dirty="0"/>
              <a:t>Сравните дроби:</a:t>
            </a:r>
          </a:p>
          <a:p>
            <a:pPr marL="533400" indent="-533400"/>
            <a:r>
              <a:rPr lang="ru-RU" altLang="ru-RU" sz="4000" dirty="0"/>
              <a:t>0,5 и 0,724;       0,908 и 0,918</a:t>
            </a:r>
          </a:p>
          <a:p>
            <a:pPr marL="533400" indent="-533400"/>
            <a:r>
              <a:rPr lang="ru-RU" altLang="ru-RU" sz="4000" dirty="0"/>
              <a:t>55,7 и 55,700;    3,3 и 3,25 </a:t>
            </a:r>
          </a:p>
          <a:p>
            <a:pPr marL="36576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ru-RU" sz="4000" b="1" kern="1200" dirty="0">
              <a:latin typeface="Century" pitchFamily="18" charset="0"/>
            </a:endParaRPr>
          </a:p>
        </p:txBody>
      </p:sp>
      <p:pic>
        <p:nvPicPr>
          <p:cNvPr id="11269" name="Рисунок 3" descr="F:\картинки\STDDIR2\ED00316_.WMF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7668344" y="116632"/>
            <a:ext cx="1459898" cy="119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80920" cy="64807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Задание 1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836712"/>
            <a:ext cx="8784976" cy="5806976"/>
          </a:xfrm>
        </p:spPr>
        <p:txBody>
          <a:bodyPr/>
          <a:lstStyle/>
          <a:p>
            <a:pPr eaLnBrk="1" hangingPunct="1"/>
            <a:r>
              <a:rPr lang="ru-RU" altLang="ru-RU" sz="4400" b="1" dirty="0"/>
              <a:t>Выяснить, как умножить десятичную дробь на натуральное число.</a:t>
            </a:r>
          </a:p>
          <a:p>
            <a:pPr eaLnBrk="1" hangingPunct="1"/>
            <a:r>
              <a:rPr lang="ru-RU" altLang="ru-RU" sz="4400" b="1" dirty="0"/>
              <a:t>Выяснить, как умножить десятичную дробь на 10, 100, 1000 и т.д.</a:t>
            </a:r>
          </a:p>
          <a:p>
            <a:pPr eaLnBrk="1" hangingPunct="1"/>
            <a:r>
              <a:rPr lang="ru-RU" altLang="ru-RU" sz="4400" b="1" dirty="0"/>
              <a:t>Составить опорную схему.</a:t>
            </a:r>
          </a:p>
        </p:txBody>
      </p:sp>
      <p:pic>
        <p:nvPicPr>
          <p:cNvPr id="12293" name="Рисунок 3" descr="F:\картинки\STDDIR2\ED00316_.WMF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7596336" y="117594"/>
            <a:ext cx="1514470" cy="123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80920" cy="64807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Задание 2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836712"/>
            <a:ext cx="8784976" cy="5806976"/>
          </a:xfrm>
        </p:spPr>
        <p:txBody>
          <a:bodyPr/>
          <a:lstStyle/>
          <a:p>
            <a:pPr eaLnBrk="1" hangingPunct="1"/>
            <a:r>
              <a:rPr lang="ru-RU" altLang="ru-RU" sz="4400" b="1" dirty="0"/>
              <a:t>Сформулировать правило умножения дробей на натуральные числа.</a:t>
            </a:r>
          </a:p>
          <a:p>
            <a:pPr eaLnBrk="1" hangingPunct="1"/>
            <a:r>
              <a:rPr lang="ru-RU" altLang="ru-RU" sz="4400" b="1" dirty="0"/>
              <a:t>Сформулировать правило умножения десятичной дроби на 10,100, 1000 и т.д.</a:t>
            </a:r>
          </a:p>
          <a:p>
            <a:pPr eaLnBrk="1" hangingPunct="1"/>
            <a:r>
              <a:rPr lang="ru-RU" altLang="ru-RU" sz="4400" b="1" dirty="0"/>
              <a:t>Записать опорную схему на доске и в тетрадях.</a:t>
            </a:r>
          </a:p>
          <a:p>
            <a:pPr eaLnBrk="1" hangingPunct="1"/>
            <a:endParaRPr lang="ru-RU" altLang="ru-RU" sz="4400" b="1" dirty="0"/>
          </a:p>
        </p:txBody>
      </p:sp>
      <p:pic>
        <p:nvPicPr>
          <p:cNvPr id="12293" name="Рисунок 3" descr="F:\картинки\STDDIR2\ED00316_.WMF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7596336" y="117594"/>
            <a:ext cx="1514470" cy="123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460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uteWarez&amp;Creep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2060"/>
                </a:solidFill>
              </a:rPr>
              <a:t>Цели:</a:t>
            </a:r>
            <a:br>
              <a:rPr lang="ru-RU" b="1" i="1" smtClean="0">
                <a:solidFill>
                  <a:srgbClr val="002060"/>
                </a:solidFill>
              </a:rPr>
            </a:br>
            <a:endParaRPr lang="ru-RU" b="1" i="1" smtClean="0">
              <a:solidFill>
                <a:srgbClr val="002060"/>
              </a:solidFill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8229600" cy="4525962"/>
          </a:xfrm>
        </p:spPr>
        <p:txBody>
          <a:bodyPr/>
          <a:lstStyle/>
          <a:p>
            <a:pPr eaLnBrk="1" hangingPunct="1">
              <a:buFont typeface="Wingdings 2" pitchFamily="18" charset="2"/>
              <a:buAutoNum type="arabicPeriod"/>
            </a:pPr>
            <a:r>
              <a:rPr lang="ru-RU" sz="3100" b="1" dirty="0" smtClean="0">
                <a:solidFill>
                  <a:srgbClr val="191919"/>
                </a:solidFill>
              </a:rPr>
              <a:t>Научиться выполнять умножение десятичной дроби на натуральное число.</a:t>
            </a:r>
          </a:p>
          <a:p>
            <a:pPr eaLnBrk="1" hangingPunct="1">
              <a:buFont typeface="Wingdings 2" pitchFamily="18" charset="2"/>
              <a:buAutoNum type="arabicPeriod"/>
            </a:pPr>
            <a:r>
              <a:rPr lang="ru-RU" sz="3100" b="1" dirty="0" smtClean="0">
                <a:solidFill>
                  <a:srgbClr val="191919"/>
                </a:solidFill>
              </a:rPr>
              <a:t>Научиться выполнять умножение десятичной дроби на 10, 100,….и т д.</a:t>
            </a:r>
          </a:p>
          <a:p>
            <a:pPr eaLnBrk="1" hangingPunct="1">
              <a:buFont typeface="Wingdings 2" pitchFamily="18" charset="2"/>
              <a:buAutoNum type="arabicPeriod"/>
            </a:pPr>
            <a:r>
              <a:rPr lang="ru-RU" sz="3100" b="1" dirty="0" smtClean="0">
                <a:solidFill>
                  <a:srgbClr val="191919"/>
                </a:solidFill>
              </a:rPr>
              <a:t>Изучить правило умножения десятичной дроби на натуральное число.</a:t>
            </a:r>
          </a:p>
          <a:p>
            <a:pPr eaLnBrk="1" hangingPunct="1"/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692</Words>
  <Application>Microsoft Office PowerPoint</Application>
  <PresentationFormat>Экран (4:3)</PresentationFormat>
  <Paragraphs>219</Paragraphs>
  <Slides>26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Оформление по умолчанию</vt:lpstr>
      <vt:lpstr>Формула</vt:lpstr>
      <vt:lpstr>Презентация PowerPoint</vt:lpstr>
      <vt:lpstr>Презентация PowerPoint</vt:lpstr>
      <vt:lpstr>Презентация PowerPoint</vt:lpstr>
      <vt:lpstr>Результат работы на уроке каждый учащийся заносит в таблицу:</vt:lpstr>
      <vt:lpstr>Презентация PowerPoint</vt:lpstr>
      <vt:lpstr>УСТНЫЙ  СЧЕТ  </vt:lpstr>
      <vt:lpstr>Задание 1</vt:lpstr>
      <vt:lpstr>Задание 2</vt:lpstr>
      <vt:lpstr>Цели: </vt:lpstr>
      <vt:lpstr> Опорная схема </vt:lpstr>
      <vt:lpstr>Презентация PowerPoint</vt:lpstr>
      <vt:lpstr>     Чтобы умножить десятичную дробь на натуральное число, надо:  1. умножить ее на это число,  не обращая внимание на запятую   2. в полученном  произведении отделить запятой справа столько цифр, сколько их содержится после запятой в десятичной дроби</vt:lpstr>
      <vt:lpstr>     Чтобы умножить десятичную дробь на 10, 100, 1000 и т.д. надо:  в этой дроби перенести запятую на столько цифр вправо, сколько нулей стоят в множителе после единицы.</vt:lpstr>
      <vt:lpstr>Разминая поясницу мы не будем торопиться вправо, влево повернись,  на соседа оглянись. Чтобы стать еще умнее мы с легка покрутим шеей. Раз и два, раз и два закружилась голова. Приседание у нас приседает целый класс. Раз, два, три, четыре, пять ноги надо нам размять. От разминки польза есть? Что ж, пора за парты сесть.</vt:lpstr>
      <vt:lpstr>     </vt:lpstr>
      <vt:lpstr>     </vt:lpstr>
      <vt:lpstr> течение Трудное  </vt:lpstr>
      <vt:lpstr> остров Успеха </vt:lpstr>
      <vt:lpstr> остров Ошибок </vt:lpstr>
      <vt:lpstr>ДОМАШНЕЕ ЗАДАНИЕ</vt:lpstr>
      <vt:lpstr>Рефлексия. Подведение итогов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ВЗАИМОПРОВЕРКА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HOME</cp:lastModifiedBy>
  <cp:revision>33</cp:revision>
  <dcterms:created xsi:type="dcterms:W3CDTF">2013-02-19T16:53:43Z</dcterms:created>
  <dcterms:modified xsi:type="dcterms:W3CDTF">2018-03-12T13:50:20Z</dcterms:modified>
</cp:coreProperties>
</file>