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sldIdLst>
    <p:sldId id="302" r:id="rId2"/>
    <p:sldId id="276" r:id="rId3"/>
    <p:sldId id="277" r:id="rId4"/>
    <p:sldId id="278" r:id="rId5"/>
    <p:sldId id="279" r:id="rId6"/>
    <p:sldId id="280" r:id="rId7"/>
    <p:sldId id="261" r:id="rId8"/>
    <p:sldId id="271" r:id="rId9"/>
    <p:sldId id="270" r:id="rId10"/>
    <p:sldId id="263" r:id="rId11"/>
    <p:sldId id="267" r:id="rId12"/>
    <p:sldId id="264" r:id="rId13"/>
    <p:sldId id="268" r:id="rId14"/>
    <p:sldId id="273" r:id="rId15"/>
    <p:sldId id="269" r:id="rId16"/>
    <p:sldId id="272" r:id="rId17"/>
    <p:sldId id="265" r:id="rId18"/>
    <p:sldId id="266" r:id="rId19"/>
    <p:sldId id="303" r:id="rId20"/>
    <p:sldId id="304" r:id="rId21"/>
    <p:sldId id="309" r:id="rId22"/>
    <p:sldId id="310" r:id="rId23"/>
    <p:sldId id="311" r:id="rId24"/>
    <p:sldId id="312" r:id="rId25"/>
    <p:sldId id="313" r:id="rId26"/>
    <p:sldId id="314" r:id="rId27"/>
    <p:sldId id="315" r:id="rId28"/>
    <p:sldId id="316" r:id="rId29"/>
    <p:sldId id="281" r:id="rId30"/>
    <p:sldId id="282" r:id="rId31"/>
    <p:sldId id="283" r:id="rId32"/>
    <p:sldId id="284" r:id="rId33"/>
    <p:sldId id="285" r:id="rId34"/>
    <p:sldId id="305" r:id="rId35"/>
    <p:sldId id="307" r:id="rId36"/>
    <p:sldId id="308" r:id="rId37"/>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236"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C:\Users\&#1072;&#1076;&#1084;&#1080;&#1085;\Desktop\&#1055;&#1088;&#1086;&#1077;&#1082;&#1090;%205&#1082;%20&#1082;&#1083;&#1072;&#1089;&#1089;\&#1076;&#1080;&#1072;&#1075;&#1088;&#1072;&#1084;&#1084;&#1072;.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1040;&#1083;&#1077;&#1082;&#1089;&#1072;&#1085;&#1076;&#1088;\Desktop\&#1076;&#1080;&#1072;&#1075;&#1088;&#1072;&#1084;&#1084;&#1072;.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1040;&#1083;&#1077;&#1082;&#1089;&#1072;&#1085;&#1076;&#1088;\Desktop\&#1076;&#1080;&#1072;&#1075;&#1088;&#1072;&#1084;&#1084;&#1072;.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1040;&#1083;&#1077;&#1082;&#1089;&#1072;&#1085;&#1076;&#1088;\Desktop\&#1076;&#1080;&#1072;&#1075;&#1088;&#1072;&#1084;&#1084;&#1072;.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1040;&#1083;&#1077;&#1082;&#1089;&#1072;&#1085;&#1076;&#1088;\Desktop\&#1076;&#1080;&#1072;&#1075;&#1088;&#1072;&#1084;&#1084;&#1072;.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1072;&#1076;&#1084;&#1080;&#1085;\Desktop\&#1055;&#1088;&#1086;&#1077;&#1082;&#1090;%205&#1082;%20&#1082;&#1083;&#1072;&#1089;&#1089;\&#1076;&#1080;&#1072;&#1075;&#1088;&#1072;&#1084;&#1084;&#107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1072;&#1076;&#1084;&#1080;&#1085;\Desktop\&#1055;&#1088;&#1086;&#1077;&#1082;&#1090;%205&#1082;%20&#1082;&#1083;&#1072;&#1089;&#1089;\&#1076;&#1080;&#1072;&#1075;&#1088;&#1072;&#1084;&#1084;&#107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1072;&#1076;&#1084;&#1080;&#1085;\Desktop\&#1055;&#1088;&#1086;&#1077;&#1082;&#1090;%205&#1082;%20&#1082;&#1083;&#1072;&#1089;&#1089;\&#1076;&#1080;&#1072;&#1075;&#1088;&#1072;&#1084;&#1084;&#107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1072;&#1076;&#1084;&#1080;&#1085;\Desktop\&#1055;&#1088;&#1086;&#1077;&#1082;&#1090;%205&#1082;%20&#1082;&#1083;&#1072;&#1089;&#1089;\&#1076;&#1080;&#1072;&#1075;&#1088;&#1072;&#1084;&#1084;&#1072;.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1072;&#1076;&#1084;&#1080;&#1085;\Desktop\&#1055;&#1088;&#1086;&#1077;&#1082;&#1090;%205&#1082;%20&#1082;&#1083;&#1072;&#1089;&#1089;\&#1076;&#1080;&#1072;&#1075;&#1088;&#1072;&#1084;&#1084;&#1072;.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1072;&#1076;&#1084;&#1080;&#1085;\Desktop\&#1055;&#1088;&#1086;&#1077;&#1082;&#1090;%205&#1082;%20&#1082;&#1083;&#1072;&#1089;&#1089;\&#1076;&#1080;&#1072;&#1075;&#1088;&#1072;&#1084;&#1084;&#1072;.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1072;&#1076;&#1084;&#1080;&#1085;\Desktop\&#1055;&#1088;&#1086;&#1077;&#1082;&#1090;%205&#1082;%20&#1082;&#1083;&#1072;&#1089;&#1089;\&#1076;&#1080;&#1072;&#1075;&#1088;&#1072;&#1084;&#1084;&#1072;.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1040;&#1083;&#1077;&#1082;&#1089;&#1072;&#1085;&#1076;&#1088;\Desktop\&#1076;&#1080;&#1072;&#1075;&#1088;&#1072;&#1084;&#1084;&#107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sz="2800" dirty="0"/>
              <a:t>Есть ли у вас дома компьютер?</a:t>
            </a:r>
          </a:p>
        </c:rich>
      </c:tx>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Лист1!$B$2</c:f>
              <c:strCache>
                <c:ptCount val="1"/>
                <c:pt idx="0">
                  <c:v>есть ли у вас дома компьютер</c:v>
                </c:pt>
              </c:strCache>
            </c:strRef>
          </c:tx>
          <c:dLbls>
            <c:spPr>
              <a:noFill/>
              <a:ln>
                <a:noFill/>
              </a:ln>
              <a:effectLst/>
            </c:spPr>
            <c:txPr>
              <a:bodyPr/>
              <a:lstStyle/>
              <a:p>
                <a:pPr>
                  <a:defRPr sz="2400"/>
                </a:pPr>
                <a:endParaRPr lang="ru-RU"/>
              </a:p>
            </c:tx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Лист1!$A$3:$A$4</c:f>
              <c:strCache>
                <c:ptCount val="2"/>
                <c:pt idx="0">
                  <c:v>Есть</c:v>
                </c:pt>
                <c:pt idx="1">
                  <c:v>нет</c:v>
                </c:pt>
              </c:strCache>
            </c:strRef>
          </c:cat>
          <c:val>
            <c:numRef>
              <c:f>Лист1!$B$3:$B$4</c:f>
              <c:numCache>
                <c:formatCode>General</c:formatCode>
                <c:ptCount val="2"/>
                <c:pt idx="0">
                  <c:v>29</c:v>
                </c:pt>
                <c:pt idx="1">
                  <c:v>1</c:v>
                </c:pt>
              </c:numCache>
            </c:numRef>
          </c:val>
          <c:extLst>
            <c:ext xmlns:c16="http://schemas.microsoft.com/office/drawing/2014/chart" uri="{C3380CC4-5D6E-409C-BE32-E72D297353CC}">
              <c16:uniqueId val="{00000000-82C4-4079-9732-AE7D55508859}"/>
            </c:ext>
          </c:extLst>
        </c:ser>
        <c:dLbls>
          <c:showLegendKey val="0"/>
          <c:showVal val="0"/>
          <c:showCatName val="0"/>
          <c:showSerName val="0"/>
          <c:showPercent val="0"/>
          <c:showBubbleSize val="0"/>
          <c:showLeaderLines val="1"/>
        </c:dLbls>
      </c:pie3DChart>
    </c:plotArea>
    <c:legend>
      <c:legendPos val="r"/>
      <c:legendEntry>
        <c:idx val="0"/>
        <c:txPr>
          <a:bodyPr/>
          <a:lstStyle/>
          <a:p>
            <a:pPr>
              <a:defRPr sz="2000"/>
            </a:pPr>
            <a:endParaRPr lang="ru-RU"/>
          </a:p>
        </c:txPr>
      </c:legendEntry>
      <c:legendEntry>
        <c:idx val="1"/>
        <c:txPr>
          <a:bodyPr/>
          <a:lstStyle/>
          <a:p>
            <a:pPr>
              <a:defRPr sz="2000"/>
            </a:pPr>
            <a:endParaRPr lang="ru-RU"/>
          </a:p>
        </c:txPr>
      </c:legendEntry>
      <c:layout/>
      <c:overlay val="0"/>
    </c:legend>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3600"/>
          </a:pPr>
          <a:endParaRPr lang="ru-RU"/>
        </a:p>
      </c:txPr>
    </c:title>
    <c:autoTitleDeleted val="0"/>
    <c:view3D>
      <c:rotX val="30"/>
      <c:rotY val="0"/>
      <c:rAngAx val="0"/>
    </c:view3D>
    <c:floor>
      <c:thickness val="0"/>
    </c:floor>
    <c:sideWall>
      <c:thickness val="0"/>
    </c:sideWall>
    <c:backWall>
      <c:thickness val="0"/>
    </c:backWall>
    <c:plotArea>
      <c:layout/>
      <c:pie3DChart>
        <c:varyColors val="1"/>
        <c:ser>
          <c:idx val="0"/>
          <c:order val="0"/>
          <c:tx>
            <c:strRef>
              <c:f>Лист1!$B$19</c:f>
              <c:strCache>
                <c:ptCount val="1"/>
                <c:pt idx="0">
                  <c:v>сколько времени в день вы проводите за компьютером</c:v>
                </c:pt>
              </c:strCache>
            </c:strRef>
          </c:tx>
          <c:dLbls>
            <c:spPr>
              <a:noFill/>
              <a:ln>
                <a:noFill/>
              </a:ln>
              <a:effectLst/>
            </c:spPr>
            <c:txPr>
              <a:bodyPr/>
              <a:lstStyle/>
              <a:p>
                <a:pPr>
                  <a:defRPr sz="4000"/>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Лист1!$A$20:$A$23</c:f>
              <c:strCache>
                <c:ptCount val="3"/>
                <c:pt idx="0">
                  <c:v>1-2 часа</c:v>
                </c:pt>
                <c:pt idx="1">
                  <c:v>3 - 5 часов</c:v>
                </c:pt>
                <c:pt idx="2">
                  <c:v>6 - 8 часов</c:v>
                </c:pt>
              </c:strCache>
            </c:strRef>
          </c:cat>
          <c:val>
            <c:numRef>
              <c:f>Лист1!$B$20:$B$23</c:f>
              <c:numCache>
                <c:formatCode>General</c:formatCode>
                <c:ptCount val="4"/>
                <c:pt idx="0">
                  <c:v>21</c:v>
                </c:pt>
                <c:pt idx="1">
                  <c:v>4</c:v>
                </c:pt>
                <c:pt idx="2">
                  <c:v>5</c:v>
                </c:pt>
              </c:numCache>
            </c:numRef>
          </c:val>
          <c:extLst>
            <c:ext xmlns:c16="http://schemas.microsoft.com/office/drawing/2014/chart" uri="{C3380CC4-5D6E-409C-BE32-E72D297353CC}">
              <c16:uniqueId val="{00000000-99A2-4EE3-8CBC-BC623F6CEAED}"/>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title>
      <c:layout>
        <c:manualLayout>
          <c:xMode val="edge"/>
          <c:yMode val="edge"/>
          <c:x val="0.27032982493768604"/>
          <c:y val="2.3737366667599968E-2"/>
        </c:manualLayout>
      </c:layout>
      <c:overlay val="0"/>
      <c:txPr>
        <a:bodyPr/>
        <a:lstStyle/>
        <a:p>
          <a:pPr algn="ctr">
            <a:defRPr sz="3200"/>
          </a:pPr>
          <a:endParaRPr lang="ru-RU"/>
        </a:p>
      </c:txPr>
    </c:title>
    <c:autoTitleDeleted val="0"/>
    <c:view3D>
      <c:rotX val="30"/>
      <c:rotY val="0"/>
      <c:rAngAx val="0"/>
    </c:view3D>
    <c:floor>
      <c:thickness val="0"/>
    </c:floor>
    <c:sideWall>
      <c:thickness val="0"/>
    </c:sideWall>
    <c:backWall>
      <c:thickness val="0"/>
    </c:backWall>
    <c:plotArea>
      <c:layout>
        <c:manualLayout>
          <c:layoutTarget val="inner"/>
          <c:xMode val="edge"/>
          <c:yMode val="edge"/>
          <c:x val="1.1111111111111125E-2"/>
          <c:y val="0.19432888597258677"/>
          <c:w val="0.86095975503062161"/>
          <c:h val="0.75474518810149038"/>
        </c:manualLayout>
      </c:layout>
      <c:pie3DChart>
        <c:varyColors val="1"/>
        <c:ser>
          <c:idx val="0"/>
          <c:order val="0"/>
          <c:tx>
            <c:strRef>
              <c:f>Лист1!$B$44</c:f>
              <c:strCache>
                <c:ptCount val="1"/>
                <c:pt idx="0">
                  <c:v>компьютеру или чтению книг</c:v>
                </c:pt>
              </c:strCache>
            </c:strRef>
          </c:tx>
          <c:dLbls>
            <c:spPr>
              <a:noFill/>
              <a:ln>
                <a:noFill/>
              </a:ln>
              <a:effectLst/>
            </c:spPr>
            <c:txPr>
              <a:bodyPr/>
              <a:lstStyle/>
              <a:p>
                <a:pPr>
                  <a:defRPr sz="5400"/>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numRef>
              <c:f>Лист1!$A$45:$A$46</c:f>
              <c:numCache>
                <c:formatCode>General</c:formatCode>
                <c:ptCount val="2"/>
                <c:pt idx="0">
                  <c:v>1</c:v>
                </c:pt>
                <c:pt idx="1">
                  <c:v>2</c:v>
                </c:pt>
              </c:numCache>
            </c:numRef>
          </c:cat>
          <c:val>
            <c:numRef>
              <c:f>Лист1!$B$45:$B$46</c:f>
              <c:numCache>
                <c:formatCode>General</c:formatCode>
                <c:ptCount val="2"/>
                <c:pt idx="0">
                  <c:v>30</c:v>
                </c:pt>
                <c:pt idx="1">
                  <c:v>0</c:v>
                </c:pt>
              </c:numCache>
            </c:numRef>
          </c:val>
          <c:extLst>
            <c:ext xmlns:c16="http://schemas.microsoft.com/office/drawing/2014/chart" uri="{C3380CC4-5D6E-409C-BE32-E72D297353CC}">
              <c16:uniqueId val="{00000000-F033-4866-8DB7-5C6400B15A8D}"/>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2800"/>
          </a:pPr>
          <a:endParaRPr lang="ru-RU"/>
        </a:p>
      </c:txPr>
    </c:title>
    <c:autoTitleDeleted val="0"/>
    <c:view3D>
      <c:rotX val="30"/>
      <c:rotY val="0"/>
      <c:rAngAx val="0"/>
    </c:view3D>
    <c:floor>
      <c:thickness val="0"/>
    </c:floor>
    <c:sideWall>
      <c:thickness val="0"/>
    </c:sideWall>
    <c:backWall>
      <c:thickness val="0"/>
    </c:backWall>
    <c:plotArea>
      <c:layout/>
      <c:pie3DChart>
        <c:varyColors val="1"/>
        <c:ser>
          <c:idx val="0"/>
          <c:order val="0"/>
          <c:tx>
            <c:strRef>
              <c:f>Лист1!$B$61</c:f>
              <c:strCache>
                <c:ptCount val="1"/>
                <c:pt idx="0">
                  <c:v>прогулке на свежем воздухе или компьютеру</c:v>
                </c:pt>
              </c:strCache>
            </c:strRef>
          </c:tx>
          <c:dLbls>
            <c:spPr>
              <a:noFill/>
              <a:ln>
                <a:noFill/>
              </a:ln>
              <a:effectLst/>
            </c:spPr>
            <c:txPr>
              <a:bodyPr/>
              <a:lstStyle/>
              <a:p>
                <a:pPr>
                  <a:defRPr sz="6000"/>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numRef>
              <c:f>Лист1!$A$62:$A$63</c:f>
              <c:numCache>
                <c:formatCode>General</c:formatCode>
                <c:ptCount val="2"/>
                <c:pt idx="0">
                  <c:v>1</c:v>
                </c:pt>
                <c:pt idx="1">
                  <c:v>2</c:v>
                </c:pt>
              </c:numCache>
            </c:numRef>
          </c:cat>
          <c:val>
            <c:numRef>
              <c:f>Лист1!$B$62:$B$63</c:f>
              <c:numCache>
                <c:formatCode>General</c:formatCode>
                <c:ptCount val="2"/>
                <c:pt idx="0">
                  <c:v>24</c:v>
                </c:pt>
                <c:pt idx="1">
                  <c:v>6</c:v>
                </c:pt>
              </c:numCache>
            </c:numRef>
          </c:val>
          <c:extLst>
            <c:ext xmlns:c16="http://schemas.microsoft.com/office/drawing/2014/chart" uri="{C3380CC4-5D6E-409C-BE32-E72D297353CC}">
              <c16:uniqueId val="{00000000-7B70-4DBA-A02E-B5A45087102B}"/>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2800"/>
          </a:pPr>
          <a:endParaRPr lang="ru-RU"/>
        </a:p>
      </c:txPr>
    </c:title>
    <c:autoTitleDeleted val="0"/>
    <c:view3D>
      <c:rotX val="30"/>
      <c:rotY val="0"/>
      <c:rAngAx val="0"/>
    </c:view3D>
    <c:floor>
      <c:thickness val="0"/>
    </c:floor>
    <c:sideWall>
      <c:thickness val="0"/>
    </c:sideWall>
    <c:backWall>
      <c:thickness val="0"/>
    </c:backWall>
    <c:plotArea>
      <c:layout/>
      <c:pie3DChart>
        <c:varyColors val="1"/>
        <c:ser>
          <c:idx val="0"/>
          <c:order val="0"/>
          <c:tx>
            <c:strRef>
              <c:f>Лист1!$B$78</c:f>
              <c:strCache>
                <c:ptCount val="1"/>
                <c:pt idx="0">
                  <c:v>живому общению с другом или общению с помощью компьютера</c:v>
                </c:pt>
              </c:strCache>
            </c:strRef>
          </c:tx>
          <c:dLbls>
            <c:spPr>
              <a:noFill/>
              <a:ln>
                <a:noFill/>
              </a:ln>
              <a:effectLst/>
            </c:spPr>
            <c:txPr>
              <a:bodyPr/>
              <a:lstStyle/>
              <a:p>
                <a:pPr>
                  <a:defRPr sz="6000"/>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numRef>
              <c:f>Лист1!$A$79:$A$80</c:f>
              <c:numCache>
                <c:formatCode>General</c:formatCode>
                <c:ptCount val="2"/>
                <c:pt idx="0">
                  <c:v>1</c:v>
                </c:pt>
                <c:pt idx="1">
                  <c:v>2</c:v>
                </c:pt>
              </c:numCache>
            </c:numRef>
          </c:cat>
          <c:val>
            <c:numRef>
              <c:f>Лист1!$B$79:$B$80</c:f>
              <c:numCache>
                <c:formatCode>General</c:formatCode>
                <c:ptCount val="2"/>
                <c:pt idx="0">
                  <c:v>20</c:v>
                </c:pt>
                <c:pt idx="1">
                  <c:v>10</c:v>
                </c:pt>
              </c:numCache>
            </c:numRef>
          </c:val>
          <c:extLst>
            <c:ext xmlns:c16="http://schemas.microsoft.com/office/drawing/2014/chart" uri="{C3380CC4-5D6E-409C-BE32-E72D297353CC}">
              <c16:uniqueId val="{00000000-D46B-4A6C-AA55-C748F5D44172}"/>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pPr>
            <a:r>
              <a:rPr lang="ru-RU" sz="2800"/>
              <a:t>Сколько времени проводишь за компьютером?</a:t>
            </a:r>
          </a:p>
        </c:rich>
      </c:tx>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Лист1!$B$19</c:f>
              <c:strCache>
                <c:ptCount val="1"/>
                <c:pt idx="0">
                  <c:v>сколько времени в день вы проводите за компьютером</c:v>
                </c:pt>
              </c:strCache>
            </c:strRef>
          </c:tx>
          <c:dLbls>
            <c:spPr>
              <a:noFill/>
              <a:ln>
                <a:noFill/>
              </a:ln>
              <a:effectLst/>
            </c:spPr>
            <c:txPr>
              <a:bodyPr/>
              <a:lstStyle/>
              <a:p>
                <a:pPr>
                  <a:defRPr sz="2000"/>
                </a:pPr>
                <a:endParaRPr lang="ru-RU"/>
              </a:p>
            </c:tx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Лист1!$A$20:$A$22</c:f>
              <c:strCache>
                <c:ptCount val="3"/>
                <c:pt idx="0">
                  <c:v>1-2 часа</c:v>
                </c:pt>
                <c:pt idx="1">
                  <c:v>3 - 5 часов</c:v>
                </c:pt>
                <c:pt idx="2">
                  <c:v>6 - 8 часов</c:v>
                </c:pt>
              </c:strCache>
            </c:strRef>
          </c:cat>
          <c:val>
            <c:numRef>
              <c:f>Лист1!$B$20:$B$22</c:f>
              <c:numCache>
                <c:formatCode>General</c:formatCode>
                <c:ptCount val="3"/>
                <c:pt idx="0">
                  <c:v>21</c:v>
                </c:pt>
                <c:pt idx="1">
                  <c:v>4</c:v>
                </c:pt>
                <c:pt idx="2">
                  <c:v>5</c:v>
                </c:pt>
              </c:numCache>
            </c:numRef>
          </c:val>
          <c:extLst>
            <c:ext xmlns:c16="http://schemas.microsoft.com/office/drawing/2014/chart" uri="{C3380CC4-5D6E-409C-BE32-E72D297353CC}">
              <c16:uniqueId val="{00000000-F00A-40D5-96D0-8D0970B2FA11}"/>
            </c:ext>
          </c:extLst>
        </c:ser>
        <c:dLbls>
          <c:showLegendKey val="0"/>
          <c:showVal val="0"/>
          <c:showCatName val="0"/>
          <c:showSerName val="0"/>
          <c:showPercent val="0"/>
          <c:showBubbleSize val="0"/>
          <c:showLeaderLines val="1"/>
        </c:dLbls>
      </c:pie3DChart>
    </c:plotArea>
    <c:legend>
      <c:legendPos val="r"/>
      <c:layout/>
      <c:overlay val="0"/>
      <c:txPr>
        <a:bodyPr/>
        <a:lstStyle/>
        <a:p>
          <a:pPr>
            <a:defRPr sz="2000"/>
          </a:pPr>
          <a:endParaRPr lang="ru-RU"/>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pPr>
            <a:r>
              <a:rPr lang="ru-RU" sz="2400"/>
              <a:t>Устают ли у вас при работе за компьютером спина, шея, руки?</a:t>
            </a:r>
          </a:p>
        </c:rich>
      </c:tx>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Лист1!$B$129</c:f>
              <c:strCache>
                <c:ptCount val="1"/>
                <c:pt idx="0">
                  <c:v>устают ли у вас при при работе за компьютером спина, шея, руки</c:v>
                </c:pt>
              </c:strCache>
            </c:strRef>
          </c:tx>
          <c:dLbls>
            <c:spPr>
              <a:noFill/>
              <a:ln>
                <a:noFill/>
              </a:ln>
              <a:effectLst/>
            </c:spPr>
            <c:txPr>
              <a:bodyPr/>
              <a:lstStyle/>
              <a:p>
                <a:pPr>
                  <a:defRPr sz="2000"/>
                </a:pPr>
                <a:endParaRPr lang="ru-RU"/>
              </a:p>
            </c:tx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Лист1!$A$130:$A$131</c:f>
              <c:strCache>
                <c:ptCount val="2"/>
                <c:pt idx="0">
                  <c:v>да</c:v>
                </c:pt>
                <c:pt idx="1">
                  <c:v>нет</c:v>
                </c:pt>
              </c:strCache>
            </c:strRef>
          </c:cat>
          <c:val>
            <c:numRef>
              <c:f>Лист1!$B$130:$B$131</c:f>
              <c:numCache>
                <c:formatCode>General</c:formatCode>
                <c:ptCount val="2"/>
                <c:pt idx="0">
                  <c:v>10</c:v>
                </c:pt>
                <c:pt idx="1">
                  <c:v>20</c:v>
                </c:pt>
              </c:numCache>
            </c:numRef>
          </c:val>
          <c:extLst>
            <c:ext xmlns:c16="http://schemas.microsoft.com/office/drawing/2014/chart" uri="{C3380CC4-5D6E-409C-BE32-E72D297353CC}">
              <c16:uniqueId val="{00000000-3CC2-494E-8374-1F29538E1CCA}"/>
            </c:ext>
          </c:extLst>
        </c:ser>
        <c:dLbls>
          <c:showLegendKey val="0"/>
          <c:showVal val="0"/>
          <c:showCatName val="0"/>
          <c:showSerName val="0"/>
          <c:showPercent val="0"/>
          <c:showBubbleSize val="0"/>
          <c:showLeaderLines val="1"/>
        </c:dLbls>
      </c:pie3DChart>
    </c:plotArea>
    <c:legend>
      <c:legendPos val="r"/>
      <c:layout/>
      <c:overlay val="0"/>
      <c:txPr>
        <a:bodyPr/>
        <a:lstStyle/>
        <a:p>
          <a:pPr>
            <a:defRPr sz="2000"/>
          </a:pPr>
          <a:endParaRPr lang="ru-RU"/>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a:pPr>
            <a:r>
              <a:rPr lang="ru-RU" sz="2000"/>
              <a:t>Делаете ли вы физкультминутки в перерыве при работе с компьютером?</a:t>
            </a:r>
          </a:p>
        </c:rich>
      </c:tx>
      <c:layout>
        <c:manualLayout>
          <c:xMode val="edge"/>
          <c:yMode val="edge"/>
          <c:x val="0.12038188976377953"/>
          <c:y val="2.3148148148148147E-2"/>
        </c:manualLayout>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Лист1!$B$146</c:f>
              <c:strCache>
                <c:ptCount val="1"/>
                <c:pt idx="0">
                  <c:v>делаете ли вы физкультминутки в перерыве при работе с компьютером</c:v>
                </c:pt>
              </c:strCache>
            </c:strRef>
          </c:tx>
          <c:dLbls>
            <c:spPr>
              <a:noFill/>
              <a:ln>
                <a:noFill/>
              </a:ln>
              <a:effectLst/>
            </c:spPr>
            <c:txPr>
              <a:bodyPr/>
              <a:lstStyle/>
              <a:p>
                <a:pPr>
                  <a:defRPr sz="2000"/>
                </a:pPr>
                <a:endParaRPr lang="ru-RU"/>
              </a:p>
            </c:tx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Лист1!$A$147:$A$148</c:f>
              <c:strCache>
                <c:ptCount val="2"/>
                <c:pt idx="0">
                  <c:v>да</c:v>
                </c:pt>
                <c:pt idx="1">
                  <c:v>нет</c:v>
                </c:pt>
              </c:strCache>
            </c:strRef>
          </c:cat>
          <c:val>
            <c:numRef>
              <c:f>Лист1!$B$147:$B$148</c:f>
              <c:numCache>
                <c:formatCode>General</c:formatCode>
                <c:ptCount val="2"/>
                <c:pt idx="0">
                  <c:v>10</c:v>
                </c:pt>
                <c:pt idx="1">
                  <c:v>20</c:v>
                </c:pt>
              </c:numCache>
            </c:numRef>
          </c:val>
          <c:extLst>
            <c:ext xmlns:c16="http://schemas.microsoft.com/office/drawing/2014/chart" uri="{C3380CC4-5D6E-409C-BE32-E72D297353CC}">
              <c16:uniqueId val="{00000000-6D05-4376-9286-2E55932DE455}"/>
            </c:ext>
          </c:extLst>
        </c:ser>
        <c:dLbls>
          <c:showLegendKey val="0"/>
          <c:showVal val="0"/>
          <c:showCatName val="0"/>
          <c:showSerName val="0"/>
          <c:showPercent val="0"/>
          <c:showBubbleSize val="0"/>
          <c:showLeaderLines val="1"/>
        </c:dLbls>
      </c:pie3DChart>
    </c:plotArea>
    <c:legend>
      <c:legendPos val="r"/>
      <c:layout/>
      <c:overlay val="0"/>
      <c:txPr>
        <a:bodyPr/>
        <a:lstStyle/>
        <a:p>
          <a:pPr>
            <a:defRPr sz="2000"/>
          </a:pPr>
          <a:endParaRPr lang="ru-RU"/>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pPr>
            <a:r>
              <a:rPr lang="ru-RU" sz="2800"/>
              <a:t>Устают ли у вас глаза при работе с компьютером?</a:t>
            </a:r>
          </a:p>
        </c:rich>
      </c:tx>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Лист1!$B$95</c:f>
              <c:strCache>
                <c:ptCount val="1"/>
                <c:pt idx="0">
                  <c:v>устают ли у вас глаза при работе с компьютером</c:v>
                </c:pt>
              </c:strCache>
            </c:strRef>
          </c:tx>
          <c:dLbls>
            <c:spPr>
              <a:noFill/>
              <a:ln>
                <a:noFill/>
              </a:ln>
              <a:effectLst/>
            </c:spPr>
            <c:txPr>
              <a:bodyPr/>
              <a:lstStyle/>
              <a:p>
                <a:pPr>
                  <a:defRPr sz="2000"/>
                </a:pPr>
                <a:endParaRPr lang="ru-RU"/>
              </a:p>
            </c:tx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Лист1!$A$96:$A$97</c:f>
              <c:strCache>
                <c:ptCount val="2"/>
                <c:pt idx="0">
                  <c:v>да</c:v>
                </c:pt>
                <c:pt idx="1">
                  <c:v>нет</c:v>
                </c:pt>
              </c:strCache>
            </c:strRef>
          </c:cat>
          <c:val>
            <c:numRef>
              <c:f>Лист1!$B$96:$B$97</c:f>
              <c:numCache>
                <c:formatCode>General</c:formatCode>
                <c:ptCount val="2"/>
                <c:pt idx="0">
                  <c:v>18</c:v>
                </c:pt>
                <c:pt idx="1">
                  <c:v>12</c:v>
                </c:pt>
              </c:numCache>
            </c:numRef>
          </c:val>
          <c:extLst>
            <c:ext xmlns:c16="http://schemas.microsoft.com/office/drawing/2014/chart" uri="{C3380CC4-5D6E-409C-BE32-E72D297353CC}">
              <c16:uniqueId val="{00000000-A16C-46A6-991B-6D7F27078818}"/>
            </c:ext>
          </c:extLst>
        </c:ser>
        <c:dLbls>
          <c:showLegendKey val="0"/>
          <c:showVal val="0"/>
          <c:showCatName val="0"/>
          <c:showSerName val="0"/>
          <c:showPercent val="0"/>
          <c:showBubbleSize val="0"/>
          <c:showLeaderLines val="1"/>
        </c:dLbls>
      </c:pie3DChart>
    </c:plotArea>
    <c:legend>
      <c:legendPos val="r"/>
      <c:layout/>
      <c:overlay val="0"/>
      <c:txPr>
        <a:bodyPr/>
        <a:lstStyle/>
        <a:p>
          <a:pPr>
            <a:defRPr sz="2000"/>
          </a:pPr>
          <a:endParaRPr lang="ru-RU"/>
        </a:p>
      </c:txPr>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pPr>
            <a:r>
              <a:rPr lang="ru-RU" sz="2400"/>
              <a:t>Делаете ли вы при работе за компьютером гимнастику для глаз?</a:t>
            </a:r>
          </a:p>
        </c:rich>
      </c:tx>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Лист1!$B$112</c:f>
              <c:strCache>
                <c:ptCount val="1"/>
                <c:pt idx="0">
                  <c:v>делаете вы при работе за компьютером гимнастику для глаз</c:v>
                </c:pt>
              </c:strCache>
            </c:strRef>
          </c:tx>
          <c:dLbls>
            <c:spPr>
              <a:noFill/>
              <a:ln>
                <a:noFill/>
              </a:ln>
              <a:effectLst/>
            </c:spPr>
            <c:txPr>
              <a:bodyPr/>
              <a:lstStyle/>
              <a:p>
                <a:pPr>
                  <a:defRPr sz="2000"/>
                </a:pPr>
                <a:endParaRPr lang="ru-RU"/>
              </a:p>
            </c:tx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Лист1!$A$113:$A$114</c:f>
              <c:strCache>
                <c:ptCount val="2"/>
                <c:pt idx="0">
                  <c:v>да</c:v>
                </c:pt>
                <c:pt idx="1">
                  <c:v>нет</c:v>
                </c:pt>
              </c:strCache>
            </c:strRef>
          </c:cat>
          <c:val>
            <c:numRef>
              <c:f>Лист1!$B$113:$B$114</c:f>
              <c:numCache>
                <c:formatCode>General</c:formatCode>
                <c:ptCount val="2"/>
                <c:pt idx="0">
                  <c:v>15</c:v>
                </c:pt>
                <c:pt idx="1">
                  <c:v>15</c:v>
                </c:pt>
              </c:numCache>
            </c:numRef>
          </c:val>
          <c:extLst>
            <c:ext xmlns:c16="http://schemas.microsoft.com/office/drawing/2014/chart" uri="{C3380CC4-5D6E-409C-BE32-E72D297353CC}">
              <c16:uniqueId val="{00000000-0F96-4C88-941A-C6554AC9D92F}"/>
            </c:ext>
          </c:extLst>
        </c:ser>
        <c:dLbls>
          <c:showLegendKey val="0"/>
          <c:showVal val="0"/>
          <c:showCatName val="0"/>
          <c:showSerName val="0"/>
          <c:showPercent val="0"/>
          <c:showBubbleSize val="0"/>
          <c:showLeaderLines val="1"/>
        </c:dLbls>
      </c:pie3DChart>
    </c:plotArea>
    <c:legend>
      <c:legendPos val="r"/>
      <c:layout/>
      <c:overlay val="0"/>
      <c:txPr>
        <a:bodyPr/>
        <a:lstStyle/>
        <a:p>
          <a:pPr>
            <a:defRPr sz="2000"/>
          </a:pPr>
          <a:endParaRPr lang="ru-RU"/>
        </a:p>
      </c:txPr>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sz="2800"/>
            </a:pPr>
            <a:r>
              <a:rPr lang="ru-RU" sz="2800"/>
              <a:t>Книга</a:t>
            </a:r>
            <a:r>
              <a:rPr lang="ru-RU" sz="2800" baseline="0"/>
              <a:t> или компьютер?</a:t>
            </a:r>
            <a:endParaRPr lang="ru-RU" sz="2800"/>
          </a:p>
        </c:rich>
      </c:tx>
      <c:layout>
        <c:manualLayout>
          <c:xMode val="edge"/>
          <c:yMode val="edge"/>
          <c:x val="0.16938888888888889"/>
          <c:y val="2.7777777777777811E-2"/>
        </c:manualLayout>
      </c:layout>
      <c:overlay val="0"/>
    </c:title>
    <c:autoTitleDeleted val="0"/>
    <c:view3D>
      <c:rotX val="30"/>
      <c:rotY val="0"/>
      <c:rAngAx val="0"/>
    </c:view3D>
    <c:floor>
      <c:thickness val="0"/>
    </c:floor>
    <c:sideWall>
      <c:thickness val="0"/>
    </c:sideWall>
    <c:backWall>
      <c:thickness val="0"/>
    </c:backWall>
    <c:plotArea>
      <c:layout>
        <c:manualLayout>
          <c:layoutTarget val="inner"/>
          <c:xMode val="edge"/>
          <c:yMode val="edge"/>
          <c:x val="1.111111111111112E-2"/>
          <c:y val="0.19432888597258677"/>
          <c:w val="0.8609597550306215"/>
          <c:h val="0.75474518810148783"/>
        </c:manualLayout>
      </c:layout>
      <c:pie3DChart>
        <c:varyColors val="1"/>
        <c:ser>
          <c:idx val="0"/>
          <c:order val="0"/>
          <c:tx>
            <c:strRef>
              <c:f>Лист1!$B$44</c:f>
              <c:strCache>
                <c:ptCount val="1"/>
                <c:pt idx="0">
                  <c:v>компьютеру или чтению книг</c:v>
                </c:pt>
              </c:strCache>
            </c:strRef>
          </c:tx>
          <c:dLbls>
            <c:spPr>
              <a:noFill/>
              <a:ln>
                <a:noFill/>
              </a:ln>
              <a:effectLst/>
            </c:spPr>
            <c:txPr>
              <a:bodyPr/>
              <a:lstStyle/>
              <a:p>
                <a:pPr>
                  <a:defRPr sz="2000"/>
                </a:pPr>
                <a:endParaRPr lang="ru-RU"/>
              </a:p>
            </c:tx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Лист1!$A$45:$A$46</c:f>
              <c:strCache>
                <c:ptCount val="2"/>
                <c:pt idx="0">
                  <c:v>Компьютер</c:v>
                </c:pt>
                <c:pt idx="1">
                  <c:v>Книга</c:v>
                </c:pt>
              </c:strCache>
            </c:strRef>
          </c:cat>
          <c:val>
            <c:numRef>
              <c:f>Лист1!$B$45:$B$46</c:f>
              <c:numCache>
                <c:formatCode>General</c:formatCode>
                <c:ptCount val="2"/>
                <c:pt idx="0">
                  <c:v>30</c:v>
                </c:pt>
                <c:pt idx="1">
                  <c:v>0</c:v>
                </c:pt>
              </c:numCache>
            </c:numRef>
          </c:val>
          <c:extLst>
            <c:ext xmlns:c16="http://schemas.microsoft.com/office/drawing/2014/chart" uri="{C3380CC4-5D6E-409C-BE32-E72D297353CC}">
              <c16:uniqueId val="{00000000-349B-4445-B38E-5382E4517407}"/>
            </c:ext>
          </c:extLst>
        </c:ser>
        <c:dLbls>
          <c:showLegendKey val="0"/>
          <c:showVal val="0"/>
          <c:showCatName val="0"/>
          <c:showSerName val="0"/>
          <c:showPercent val="0"/>
          <c:showBubbleSize val="0"/>
          <c:showLeaderLines val="1"/>
        </c:dLbls>
      </c:pie3DChart>
    </c:plotArea>
    <c:legend>
      <c:legendPos val="r"/>
      <c:legendEntry>
        <c:idx val="0"/>
        <c:txPr>
          <a:bodyPr/>
          <a:lstStyle/>
          <a:p>
            <a:pPr>
              <a:defRPr sz="1600"/>
            </a:pPr>
            <a:endParaRPr lang="ru-RU"/>
          </a:p>
        </c:txPr>
      </c:legendEntry>
      <c:legendEntry>
        <c:idx val="1"/>
        <c:txPr>
          <a:bodyPr/>
          <a:lstStyle/>
          <a:p>
            <a:pPr>
              <a:defRPr sz="1600"/>
            </a:pPr>
            <a:endParaRPr lang="ru-RU"/>
          </a:p>
        </c:txPr>
      </c:legendEntry>
      <c:layout>
        <c:manualLayout>
          <c:xMode val="edge"/>
          <c:yMode val="edge"/>
          <c:x val="0.81758464566929134"/>
          <c:y val="0.46483595800524935"/>
          <c:w val="0.18241535433070874"/>
          <c:h val="0.16743438320209986"/>
        </c:manualLayout>
      </c:layout>
      <c:overlay val="0"/>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pPr>
            <a:r>
              <a:rPr lang="ru-RU" sz="2400"/>
              <a:t>Живое общение с другом или общение с помощью компьютера?</a:t>
            </a:r>
          </a:p>
        </c:rich>
      </c:tx>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Лист1!$B$78</c:f>
              <c:strCache>
                <c:ptCount val="1"/>
                <c:pt idx="0">
                  <c:v>живому общению с другом или общению с помощью компьютера</c:v>
                </c:pt>
              </c:strCache>
            </c:strRef>
          </c:tx>
          <c:dLbls>
            <c:spPr>
              <a:noFill/>
              <a:ln>
                <a:noFill/>
              </a:ln>
              <a:effectLst/>
            </c:spPr>
            <c:txPr>
              <a:bodyPr/>
              <a:lstStyle/>
              <a:p>
                <a:pPr>
                  <a:defRPr sz="2000"/>
                </a:pPr>
                <a:endParaRPr lang="ru-RU"/>
              </a:p>
            </c:tx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Лист1!$A$79:$A$80</c:f>
              <c:strCache>
                <c:ptCount val="2"/>
                <c:pt idx="0">
                  <c:v>Живое общение</c:v>
                </c:pt>
                <c:pt idx="1">
                  <c:v>Компьютер</c:v>
                </c:pt>
              </c:strCache>
            </c:strRef>
          </c:cat>
          <c:val>
            <c:numRef>
              <c:f>Лист1!$B$79:$B$80</c:f>
              <c:numCache>
                <c:formatCode>General</c:formatCode>
                <c:ptCount val="2"/>
                <c:pt idx="0">
                  <c:v>20</c:v>
                </c:pt>
                <c:pt idx="1">
                  <c:v>10</c:v>
                </c:pt>
              </c:numCache>
            </c:numRef>
          </c:val>
          <c:extLst>
            <c:ext xmlns:c16="http://schemas.microsoft.com/office/drawing/2014/chart" uri="{C3380CC4-5D6E-409C-BE32-E72D297353CC}">
              <c16:uniqueId val="{00000000-25DC-41B1-AC6E-7BC679BB48F4}"/>
            </c:ext>
          </c:extLst>
        </c:ser>
        <c:dLbls>
          <c:showLegendKey val="0"/>
          <c:showVal val="0"/>
          <c:showCatName val="0"/>
          <c:showSerName val="0"/>
          <c:showPercent val="0"/>
          <c:showBubbleSize val="0"/>
          <c:showLeaderLines val="1"/>
        </c:dLbls>
      </c:pie3DChart>
    </c:plotArea>
    <c:legend>
      <c:legendPos val="r"/>
      <c:layout/>
      <c:overlay val="0"/>
      <c:txPr>
        <a:bodyPr/>
        <a:lstStyle/>
        <a:p>
          <a:pPr>
            <a:defRPr sz="2000"/>
          </a:pPr>
          <a:endParaRPr lang="ru-RU"/>
        </a:p>
      </c:txPr>
    </c:legend>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4000"/>
          </a:pPr>
          <a:endParaRPr lang="ru-RU"/>
        </a:p>
      </c:txPr>
    </c:title>
    <c:autoTitleDeleted val="0"/>
    <c:plotArea>
      <c:layout/>
      <c:pieChart>
        <c:varyColors val="1"/>
        <c:ser>
          <c:idx val="0"/>
          <c:order val="0"/>
          <c:tx>
            <c:strRef>
              <c:f>Лист1!$B$2</c:f>
              <c:strCache>
                <c:ptCount val="1"/>
                <c:pt idx="0">
                  <c:v>есть ли у вас дома компьютер</c:v>
                </c:pt>
              </c:strCache>
            </c:strRef>
          </c:tx>
          <c:dLbls>
            <c:spPr>
              <a:noFill/>
              <a:ln>
                <a:noFill/>
              </a:ln>
              <a:effectLst/>
            </c:spPr>
            <c:txPr>
              <a:bodyPr/>
              <a:lstStyle/>
              <a:p>
                <a:pPr>
                  <a:defRPr sz="4800"/>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Лист1!$A$3:$A$5</c:f>
              <c:strCache>
                <c:ptCount val="2"/>
                <c:pt idx="0">
                  <c:v>Есть</c:v>
                </c:pt>
                <c:pt idx="1">
                  <c:v>нет</c:v>
                </c:pt>
              </c:strCache>
            </c:strRef>
          </c:cat>
          <c:val>
            <c:numRef>
              <c:f>Лист1!$B$3:$B$5</c:f>
              <c:numCache>
                <c:formatCode>General</c:formatCode>
                <c:ptCount val="3"/>
                <c:pt idx="0">
                  <c:v>29</c:v>
                </c:pt>
                <c:pt idx="1">
                  <c:v>1</c:v>
                </c:pt>
              </c:numCache>
            </c:numRef>
          </c:val>
          <c:extLst>
            <c:ext xmlns:c16="http://schemas.microsoft.com/office/drawing/2014/chart" uri="{C3380CC4-5D6E-409C-BE32-E72D297353CC}">
              <c16:uniqueId val="{00000000-EDD7-4E61-99AC-1F018389BA6B}"/>
            </c:ext>
          </c:extLst>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endParaRPr lang="es-ES"/>
          </a:p>
        </p:txBody>
      </p:sp>
      <p:sp>
        <p:nvSpPr>
          <p:cNvPr id="5" name="Нижний колонтитул 18"/>
          <p:cNvSpPr>
            <a:spLocks noGrp="1"/>
          </p:cNvSpPr>
          <p:nvPr>
            <p:ph type="ftr" sz="quarter" idx="11"/>
          </p:nvPr>
        </p:nvSpPr>
        <p:spPr/>
        <p:txBody>
          <a:bodyPr/>
          <a:lstStyle>
            <a:lvl1pPr>
              <a:defRPr/>
            </a:lvl1pPr>
          </a:lstStyle>
          <a:p>
            <a:pPr>
              <a:defRPr/>
            </a:pPr>
            <a:endParaRPr lang="es-ES"/>
          </a:p>
        </p:txBody>
      </p:sp>
      <p:sp>
        <p:nvSpPr>
          <p:cNvPr id="6" name="Номер слайда 26"/>
          <p:cNvSpPr>
            <a:spLocks noGrp="1"/>
          </p:cNvSpPr>
          <p:nvPr>
            <p:ph type="sldNum" sz="quarter" idx="12"/>
          </p:nvPr>
        </p:nvSpPr>
        <p:spPr/>
        <p:txBody>
          <a:bodyPr/>
          <a:lstStyle>
            <a:lvl1pPr>
              <a:defRPr/>
            </a:lvl1pPr>
          </a:lstStyle>
          <a:p>
            <a:pPr>
              <a:defRPr/>
            </a:pPr>
            <a:fld id="{EA8001EA-6F4B-4988-A43A-DC4B07166C6E}" type="slidenum">
              <a:rPr lang="es-ES"/>
              <a:pPr>
                <a:defRPr/>
              </a:pPr>
              <a:t>‹#›</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es-ES"/>
          </a:p>
        </p:txBody>
      </p:sp>
      <p:sp>
        <p:nvSpPr>
          <p:cNvPr id="5" name="Нижний колонтитул 21"/>
          <p:cNvSpPr>
            <a:spLocks noGrp="1"/>
          </p:cNvSpPr>
          <p:nvPr>
            <p:ph type="ftr" sz="quarter" idx="11"/>
          </p:nvPr>
        </p:nvSpPr>
        <p:spPr/>
        <p:txBody>
          <a:bodyPr/>
          <a:lstStyle>
            <a:lvl1pPr>
              <a:defRPr/>
            </a:lvl1pPr>
          </a:lstStyle>
          <a:p>
            <a:pPr>
              <a:defRPr/>
            </a:pPr>
            <a:endParaRPr lang="es-ES"/>
          </a:p>
        </p:txBody>
      </p:sp>
      <p:sp>
        <p:nvSpPr>
          <p:cNvPr id="6" name="Номер слайда 17"/>
          <p:cNvSpPr>
            <a:spLocks noGrp="1"/>
          </p:cNvSpPr>
          <p:nvPr>
            <p:ph type="sldNum" sz="quarter" idx="12"/>
          </p:nvPr>
        </p:nvSpPr>
        <p:spPr/>
        <p:txBody>
          <a:bodyPr/>
          <a:lstStyle>
            <a:lvl1pPr>
              <a:defRPr/>
            </a:lvl1pPr>
          </a:lstStyle>
          <a:p>
            <a:pPr>
              <a:defRPr/>
            </a:pPr>
            <a:fld id="{3DE2C386-59DC-4727-9591-33E25B87B8A1}" type="slidenum">
              <a:rPr lang="es-ES"/>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es-ES"/>
          </a:p>
        </p:txBody>
      </p:sp>
      <p:sp>
        <p:nvSpPr>
          <p:cNvPr id="5" name="Нижний колонтитул 21"/>
          <p:cNvSpPr>
            <a:spLocks noGrp="1"/>
          </p:cNvSpPr>
          <p:nvPr>
            <p:ph type="ftr" sz="quarter" idx="11"/>
          </p:nvPr>
        </p:nvSpPr>
        <p:spPr/>
        <p:txBody>
          <a:bodyPr/>
          <a:lstStyle>
            <a:lvl1pPr>
              <a:defRPr/>
            </a:lvl1pPr>
          </a:lstStyle>
          <a:p>
            <a:pPr>
              <a:defRPr/>
            </a:pPr>
            <a:endParaRPr lang="es-ES"/>
          </a:p>
        </p:txBody>
      </p:sp>
      <p:sp>
        <p:nvSpPr>
          <p:cNvPr id="6" name="Номер слайда 17"/>
          <p:cNvSpPr>
            <a:spLocks noGrp="1"/>
          </p:cNvSpPr>
          <p:nvPr>
            <p:ph type="sldNum" sz="quarter" idx="12"/>
          </p:nvPr>
        </p:nvSpPr>
        <p:spPr/>
        <p:txBody>
          <a:bodyPr/>
          <a:lstStyle>
            <a:lvl1pPr>
              <a:defRPr/>
            </a:lvl1pPr>
          </a:lstStyle>
          <a:p>
            <a:pPr>
              <a:defRPr/>
            </a:pPr>
            <a:fld id="{D5CA14D7-1987-479B-916D-36EF06B77670}" type="slidenum">
              <a:rPr lang="es-ES"/>
              <a:pPr>
                <a:defRPr/>
              </a:pPr>
              <a:t>‹#›</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9"/>
          <p:cNvSpPr>
            <a:spLocks noGrp="1"/>
          </p:cNvSpPr>
          <p:nvPr>
            <p:ph type="dt" sz="half" idx="10"/>
          </p:nvPr>
        </p:nvSpPr>
        <p:spPr/>
        <p:txBody>
          <a:bodyPr/>
          <a:lstStyle>
            <a:lvl1pPr>
              <a:defRPr/>
            </a:lvl1pPr>
          </a:lstStyle>
          <a:p>
            <a:pPr>
              <a:defRPr/>
            </a:pPr>
            <a:endParaRPr lang="es-ES"/>
          </a:p>
        </p:txBody>
      </p:sp>
      <p:sp>
        <p:nvSpPr>
          <p:cNvPr id="6" name="Нижний колонтитул 21"/>
          <p:cNvSpPr>
            <a:spLocks noGrp="1"/>
          </p:cNvSpPr>
          <p:nvPr>
            <p:ph type="ftr" sz="quarter" idx="11"/>
          </p:nvPr>
        </p:nvSpPr>
        <p:spPr/>
        <p:txBody>
          <a:bodyPr/>
          <a:lstStyle>
            <a:lvl1pPr>
              <a:defRPr/>
            </a:lvl1pPr>
          </a:lstStyle>
          <a:p>
            <a:pPr>
              <a:defRPr/>
            </a:pPr>
            <a:endParaRPr lang="es-ES"/>
          </a:p>
        </p:txBody>
      </p:sp>
      <p:sp>
        <p:nvSpPr>
          <p:cNvPr id="7" name="Номер слайда 17"/>
          <p:cNvSpPr>
            <a:spLocks noGrp="1"/>
          </p:cNvSpPr>
          <p:nvPr>
            <p:ph type="sldNum" sz="quarter" idx="12"/>
          </p:nvPr>
        </p:nvSpPr>
        <p:spPr/>
        <p:txBody>
          <a:bodyPr/>
          <a:lstStyle>
            <a:lvl1pPr>
              <a:defRPr/>
            </a:lvl1pPr>
          </a:lstStyle>
          <a:p>
            <a:pPr>
              <a:defRPr/>
            </a:pPr>
            <a:fld id="{E56A5C20-8A6B-4C16-A38A-289454EA7911}" type="slidenum">
              <a:rPr lang="es-ES"/>
              <a:pPr>
                <a:defRPr/>
              </a:pPr>
              <a:t>‹#›</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9"/>
          <p:cNvSpPr>
            <a:spLocks noGrp="1"/>
          </p:cNvSpPr>
          <p:nvPr>
            <p:ph type="dt" sz="half" idx="10"/>
          </p:nvPr>
        </p:nvSpPr>
        <p:spPr/>
        <p:txBody>
          <a:bodyPr/>
          <a:lstStyle>
            <a:lvl1pPr>
              <a:defRPr/>
            </a:lvl1pPr>
          </a:lstStyle>
          <a:p>
            <a:pPr>
              <a:defRPr/>
            </a:pPr>
            <a:endParaRPr lang="es-ES"/>
          </a:p>
        </p:txBody>
      </p:sp>
      <p:sp>
        <p:nvSpPr>
          <p:cNvPr id="6" name="Нижний колонтитул 21"/>
          <p:cNvSpPr>
            <a:spLocks noGrp="1"/>
          </p:cNvSpPr>
          <p:nvPr>
            <p:ph type="ftr" sz="quarter" idx="11"/>
          </p:nvPr>
        </p:nvSpPr>
        <p:spPr/>
        <p:txBody>
          <a:bodyPr/>
          <a:lstStyle>
            <a:lvl1pPr>
              <a:defRPr/>
            </a:lvl1pPr>
          </a:lstStyle>
          <a:p>
            <a:pPr>
              <a:defRPr/>
            </a:pPr>
            <a:endParaRPr lang="es-ES"/>
          </a:p>
        </p:txBody>
      </p:sp>
      <p:sp>
        <p:nvSpPr>
          <p:cNvPr id="7" name="Номер слайда 17"/>
          <p:cNvSpPr>
            <a:spLocks noGrp="1"/>
          </p:cNvSpPr>
          <p:nvPr>
            <p:ph type="sldNum" sz="quarter" idx="12"/>
          </p:nvPr>
        </p:nvSpPr>
        <p:spPr/>
        <p:txBody>
          <a:bodyPr/>
          <a:lstStyle>
            <a:lvl1pPr>
              <a:defRPr/>
            </a:lvl1pPr>
          </a:lstStyle>
          <a:p>
            <a:pPr>
              <a:defRPr/>
            </a:pPr>
            <a:fld id="{EF6B1259-6484-450D-84D9-AD27FAEDE3A6}" type="slidenum">
              <a:rPr lang="es-ES"/>
              <a:pPr>
                <a:defRPr/>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es-ES"/>
          </a:p>
        </p:txBody>
      </p:sp>
      <p:sp>
        <p:nvSpPr>
          <p:cNvPr id="5" name="Нижний колонтитул 21"/>
          <p:cNvSpPr>
            <a:spLocks noGrp="1"/>
          </p:cNvSpPr>
          <p:nvPr>
            <p:ph type="ftr" sz="quarter" idx="11"/>
          </p:nvPr>
        </p:nvSpPr>
        <p:spPr/>
        <p:txBody>
          <a:bodyPr/>
          <a:lstStyle>
            <a:lvl1pPr>
              <a:defRPr/>
            </a:lvl1pPr>
          </a:lstStyle>
          <a:p>
            <a:pPr>
              <a:defRPr/>
            </a:pPr>
            <a:endParaRPr lang="es-ES"/>
          </a:p>
        </p:txBody>
      </p:sp>
      <p:sp>
        <p:nvSpPr>
          <p:cNvPr id="6" name="Номер слайда 17"/>
          <p:cNvSpPr>
            <a:spLocks noGrp="1"/>
          </p:cNvSpPr>
          <p:nvPr>
            <p:ph type="sldNum" sz="quarter" idx="12"/>
          </p:nvPr>
        </p:nvSpPr>
        <p:spPr/>
        <p:txBody>
          <a:bodyPr/>
          <a:lstStyle>
            <a:lvl1pPr>
              <a:defRPr/>
            </a:lvl1pPr>
          </a:lstStyle>
          <a:p>
            <a:pPr>
              <a:defRPr/>
            </a:pPr>
            <a:fld id="{35471F76-F41A-4E1C-A144-C0B0B0E2F815}" type="slidenum">
              <a:rPr lang="es-ES"/>
              <a:pPr>
                <a:defRPr/>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es-ES"/>
          </a:p>
        </p:txBody>
      </p:sp>
      <p:sp>
        <p:nvSpPr>
          <p:cNvPr id="5" name="Нижний колонтитул 4"/>
          <p:cNvSpPr>
            <a:spLocks noGrp="1"/>
          </p:cNvSpPr>
          <p:nvPr>
            <p:ph type="ftr" sz="quarter" idx="11"/>
          </p:nvPr>
        </p:nvSpPr>
        <p:spPr/>
        <p:txBody>
          <a:bodyPr/>
          <a:lstStyle>
            <a:lvl1pPr>
              <a:defRPr/>
            </a:lvl1pPr>
          </a:lstStyle>
          <a:p>
            <a:pPr>
              <a:defRPr/>
            </a:pPr>
            <a:endParaRPr lang="es-ES"/>
          </a:p>
        </p:txBody>
      </p:sp>
      <p:sp>
        <p:nvSpPr>
          <p:cNvPr id="6" name="Номер слайда 5"/>
          <p:cNvSpPr>
            <a:spLocks noGrp="1"/>
          </p:cNvSpPr>
          <p:nvPr>
            <p:ph type="sldNum" sz="quarter" idx="12"/>
          </p:nvPr>
        </p:nvSpPr>
        <p:spPr/>
        <p:txBody>
          <a:bodyPr/>
          <a:lstStyle>
            <a:lvl1pPr>
              <a:defRPr/>
            </a:lvl1pPr>
          </a:lstStyle>
          <a:p>
            <a:pPr>
              <a:defRPr/>
            </a:pPr>
            <a:fld id="{A026827D-DC01-4320-B243-BAC3BDD313E1}" type="slidenum">
              <a:rPr lang="es-ES"/>
              <a:pPr>
                <a:defRPr/>
              </a:pPr>
              <a:t>‹#›</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endParaRPr lang="es-ES"/>
          </a:p>
        </p:txBody>
      </p:sp>
      <p:sp>
        <p:nvSpPr>
          <p:cNvPr id="6" name="Нижний колонтитул 21"/>
          <p:cNvSpPr>
            <a:spLocks noGrp="1"/>
          </p:cNvSpPr>
          <p:nvPr>
            <p:ph type="ftr" sz="quarter" idx="11"/>
          </p:nvPr>
        </p:nvSpPr>
        <p:spPr/>
        <p:txBody>
          <a:bodyPr/>
          <a:lstStyle>
            <a:lvl1pPr>
              <a:defRPr/>
            </a:lvl1pPr>
          </a:lstStyle>
          <a:p>
            <a:pPr>
              <a:defRPr/>
            </a:pPr>
            <a:endParaRPr lang="es-ES"/>
          </a:p>
        </p:txBody>
      </p:sp>
      <p:sp>
        <p:nvSpPr>
          <p:cNvPr id="7" name="Номер слайда 17"/>
          <p:cNvSpPr>
            <a:spLocks noGrp="1"/>
          </p:cNvSpPr>
          <p:nvPr>
            <p:ph type="sldNum" sz="quarter" idx="12"/>
          </p:nvPr>
        </p:nvSpPr>
        <p:spPr/>
        <p:txBody>
          <a:bodyPr/>
          <a:lstStyle>
            <a:lvl1pPr>
              <a:defRPr/>
            </a:lvl1pPr>
          </a:lstStyle>
          <a:p>
            <a:pPr>
              <a:defRPr/>
            </a:pPr>
            <a:fld id="{AA9C390C-1234-409C-9DE7-4CEBCF2BA23F}" type="slidenum">
              <a:rPr lang="es-ES"/>
              <a:pPr>
                <a:defRPr/>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endParaRPr lang="es-ES"/>
          </a:p>
        </p:txBody>
      </p:sp>
      <p:sp>
        <p:nvSpPr>
          <p:cNvPr id="8" name="Нижний колонтитул 21"/>
          <p:cNvSpPr>
            <a:spLocks noGrp="1"/>
          </p:cNvSpPr>
          <p:nvPr>
            <p:ph type="ftr" sz="quarter" idx="11"/>
          </p:nvPr>
        </p:nvSpPr>
        <p:spPr/>
        <p:txBody>
          <a:bodyPr/>
          <a:lstStyle>
            <a:lvl1pPr>
              <a:defRPr/>
            </a:lvl1pPr>
          </a:lstStyle>
          <a:p>
            <a:pPr>
              <a:defRPr/>
            </a:pPr>
            <a:endParaRPr lang="es-ES"/>
          </a:p>
        </p:txBody>
      </p:sp>
      <p:sp>
        <p:nvSpPr>
          <p:cNvPr id="9" name="Номер слайда 17"/>
          <p:cNvSpPr>
            <a:spLocks noGrp="1"/>
          </p:cNvSpPr>
          <p:nvPr>
            <p:ph type="sldNum" sz="quarter" idx="12"/>
          </p:nvPr>
        </p:nvSpPr>
        <p:spPr/>
        <p:txBody>
          <a:bodyPr/>
          <a:lstStyle>
            <a:lvl1pPr>
              <a:defRPr/>
            </a:lvl1pPr>
          </a:lstStyle>
          <a:p>
            <a:pPr>
              <a:defRPr/>
            </a:pPr>
            <a:fld id="{CB864626-318C-4EA3-851C-4D803C1A5F45}" type="slidenum">
              <a:rPr lang="es-ES"/>
              <a:pPr>
                <a:defRPr/>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endParaRPr lang="es-ES"/>
          </a:p>
        </p:txBody>
      </p:sp>
      <p:sp>
        <p:nvSpPr>
          <p:cNvPr id="4" name="Нижний колонтитул 21"/>
          <p:cNvSpPr>
            <a:spLocks noGrp="1"/>
          </p:cNvSpPr>
          <p:nvPr>
            <p:ph type="ftr" sz="quarter" idx="11"/>
          </p:nvPr>
        </p:nvSpPr>
        <p:spPr/>
        <p:txBody>
          <a:bodyPr/>
          <a:lstStyle>
            <a:lvl1pPr>
              <a:defRPr/>
            </a:lvl1pPr>
          </a:lstStyle>
          <a:p>
            <a:pPr>
              <a:defRPr/>
            </a:pPr>
            <a:endParaRPr lang="es-ES"/>
          </a:p>
        </p:txBody>
      </p:sp>
      <p:sp>
        <p:nvSpPr>
          <p:cNvPr id="5" name="Номер слайда 17"/>
          <p:cNvSpPr>
            <a:spLocks noGrp="1"/>
          </p:cNvSpPr>
          <p:nvPr>
            <p:ph type="sldNum" sz="quarter" idx="12"/>
          </p:nvPr>
        </p:nvSpPr>
        <p:spPr/>
        <p:txBody>
          <a:bodyPr/>
          <a:lstStyle>
            <a:lvl1pPr>
              <a:defRPr/>
            </a:lvl1pPr>
          </a:lstStyle>
          <a:p>
            <a:pPr>
              <a:defRPr/>
            </a:pPr>
            <a:fld id="{0DEA40DC-C81C-4AE4-82B6-72CED311952C}" type="slidenum">
              <a:rPr lang="es-ES"/>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endParaRPr lang="es-ES"/>
          </a:p>
        </p:txBody>
      </p:sp>
      <p:sp>
        <p:nvSpPr>
          <p:cNvPr id="3" name="Нижний колонтитул 21"/>
          <p:cNvSpPr>
            <a:spLocks noGrp="1"/>
          </p:cNvSpPr>
          <p:nvPr>
            <p:ph type="ftr" sz="quarter" idx="11"/>
          </p:nvPr>
        </p:nvSpPr>
        <p:spPr/>
        <p:txBody>
          <a:bodyPr/>
          <a:lstStyle>
            <a:lvl1pPr>
              <a:defRPr/>
            </a:lvl1pPr>
          </a:lstStyle>
          <a:p>
            <a:pPr>
              <a:defRPr/>
            </a:pPr>
            <a:endParaRPr lang="es-ES"/>
          </a:p>
        </p:txBody>
      </p:sp>
      <p:sp>
        <p:nvSpPr>
          <p:cNvPr id="4" name="Номер слайда 17"/>
          <p:cNvSpPr>
            <a:spLocks noGrp="1"/>
          </p:cNvSpPr>
          <p:nvPr>
            <p:ph type="sldNum" sz="quarter" idx="12"/>
          </p:nvPr>
        </p:nvSpPr>
        <p:spPr/>
        <p:txBody>
          <a:bodyPr/>
          <a:lstStyle>
            <a:lvl1pPr>
              <a:defRPr/>
            </a:lvl1pPr>
          </a:lstStyle>
          <a:p>
            <a:pPr>
              <a:defRPr/>
            </a:pPr>
            <a:fld id="{496671BD-22F5-4CBE-AA1A-EAB9FFC9FB09}" type="slidenum">
              <a:rPr lang="es-ES"/>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endParaRPr lang="es-ES"/>
          </a:p>
        </p:txBody>
      </p:sp>
      <p:sp>
        <p:nvSpPr>
          <p:cNvPr id="6" name="Нижний колонтитул 21"/>
          <p:cNvSpPr>
            <a:spLocks noGrp="1"/>
          </p:cNvSpPr>
          <p:nvPr>
            <p:ph type="ftr" sz="quarter" idx="11"/>
          </p:nvPr>
        </p:nvSpPr>
        <p:spPr/>
        <p:txBody>
          <a:bodyPr/>
          <a:lstStyle>
            <a:lvl1pPr>
              <a:defRPr/>
            </a:lvl1pPr>
          </a:lstStyle>
          <a:p>
            <a:pPr>
              <a:defRPr/>
            </a:pPr>
            <a:endParaRPr lang="es-ES"/>
          </a:p>
        </p:txBody>
      </p:sp>
      <p:sp>
        <p:nvSpPr>
          <p:cNvPr id="7" name="Номер слайда 17"/>
          <p:cNvSpPr>
            <a:spLocks noGrp="1"/>
          </p:cNvSpPr>
          <p:nvPr>
            <p:ph type="sldNum" sz="quarter" idx="12"/>
          </p:nvPr>
        </p:nvSpPr>
        <p:spPr/>
        <p:txBody>
          <a:bodyPr/>
          <a:lstStyle>
            <a:lvl1pPr>
              <a:defRPr/>
            </a:lvl1pPr>
          </a:lstStyle>
          <a:p>
            <a:pPr>
              <a:defRPr/>
            </a:pPr>
            <a:fld id="{3D453BD3-D988-4637-9052-88DD87DB2ED4}" type="slidenum">
              <a:rPr lang="es-ES"/>
              <a:pPr>
                <a:defRPr/>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Прямоугольный треугольник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Полилиния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Полилиния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endParaRPr lang="es-ES"/>
          </a:p>
        </p:txBody>
      </p:sp>
      <p:sp>
        <p:nvSpPr>
          <p:cNvPr id="10" name="Нижний колонтитул 5"/>
          <p:cNvSpPr>
            <a:spLocks noGrp="1"/>
          </p:cNvSpPr>
          <p:nvPr>
            <p:ph type="ftr" sz="quarter" idx="11"/>
          </p:nvPr>
        </p:nvSpPr>
        <p:spPr/>
        <p:txBody>
          <a:bodyPr/>
          <a:lstStyle>
            <a:lvl1pPr>
              <a:defRPr/>
            </a:lvl1pPr>
          </a:lstStyle>
          <a:p>
            <a:pPr>
              <a:defRPr/>
            </a:pPr>
            <a:endParaRPr lang="es-ES"/>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20730EF3-8CBD-4BEE-8B61-C9F399C044F8}" type="slidenum">
              <a:rPr lang="es-ES"/>
              <a:pPr>
                <a:defRPr/>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mn-cs"/>
              </a:defRPr>
            </a:lvl1pPr>
          </a:lstStyle>
          <a:p>
            <a:pPr>
              <a:defRPr/>
            </a:pPr>
            <a:endParaRPr lang="es-ES"/>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mn-cs"/>
              </a:defRPr>
            </a:lvl1pPr>
          </a:lstStyle>
          <a:p>
            <a:pPr>
              <a:defRPr/>
            </a:pPr>
            <a:endParaRPr lang="es-ES"/>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cs typeface="+mn-cs"/>
              </a:defRPr>
            </a:lvl1pPr>
          </a:lstStyle>
          <a:p>
            <a:pPr>
              <a:defRPr/>
            </a:pPr>
            <a:fld id="{B028AF90-7914-4917-883A-4DC9A73BB47A}" type="slidenum">
              <a:rPr lang="es-ES"/>
              <a:pPr>
                <a:defRPr/>
              </a:pPr>
              <a:t>‹#›</a:t>
            </a:fld>
            <a:endParaRPr lang="es-ES"/>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cs typeface="+mn-cs"/>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cs typeface="+mn-cs"/>
              </a:endParaRPr>
            </a:p>
          </p:txBody>
        </p:sp>
      </p:grpSp>
    </p:spTree>
  </p:cSld>
  <p:clrMap bg1="lt1" tx1="dk1" bg2="lt2" tx2="dk2" accent1="accent1" accent2="accent2" accent3="accent3" accent4="accent4" accent5="accent5" accent6="accent6" hlink="hlink" folHlink="folHlink"/>
  <p:sldLayoutIdLst>
    <p:sldLayoutId id="2147483783" r:id="rId1"/>
    <p:sldLayoutId id="2147483773" r:id="rId2"/>
    <p:sldLayoutId id="2147483784" r:id="rId3"/>
    <p:sldLayoutId id="2147483774" r:id="rId4"/>
    <p:sldLayoutId id="2147483775" r:id="rId5"/>
    <p:sldLayoutId id="2147483776" r:id="rId6"/>
    <p:sldLayoutId id="2147483777" r:id="rId7"/>
    <p:sldLayoutId id="2147483778" r:id="rId8"/>
    <p:sldLayoutId id="2147483785" r:id="rId9"/>
    <p:sldLayoutId id="2147483779" r:id="rId10"/>
    <p:sldLayoutId id="2147483780" r:id="rId11"/>
    <p:sldLayoutId id="2147483781" r:id="rId12"/>
    <p:sldLayoutId id="2147483782" r:id="rId13"/>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1357298"/>
            <a:ext cx="7851648" cy="771532"/>
          </a:xfrm>
        </p:spPr>
        <p:txBody>
          <a:bodyPr>
            <a:normAutofit/>
          </a:bodyPr>
          <a:lstStyle/>
          <a:p>
            <a:pPr algn="ctr"/>
            <a:r>
              <a:rPr lang="ru-RU" sz="4000" dirty="0" smtClean="0"/>
              <a:t>Исследовательский проект</a:t>
            </a:r>
            <a:endParaRPr lang="ru-RU" sz="4000" dirty="0"/>
          </a:p>
        </p:txBody>
      </p:sp>
      <p:sp>
        <p:nvSpPr>
          <p:cNvPr id="3" name="Подзаголовок 2"/>
          <p:cNvSpPr>
            <a:spLocks noGrp="1"/>
          </p:cNvSpPr>
          <p:nvPr>
            <p:ph type="subTitle" idx="1"/>
          </p:nvPr>
        </p:nvSpPr>
        <p:spPr>
          <a:xfrm>
            <a:off x="500034" y="2143116"/>
            <a:ext cx="7854696" cy="1752600"/>
          </a:xfrm>
        </p:spPr>
        <p:txBody>
          <a:bodyPr/>
          <a:lstStyle/>
          <a:p>
            <a:pPr algn="ctr"/>
            <a:r>
              <a:rPr lang="ru-RU" sz="4400" dirty="0" smtClean="0"/>
              <a:t>«Влияние компьютера на здоровье школьника»</a:t>
            </a:r>
            <a:endParaRPr lang="ru-RU" sz="4400" dirty="0"/>
          </a:p>
        </p:txBody>
      </p:sp>
      <p:sp>
        <p:nvSpPr>
          <p:cNvPr id="4" name="TextBox 3"/>
          <p:cNvSpPr txBox="1"/>
          <p:nvPr/>
        </p:nvSpPr>
        <p:spPr>
          <a:xfrm>
            <a:off x="1928794" y="571480"/>
            <a:ext cx="5429288" cy="523220"/>
          </a:xfrm>
          <a:prstGeom prst="rect">
            <a:avLst/>
          </a:prstGeom>
          <a:noFill/>
        </p:spPr>
        <p:txBody>
          <a:bodyPr wrap="square" rtlCol="0">
            <a:spAutoFit/>
          </a:bodyPr>
          <a:lstStyle/>
          <a:p>
            <a:pPr algn="ctr"/>
            <a:r>
              <a:rPr lang="ru-RU" sz="2800" dirty="0" smtClean="0"/>
              <a:t>ЛГ МАОУ «СОШ №4»</a:t>
            </a:r>
            <a:endParaRPr lang="ru-RU" sz="2800" dirty="0"/>
          </a:p>
        </p:txBody>
      </p:sp>
      <p:sp>
        <p:nvSpPr>
          <p:cNvPr id="5" name="TextBox 4"/>
          <p:cNvSpPr txBox="1"/>
          <p:nvPr/>
        </p:nvSpPr>
        <p:spPr>
          <a:xfrm>
            <a:off x="5000628" y="4429132"/>
            <a:ext cx="3571900" cy="1200329"/>
          </a:xfrm>
          <a:prstGeom prst="rect">
            <a:avLst/>
          </a:prstGeom>
          <a:noFill/>
        </p:spPr>
        <p:txBody>
          <a:bodyPr wrap="square" rtlCol="0">
            <a:spAutoFit/>
          </a:bodyPr>
          <a:lstStyle/>
          <a:p>
            <a:r>
              <a:rPr lang="ru-RU" dirty="0" smtClean="0"/>
              <a:t>Выполнил: ученик 5К класса Кузьмин Роман</a:t>
            </a:r>
          </a:p>
          <a:p>
            <a:r>
              <a:rPr lang="ru-RU" dirty="0" smtClean="0"/>
              <a:t>Проверил: учитель информатики Быкова В.В.</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6" name="Rectangle 6"/>
          <p:cNvSpPr>
            <a:spLocks noGrp="1" noChangeArrowheads="1"/>
          </p:cNvSpPr>
          <p:nvPr>
            <p:ph type="body" sz="half" idx="4294967295"/>
          </p:nvPr>
        </p:nvSpPr>
        <p:spPr>
          <a:xfrm>
            <a:off x="631825" y="188913"/>
            <a:ext cx="8512175" cy="2519362"/>
          </a:xfrm>
        </p:spPr>
        <p:txBody>
          <a:bodyPr>
            <a:normAutofit/>
          </a:bodyPr>
          <a:lstStyle/>
          <a:p>
            <a:pPr marL="548640" indent="-411480" eaLnBrk="1" fontAlgn="auto" hangingPunct="1">
              <a:lnSpc>
                <a:spcPct val="90000"/>
              </a:lnSpc>
              <a:spcAft>
                <a:spcPts val="0"/>
              </a:spcAft>
              <a:buClr>
                <a:schemeClr val="tx1">
                  <a:shade val="95000"/>
                </a:schemeClr>
              </a:buClr>
              <a:buFontTx/>
              <a:buNone/>
              <a:defRPr/>
            </a:pPr>
            <a:r>
              <a:rPr lang="ru-RU" sz="1600" dirty="0" smtClean="0">
                <a:effectLst>
                  <a:outerShdw blurRad="38100" dist="38100" dir="2700000" algn="tl">
                    <a:srgbClr val="C0C0C0"/>
                  </a:outerShdw>
                </a:effectLst>
              </a:rPr>
              <a:t>	</a:t>
            </a:r>
            <a:r>
              <a:rPr lang="ru-RU" sz="2000" dirty="0" smtClean="0">
                <a:effectLst>
                  <a:outerShdw blurRad="38100" dist="38100" dir="2700000" algn="tl">
                    <a:srgbClr val="C0C0C0"/>
                  </a:outerShdw>
                </a:effectLst>
              </a:rPr>
              <a:t>Зрение человека не может длительно работать с изображением на компьютере. Монитор компьютера не отражает свет, а сам светится. При таком освещении идет большая нагрузка на глаза. Зачастую не учитывается расстояние от глаз до экрана, слишком большая яркость экрана, все это плохо сказывается на зрении. Многие проводят за компьютером около 8 часов в день и больше. Таких активных пользователей компьютера относят в группу «компьютерного синдрома».</a:t>
            </a:r>
          </a:p>
        </p:txBody>
      </p:sp>
      <p:pic>
        <p:nvPicPr>
          <p:cNvPr id="15363" name="Picture 6" descr="ANd9GcSa3zNe61LqC8B1tZS-FbBCJNk6M0qrfn1UrYR_1VwvTSEtzFOU"/>
          <p:cNvPicPr>
            <a:picLocks noChangeAspect="1" noChangeArrowheads="1"/>
          </p:cNvPicPr>
          <p:nvPr/>
        </p:nvPicPr>
        <p:blipFill>
          <a:blip r:embed="rId2"/>
          <a:srcRect/>
          <a:stretch>
            <a:fillRect/>
          </a:stretch>
        </p:blipFill>
        <p:spPr bwMode="auto">
          <a:xfrm>
            <a:off x="2700338" y="2636838"/>
            <a:ext cx="3887787" cy="2965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1" name="Rectangle 7"/>
          <p:cNvSpPr>
            <a:spLocks noGrp="1" noChangeArrowheads="1"/>
          </p:cNvSpPr>
          <p:nvPr>
            <p:ph type="title" idx="4294967295"/>
          </p:nvPr>
        </p:nvSpPr>
        <p:spPr>
          <a:xfrm>
            <a:off x="714348" y="292100"/>
            <a:ext cx="7793065" cy="2273300"/>
          </a:xfrm>
        </p:spPr>
        <p:txBody>
          <a:bodyPr>
            <a:normAutofit fontScale="90000"/>
          </a:bodyPr>
          <a:lstStyle/>
          <a:p>
            <a:pPr eaLnBrk="1" fontAlgn="auto" hangingPunct="1">
              <a:spcAft>
                <a:spcPts val="0"/>
              </a:spcAft>
              <a:defRPr/>
            </a:pPr>
            <a:r>
              <a:rPr lang="ru-RU" sz="2000" dirty="0" smtClean="0">
                <a:effectLst>
                  <a:outerShdw blurRad="38100" dist="38100" dir="2700000" algn="tl">
                    <a:srgbClr val="C0C0C0"/>
                  </a:outerShdw>
                </a:effectLst>
              </a:rPr>
              <a:t>Длительная, однообразная работа кистями и пальцами рук приводит к постепенному повреждению связочного и суставного аппарата кисти. Если вовремя не принять меры, то заболевание может стать хроническим.</a:t>
            </a:r>
            <a:br>
              <a:rPr lang="ru-RU" sz="2000" dirty="0" smtClean="0">
                <a:effectLst>
                  <a:outerShdw blurRad="38100" dist="38100" dir="2700000" algn="tl">
                    <a:srgbClr val="C0C0C0"/>
                  </a:outerShdw>
                </a:effectLst>
              </a:rPr>
            </a:br>
            <a:r>
              <a:rPr lang="ru-RU" sz="2000" dirty="0" smtClean="0">
                <a:effectLst>
                  <a:outerShdw blurRad="38100" dist="38100" dir="2700000" algn="tl">
                    <a:srgbClr val="C0C0C0"/>
                  </a:outerShdw>
                </a:effectLst>
              </a:rPr>
              <a:t/>
            </a:r>
            <a:br>
              <a:rPr lang="ru-RU" sz="2000" dirty="0" smtClean="0">
                <a:effectLst>
                  <a:outerShdw blurRad="38100" dist="38100" dir="2700000" algn="tl">
                    <a:srgbClr val="C0C0C0"/>
                  </a:outerShdw>
                </a:effectLst>
              </a:rPr>
            </a:br>
            <a:r>
              <a:rPr lang="ru-RU" sz="2000" dirty="0" smtClean="0">
                <a:effectLst>
                  <a:outerShdw blurRad="38100" dist="38100" dir="2700000" algn="tl">
                    <a:srgbClr val="C0C0C0"/>
                  </a:outerShdw>
                </a:effectLst>
              </a:rPr>
              <a:t>От компьютера ребенок не получит нужных сенсорных ощущений. К тому же мелкая моторика рук развивается намного меньше, чем при игре с настоящим конструктором, мозаикой.</a:t>
            </a:r>
          </a:p>
        </p:txBody>
      </p:sp>
      <p:pic>
        <p:nvPicPr>
          <p:cNvPr id="16387" name="Picture 3" descr="images (3)"/>
          <p:cNvPicPr>
            <a:picLocks noChangeAspect="1" noChangeArrowheads="1"/>
          </p:cNvPicPr>
          <p:nvPr/>
        </p:nvPicPr>
        <p:blipFill>
          <a:blip r:embed="rId2"/>
          <a:srcRect/>
          <a:stretch>
            <a:fillRect/>
          </a:stretch>
        </p:blipFill>
        <p:spPr bwMode="auto">
          <a:xfrm>
            <a:off x="2484438" y="2708275"/>
            <a:ext cx="4176712" cy="3455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1" name="Rectangle 7"/>
          <p:cNvSpPr>
            <a:spLocks noGrp="1" noChangeArrowheads="1"/>
          </p:cNvSpPr>
          <p:nvPr>
            <p:ph type="title" idx="4294967295"/>
          </p:nvPr>
        </p:nvSpPr>
        <p:spPr>
          <a:xfrm>
            <a:off x="500034" y="292100"/>
            <a:ext cx="8007379" cy="1912938"/>
          </a:xfrm>
        </p:spPr>
        <p:txBody>
          <a:bodyPr>
            <a:normAutofit fontScale="90000"/>
          </a:bodyPr>
          <a:lstStyle/>
          <a:p>
            <a:pPr eaLnBrk="1" fontAlgn="auto" hangingPunct="1">
              <a:spcAft>
                <a:spcPts val="0"/>
              </a:spcAft>
              <a:defRPr/>
            </a:pPr>
            <a:r>
              <a:rPr lang="ru-RU" sz="2400" dirty="0" smtClean="0">
                <a:effectLst>
                  <a:outerShdw blurRad="38100" dist="38100" dir="2700000" algn="tl">
                    <a:srgbClr val="C0C0C0"/>
                  </a:outerShdw>
                </a:effectLst>
              </a:rPr>
              <a:t/>
            </a:r>
            <a:br>
              <a:rPr lang="ru-RU" sz="2400" dirty="0" smtClean="0">
                <a:effectLst>
                  <a:outerShdw blurRad="38100" dist="38100" dir="2700000" algn="tl">
                    <a:srgbClr val="C0C0C0"/>
                  </a:outerShdw>
                </a:effectLst>
              </a:rPr>
            </a:br>
            <a:r>
              <a:rPr lang="ru-RU" sz="2400" dirty="0" smtClean="0">
                <a:effectLst>
                  <a:outerShdw blurRad="38100" dist="38100" dir="2700000" algn="tl">
                    <a:srgbClr val="C0C0C0"/>
                  </a:outerShdw>
                </a:effectLst>
              </a:rPr>
              <a:t>Также работа или игра за компьютером, вынуждает человека длительно сохранять относительно неподвижное состояние, вследствие чего снижается кровоснабжение тазовых органов и конечностей. </a:t>
            </a:r>
            <a:br>
              <a:rPr lang="ru-RU" sz="2400" dirty="0" smtClean="0">
                <a:effectLst>
                  <a:outerShdw blurRad="38100" dist="38100" dir="2700000" algn="tl">
                    <a:srgbClr val="C0C0C0"/>
                  </a:outerShdw>
                </a:effectLst>
              </a:rPr>
            </a:br>
            <a:endParaRPr lang="ru-RU" sz="2400" dirty="0" smtClean="0">
              <a:effectLst>
                <a:outerShdw blurRad="38100" dist="38100" dir="2700000" algn="tl">
                  <a:srgbClr val="C0C0C0"/>
                </a:outerShdw>
              </a:effectLst>
            </a:endParaRPr>
          </a:p>
        </p:txBody>
      </p:sp>
      <p:pic>
        <p:nvPicPr>
          <p:cNvPr id="17411" name="Picture 3" descr="images (5)"/>
          <p:cNvPicPr>
            <a:picLocks noChangeAspect="1" noChangeArrowheads="1"/>
          </p:cNvPicPr>
          <p:nvPr/>
        </p:nvPicPr>
        <p:blipFill>
          <a:blip r:embed="rId2"/>
          <a:srcRect/>
          <a:stretch>
            <a:fillRect/>
          </a:stretch>
        </p:blipFill>
        <p:spPr bwMode="auto">
          <a:xfrm>
            <a:off x="827088" y="2205038"/>
            <a:ext cx="3140075" cy="3240087"/>
          </a:xfrm>
          <a:prstGeom prst="rect">
            <a:avLst/>
          </a:prstGeom>
          <a:noFill/>
          <a:ln w="9525">
            <a:noFill/>
            <a:miter lim="800000"/>
            <a:headEnd/>
            <a:tailEnd/>
          </a:ln>
        </p:spPr>
      </p:pic>
      <p:pic>
        <p:nvPicPr>
          <p:cNvPr id="17412" name="Picture 4" descr="images (6)"/>
          <p:cNvPicPr>
            <a:picLocks noChangeAspect="1" noChangeArrowheads="1"/>
          </p:cNvPicPr>
          <p:nvPr/>
        </p:nvPicPr>
        <p:blipFill>
          <a:blip r:embed="rId3"/>
          <a:srcRect/>
          <a:stretch>
            <a:fillRect/>
          </a:stretch>
        </p:blipFill>
        <p:spPr bwMode="auto">
          <a:xfrm>
            <a:off x="4643438" y="2276475"/>
            <a:ext cx="3409950" cy="3063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1" name="Rectangle 7"/>
          <p:cNvSpPr>
            <a:spLocks noGrp="1" noChangeArrowheads="1"/>
          </p:cNvSpPr>
          <p:nvPr>
            <p:ph type="title" idx="4294967295"/>
          </p:nvPr>
        </p:nvSpPr>
        <p:spPr>
          <a:xfrm>
            <a:off x="428596" y="292100"/>
            <a:ext cx="8078817" cy="2273300"/>
          </a:xfrm>
        </p:spPr>
        <p:txBody>
          <a:bodyPr>
            <a:normAutofit fontScale="90000"/>
          </a:bodyPr>
          <a:lstStyle/>
          <a:p>
            <a:pPr eaLnBrk="1" fontAlgn="auto" hangingPunct="1">
              <a:spcAft>
                <a:spcPts val="0"/>
              </a:spcAft>
              <a:defRPr/>
            </a:pPr>
            <a:r>
              <a:rPr lang="ru-RU" sz="2400" dirty="0" smtClean="0">
                <a:effectLst>
                  <a:outerShdw blurRad="38100" dist="38100" dir="2700000" algn="tl">
                    <a:srgbClr val="C0C0C0"/>
                  </a:outerShdw>
                </a:effectLst>
              </a:rPr>
              <a:t/>
            </a:r>
            <a:br>
              <a:rPr lang="ru-RU" sz="2400" dirty="0" smtClean="0">
                <a:effectLst>
                  <a:outerShdw blurRad="38100" dist="38100" dir="2700000" algn="tl">
                    <a:srgbClr val="C0C0C0"/>
                  </a:outerShdw>
                </a:effectLst>
              </a:rPr>
            </a:br>
            <a:r>
              <a:rPr lang="ru-RU" sz="2400" dirty="0" smtClean="0">
                <a:effectLst>
                  <a:outerShdw blurRad="38100" dist="38100" dir="2700000" algn="tl">
                    <a:srgbClr val="C0C0C0"/>
                  </a:outerShdw>
                </a:effectLst>
              </a:rPr>
              <a:t>Работа или игра за компьютером – это интеллектуальный труд. И потому основная часть нагрузки приходится на нервную систему, а именно на головной мозг. Часто длительная работа за компьютером может быть причиной головных болей. </a:t>
            </a:r>
            <a:br>
              <a:rPr lang="ru-RU" sz="2400" dirty="0" smtClean="0">
                <a:effectLst>
                  <a:outerShdw blurRad="38100" dist="38100" dir="2700000" algn="tl">
                    <a:srgbClr val="C0C0C0"/>
                  </a:outerShdw>
                </a:effectLst>
              </a:rPr>
            </a:br>
            <a:endParaRPr lang="ru-RU" sz="2400" dirty="0" smtClean="0">
              <a:effectLst>
                <a:outerShdw blurRad="38100" dist="38100" dir="2700000" algn="tl">
                  <a:srgbClr val="C0C0C0"/>
                </a:outerShdw>
              </a:effectLst>
            </a:endParaRPr>
          </a:p>
        </p:txBody>
      </p:sp>
      <p:pic>
        <p:nvPicPr>
          <p:cNvPr id="18435" name="Picture 3" descr="загруженное (2)"/>
          <p:cNvPicPr>
            <a:picLocks noChangeAspect="1" noChangeArrowheads="1"/>
          </p:cNvPicPr>
          <p:nvPr/>
        </p:nvPicPr>
        <p:blipFill>
          <a:blip r:embed="rId2"/>
          <a:srcRect/>
          <a:stretch>
            <a:fillRect/>
          </a:stretch>
        </p:blipFill>
        <p:spPr bwMode="auto">
          <a:xfrm>
            <a:off x="5076825" y="2349500"/>
            <a:ext cx="3168650" cy="3128963"/>
          </a:xfrm>
          <a:prstGeom prst="rect">
            <a:avLst/>
          </a:prstGeom>
          <a:noFill/>
          <a:ln w="9525">
            <a:noFill/>
            <a:miter lim="800000"/>
            <a:headEnd/>
            <a:tailEnd/>
          </a:ln>
        </p:spPr>
      </p:pic>
      <p:pic>
        <p:nvPicPr>
          <p:cNvPr id="18436" name="Picture 4" descr="3"/>
          <p:cNvPicPr>
            <a:picLocks noChangeAspect="1" noChangeArrowheads="1"/>
          </p:cNvPicPr>
          <p:nvPr/>
        </p:nvPicPr>
        <p:blipFill>
          <a:blip r:embed="rId3"/>
          <a:srcRect/>
          <a:stretch>
            <a:fillRect/>
          </a:stretch>
        </p:blipFill>
        <p:spPr bwMode="auto">
          <a:xfrm>
            <a:off x="1116013" y="2420938"/>
            <a:ext cx="2787650" cy="3095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179388" y="188913"/>
            <a:ext cx="8785225" cy="2116137"/>
          </a:xfrm>
        </p:spPr>
        <p:txBody>
          <a:bodyPr/>
          <a:lstStyle/>
          <a:p>
            <a:pPr eaLnBrk="1" hangingPunct="1">
              <a:lnSpc>
                <a:spcPct val="80000"/>
              </a:lnSpc>
              <a:buFontTx/>
              <a:buNone/>
            </a:pPr>
            <a:r>
              <a:rPr lang="ru-RU" sz="2400" smtClean="0"/>
              <a:t>Кроме того, негативное влияние компьютера на детей связано еще и с тем, что страдает кругозор ребенка. Ведь общение с виртуальным миром не заменит живое общение. Гораздо больше пользы принесет другие занятия, например, строительство домика из кубиков, игры с песком, водой, не говоря уже об играх со сверстниками.</a:t>
            </a:r>
          </a:p>
        </p:txBody>
      </p:sp>
      <p:pic>
        <p:nvPicPr>
          <p:cNvPr id="19459" name="Picture 4" descr="images (7)"/>
          <p:cNvPicPr>
            <a:picLocks noChangeAspect="1" noChangeArrowheads="1"/>
          </p:cNvPicPr>
          <p:nvPr/>
        </p:nvPicPr>
        <p:blipFill>
          <a:blip r:embed="rId2"/>
          <a:srcRect/>
          <a:stretch>
            <a:fillRect/>
          </a:stretch>
        </p:blipFill>
        <p:spPr bwMode="auto">
          <a:xfrm>
            <a:off x="2411413" y="2420938"/>
            <a:ext cx="4679950" cy="3114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1" name="Rectangle 7"/>
          <p:cNvSpPr>
            <a:spLocks noGrp="1" noChangeArrowheads="1"/>
          </p:cNvSpPr>
          <p:nvPr>
            <p:ph type="title" idx="4294967295"/>
          </p:nvPr>
        </p:nvSpPr>
        <p:spPr>
          <a:xfrm>
            <a:off x="285720" y="404813"/>
            <a:ext cx="8358246" cy="1624012"/>
          </a:xfrm>
        </p:spPr>
        <p:txBody>
          <a:bodyPr>
            <a:normAutofit fontScale="90000"/>
          </a:bodyPr>
          <a:lstStyle/>
          <a:p>
            <a:pPr eaLnBrk="1" fontAlgn="auto" hangingPunct="1">
              <a:spcAft>
                <a:spcPts val="0"/>
              </a:spcAft>
              <a:defRPr/>
            </a:pPr>
            <a:r>
              <a:rPr lang="ru-RU" sz="2400" dirty="0" smtClean="0">
                <a:effectLst>
                  <a:outerShdw blurRad="38100" dist="38100" dir="2700000" algn="tl">
                    <a:srgbClr val="C0C0C0"/>
                  </a:outerShdw>
                </a:effectLst>
              </a:rPr>
              <a:t>Компьютерные игры могут вызвать настоящую зависимость у ребенка. Если ваш ребенок сильно увлекается компьютерными играми, он может запросто забыть не только об уроках, но и про обед, завтрак и ужин. В результате возникает не только психологическое, но и физическое истощение организма</a:t>
            </a:r>
            <a:endParaRPr lang="ru-RU" sz="2400" dirty="0" smtClean="0"/>
          </a:p>
        </p:txBody>
      </p:sp>
      <p:pic>
        <p:nvPicPr>
          <p:cNvPr id="20483" name="Picture 5" descr="images (2)"/>
          <p:cNvPicPr>
            <a:picLocks noChangeAspect="1" noChangeArrowheads="1"/>
          </p:cNvPicPr>
          <p:nvPr/>
        </p:nvPicPr>
        <p:blipFill>
          <a:blip r:embed="rId2"/>
          <a:srcRect/>
          <a:stretch>
            <a:fillRect/>
          </a:stretch>
        </p:blipFill>
        <p:spPr bwMode="auto">
          <a:xfrm>
            <a:off x="714348" y="2357430"/>
            <a:ext cx="7488237" cy="3957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idx="1"/>
          </p:nvPr>
        </p:nvSpPr>
        <p:spPr>
          <a:xfrm>
            <a:off x="107950" y="0"/>
            <a:ext cx="9036050" cy="2908300"/>
          </a:xfrm>
        </p:spPr>
        <p:txBody>
          <a:bodyPr/>
          <a:lstStyle/>
          <a:p>
            <a:pPr eaLnBrk="1" hangingPunct="1">
              <a:lnSpc>
                <a:spcPct val="90000"/>
              </a:lnSpc>
            </a:pPr>
            <a:r>
              <a:rPr lang="ru-RU" sz="2400" smtClean="0"/>
              <a:t>Кроме того, дети склонны переносить в реальность все увиденное на экране монитора или телевизора. И если герой игры прыгает с высоты, не разбиваясь, или погибает и воскресает, имея в запасе несколько жизней, ребенок может попробовать повторить это в реальности, поставив себя на место неуязвимого героя. Уже известны случаи, когда компьютерная игра приводила в итоге к детскому суициду.</a:t>
            </a:r>
          </a:p>
        </p:txBody>
      </p:sp>
      <p:pic>
        <p:nvPicPr>
          <p:cNvPr id="21507" name="Picture 7" descr="ANd9GcQW0u7Ejfzuybq9ihNk5_gn1AEL3WEHeGdKTFjWxt_CcalCvBJf"/>
          <p:cNvPicPr>
            <a:picLocks noChangeAspect="1" noChangeArrowheads="1"/>
          </p:cNvPicPr>
          <p:nvPr/>
        </p:nvPicPr>
        <p:blipFill>
          <a:blip r:embed="rId2"/>
          <a:srcRect/>
          <a:stretch>
            <a:fillRect/>
          </a:stretch>
        </p:blipFill>
        <p:spPr bwMode="auto">
          <a:xfrm>
            <a:off x="323850" y="2924175"/>
            <a:ext cx="2735263" cy="2041525"/>
          </a:xfrm>
          <a:prstGeom prst="rect">
            <a:avLst/>
          </a:prstGeom>
          <a:noFill/>
          <a:ln w="9525">
            <a:noFill/>
            <a:miter lim="800000"/>
            <a:headEnd/>
            <a:tailEnd/>
          </a:ln>
        </p:spPr>
      </p:pic>
      <p:pic>
        <p:nvPicPr>
          <p:cNvPr id="21508" name="Picture 9" descr="ANd9GcRkenquwXa97T5fLQePYXTDDgc1vbUxZr6WqAwitj4vsu0Nf1yM7Q"/>
          <p:cNvPicPr>
            <a:picLocks noChangeAspect="1" noChangeArrowheads="1"/>
          </p:cNvPicPr>
          <p:nvPr/>
        </p:nvPicPr>
        <p:blipFill>
          <a:blip r:embed="rId3"/>
          <a:srcRect/>
          <a:stretch>
            <a:fillRect/>
          </a:stretch>
        </p:blipFill>
        <p:spPr bwMode="auto">
          <a:xfrm>
            <a:off x="6084888" y="2852738"/>
            <a:ext cx="2736850" cy="1971675"/>
          </a:xfrm>
          <a:prstGeom prst="rect">
            <a:avLst/>
          </a:prstGeom>
          <a:noFill/>
          <a:ln w="9525">
            <a:noFill/>
            <a:miter lim="800000"/>
            <a:headEnd/>
            <a:tailEnd/>
          </a:ln>
        </p:spPr>
      </p:pic>
      <p:pic>
        <p:nvPicPr>
          <p:cNvPr id="21509" name="Picture 11" descr="ANd9GcRr_62pijtG1e5k-pmjSUoor5MEoHmSbNWEaidI7lAYZQCHbcRr2w"/>
          <p:cNvPicPr>
            <a:picLocks noChangeAspect="1" noChangeArrowheads="1"/>
          </p:cNvPicPr>
          <p:nvPr/>
        </p:nvPicPr>
        <p:blipFill>
          <a:blip r:embed="rId4"/>
          <a:srcRect/>
          <a:stretch>
            <a:fillRect/>
          </a:stretch>
        </p:blipFill>
        <p:spPr bwMode="auto">
          <a:xfrm>
            <a:off x="2771775" y="4160838"/>
            <a:ext cx="3600450" cy="2697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Rectangle 5"/>
          <p:cNvSpPr>
            <a:spLocks noGrp="1" noChangeArrowheads="1"/>
          </p:cNvSpPr>
          <p:nvPr>
            <p:ph type="body" sz="half" idx="4294967295"/>
          </p:nvPr>
        </p:nvSpPr>
        <p:spPr>
          <a:xfrm>
            <a:off x="0" y="304800"/>
            <a:ext cx="5105400" cy="6553200"/>
          </a:xfrm>
        </p:spPr>
        <p:txBody>
          <a:bodyPr>
            <a:normAutofit/>
          </a:bodyPr>
          <a:lstStyle/>
          <a:p>
            <a:pPr marL="548640" indent="-411480" eaLnBrk="1" fontAlgn="auto" hangingPunct="1">
              <a:lnSpc>
                <a:spcPct val="80000"/>
              </a:lnSpc>
              <a:spcAft>
                <a:spcPts val="0"/>
              </a:spcAft>
              <a:buClr>
                <a:schemeClr val="tx1">
                  <a:shade val="95000"/>
                </a:schemeClr>
              </a:buClr>
              <a:buFontTx/>
              <a:buNone/>
              <a:defRPr/>
            </a:pPr>
            <a:r>
              <a:rPr lang="ru-RU" sz="1200" dirty="0" smtClean="0">
                <a:effectLst>
                  <a:outerShdw blurRad="38100" dist="38100" dir="2700000" algn="tl">
                    <a:srgbClr val="C0C0C0"/>
                  </a:outerShdw>
                </a:effectLst>
              </a:rPr>
              <a:t>	</a:t>
            </a:r>
            <a:r>
              <a:rPr lang="ru-RU" sz="1800" b="1" u="sng" dirty="0" smtClean="0">
                <a:effectLst>
                  <a:outerShdw blurRad="38100" dist="38100" dir="2700000" algn="tl">
                    <a:srgbClr val="C0C0C0"/>
                  </a:outerShdw>
                </a:effectLst>
              </a:rPr>
              <a:t>Психологические симптомы:</a:t>
            </a:r>
            <a:r>
              <a:rPr lang="ru-RU" sz="1800" u="sng" dirty="0" smtClean="0">
                <a:effectLst>
                  <a:outerShdw blurRad="38100" dist="38100" dir="2700000" algn="tl">
                    <a:srgbClr val="C0C0C0"/>
                  </a:outerShdw>
                </a:effectLst>
              </a:rPr>
              <a:t> </a:t>
            </a:r>
          </a:p>
          <a:p>
            <a:pPr marL="548640" indent="-411480" eaLnBrk="1" fontAlgn="auto" hangingPunct="1">
              <a:lnSpc>
                <a:spcPct val="80000"/>
              </a:lnSpc>
              <a:spcAft>
                <a:spcPts val="0"/>
              </a:spcAft>
              <a:buClr>
                <a:schemeClr val="tx1">
                  <a:shade val="95000"/>
                </a:schemeClr>
              </a:buClr>
              <a:buFont typeface="Wingdings 2"/>
              <a:buChar char=""/>
              <a:defRPr/>
            </a:pPr>
            <a:r>
              <a:rPr lang="ru-RU" sz="1800" b="1" dirty="0" smtClean="0">
                <a:effectLst>
                  <a:outerShdw blurRad="38100" dist="38100" dir="2700000" algn="tl">
                    <a:srgbClr val="C0C0C0"/>
                  </a:outerShdw>
                </a:effectLst>
              </a:rPr>
              <a:t>хорошее самочувствие или эйфория за компьютером;</a:t>
            </a:r>
          </a:p>
          <a:p>
            <a:pPr marL="548640" indent="-411480" eaLnBrk="1" fontAlgn="auto" hangingPunct="1">
              <a:lnSpc>
                <a:spcPct val="80000"/>
              </a:lnSpc>
              <a:spcAft>
                <a:spcPts val="0"/>
              </a:spcAft>
              <a:buClr>
                <a:schemeClr val="tx1">
                  <a:shade val="95000"/>
                </a:schemeClr>
              </a:buClr>
              <a:buFont typeface="Wingdings 2"/>
              <a:buChar char=""/>
              <a:defRPr/>
            </a:pPr>
            <a:r>
              <a:rPr lang="ru-RU" sz="1800" b="1" dirty="0" smtClean="0">
                <a:effectLst>
                  <a:outerShdw blurRad="38100" dist="38100" dir="2700000" algn="tl">
                    <a:srgbClr val="C0C0C0"/>
                  </a:outerShdw>
                </a:effectLst>
              </a:rPr>
              <a:t>невозможность остановиться;</a:t>
            </a:r>
          </a:p>
          <a:p>
            <a:pPr marL="548640" indent="-411480" eaLnBrk="1" fontAlgn="auto" hangingPunct="1">
              <a:lnSpc>
                <a:spcPct val="80000"/>
              </a:lnSpc>
              <a:spcAft>
                <a:spcPts val="0"/>
              </a:spcAft>
              <a:buClr>
                <a:schemeClr val="tx1">
                  <a:shade val="95000"/>
                </a:schemeClr>
              </a:buClr>
              <a:buFont typeface="Wingdings 2"/>
              <a:buChar char=""/>
              <a:defRPr/>
            </a:pPr>
            <a:r>
              <a:rPr lang="ru-RU" sz="1800" b="1" dirty="0" smtClean="0">
                <a:effectLst>
                  <a:outerShdw blurRad="38100" dist="38100" dir="2700000" algn="tl">
                    <a:srgbClr val="C0C0C0"/>
                  </a:outerShdw>
                </a:effectLst>
              </a:rPr>
              <a:t>увеличение количества времени, проводимого за компьютером;</a:t>
            </a:r>
          </a:p>
          <a:p>
            <a:pPr marL="548640" indent="-411480" eaLnBrk="1" fontAlgn="auto" hangingPunct="1">
              <a:lnSpc>
                <a:spcPct val="80000"/>
              </a:lnSpc>
              <a:spcAft>
                <a:spcPts val="0"/>
              </a:spcAft>
              <a:buClr>
                <a:schemeClr val="tx1">
                  <a:shade val="95000"/>
                </a:schemeClr>
              </a:buClr>
              <a:buFont typeface="Wingdings 2"/>
              <a:buChar char=""/>
              <a:defRPr/>
            </a:pPr>
            <a:r>
              <a:rPr lang="ru-RU" sz="1800" b="1" dirty="0" smtClean="0">
                <a:effectLst>
                  <a:outerShdw blurRad="38100" dist="38100" dir="2700000" algn="tl">
                    <a:srgbClr val="C0C0C0"/>
                  </a:outerShdw>
                </a:effectLst>
              </a:rPr>
              <a:t>пренебрежение семьей и друзьями;</a:t>
            </a:r>
          </a:p>
          <a:p>
            <a:pPr marL="548640" indent="-411480" eaLnBrk="1" fontAlgn="auto" hangingPunct="1">
              <a:lnSpc>
                <a:spcPct val="80000"/>
              </a:lnSpc>
              <a:spcAft>
                <a:spcPts val="0"/>
              </a:spcAft>
              <a:buClr>
                <a:schemeClr val="tx1">
                  <a:shade val="95000"/>
                </a:schemeClr>
              </a:buClr>
              <a:buFont typeface="Wingdings 2"/>
              <a:buChar char=""/>
              <a:defRPr/>
            </a:pPr>
            <a:r>
              <a:rPr lang="ru-RU" sz="1800" b="1" dirty="0" smtClean="0">
                <a:effectLst>
                  <a:outerShdw blurRad="38100" dist="38100" dir="2700000" algn="tl">
                    <a:srgbClr val="C0C0C0"/>
                  </a:outerShdw>
                </a:effectLst>
              </a:rPr>
              <a:t>ощущения пустоты, депрессии, раздражения не за компьютером;</a:t>
            </a:r>
          </a:p>
          <a:p>
            <a:pPr marL="548640" indent="-411480" eaLnBrk="1" fontAlgn="auto" hangingPunct="1">
              <a:lnSpc>
                <a:spcPct val="80000"/>
              </a:lnSpc>
              <a:spcAft>
                <a:spcPts val="0"/>
              </a:spcAft>
              <a:buClr>
                <a:schemeClr val="tx1">
                  <a:shade val="95000"/>
                </a:schemeClr>
              </a:buClr>
              <a:buFont typeface="Wingdings 2"/>
              <a:buChar char=""/>
              <a:defRPr/>
            </a:pPr>
            <a:r>
              <a:rPr lang="ru-RU" sz="1800" b="1" dirty="0" smtClean="0">
                <a:effectLst>
                  <a:outerShdw blurRad="38100" dist="38100" dir="2700000" algn="tl">
                    <a:srgbClr val="C0C0C0"/>
                  </a:outerShdw>
                </a:effectLst>
              </a:rPr>
              <a:t>ложь членам семьи о своей деятельности;</a:t>
            </a:r>
          </a:p>
          <a:p>
            <a:pPr marL="548640" indent="-411480" eaLnBrk="1" fontAlgn="auto" hangingPunct="1">
              <a:lnSpc>
                <a:spcPct val="80000"/>
              </a:lnSpc>
              <a:spcAft>
                <a:spcPts val="0"/>
              </a:spcAft>
              <a:buClr>
                <a:schemeClr val="tx1">
                  <a:shade val="95000"/>
                </a:schemeClr>
              </a:buClr>
              <a:buFont typeface="Wingdings 2"/>
              <a:buChar char=""/>
              <a:defRPr/>
            </a:pPr>
            <a:r>
              <a:rPr lang="ru-RU" sz="1800" b="1" dirty="0" smtClean="0">
                <a:effectLst>
                  <a:outerShdw blurRad="38100" dist="38100" dir="2700000" algn="tl">
                    <a:srgbClr val="C0C0C0"/>
                  </a:outerShdw>
                </a:effectLst>
              </a:rPr>
              <a:t>проблемы с учебой.</a:t>
            </a:r>
          </a:p>
          <a:p>
            <a:pPr marL="548640" indent="-411480" eaLnBrk="1" fontAlgn="auto" hangingPunct="1">
              <a:lnSpc>
                <a:spcPct val="80000"/>
              </a:lnSpc>
              <a:spcAft>
                <a:spcPts val="0"/>
              </a:spcAft>
              <a:buClr>
                <a:schemeClr val="tx1">
                  <a:shade val="95000"/>
                </a:schemeClr>
              </a:buClr>
              <a:buNone/>
              <a:defRPr/>
            </a:pPr>
            <a:endParaRPr lang="ru-RU" sz="1800" b="1" dirty="0" smtClean="0">
              <a:effectLst>
                <a:outerShdw blurRad="38100" dist="38100" dir="2700000" algn="tl">
                  <a:srgbClr val="C0C0C0"/>
                </a:outerShdw>
              </a:effectLst>
            </a:endParaRPr>
          </a:p>
          <a:p>
            <a:pPr marL="548640" indent="-411480" eaLnBrk="1" fontAlgn="auto" hangingPunct="1">
              <a:lnSpc>
                <a:spcPct val="80000"/>
              </a:lnSpc>
              <a:spcAft>
                <a:spcPts val="0"/>
              </a:spcAft>
              <a:buClr>
                <a:schemeClr val="tx1">
                  <a:shade val="95000"/>
                </a:schemeClr>
              </a:buClr>
              <a:buFontTx/>
              <a:buNone/>
              <a:defRPr/>
            </a:pPr>
            <a:r>
              <a:rPr lang="ru-RU" sz="1800" b="1" dirty="0" smtClean="0">
                <a:effectLst>
                  <a:outerShdw blurRad="38100" dist="38100" dir="2700000" algn="tl">
                    <a:srgbClr val="C0C0C0"/>
                  </a:outerShdw>
                </a:effectLst>
              </a:rPr>
              <a:t>	</a:t>
            </a:r>
            <a:r>
              <a:rPr lang="ru-RU" sz="1800" b="1" u="sng" dirty="0" smtClean="0">
                <a:effectLst>
                  <a:outerShdw blurRad="38100" dist="38100" dir="2700000" algn="tl">
                    <a:srgbClr val="C0C0C0"/>
                  </a:outerShdw>
                </a:effectLst>
              </a:rPr>
              <a:t>Физические симптомы:</a:t>
            </a:r>
            <a:r>
              <a:rPr lang="ru-RU" sz="1800" b="1" dirty="0" smtClean="0">
                <a:effectLst>
                  <a:outerShdw blurRad="38100" dist="38100" dir="2700000" algn="tl">
                    <a:srgbClr val="C0C0C0"/>
                  </a:outerShdw>
                </a:effectLst>
              </a:rPr>
              <a:t> </a:t>
            </a:r>
          </a:p>
          <a:p>
            <a:pPr marL="548640" indent="-411480" eaLnBrk="1" fontAlgn="auto" hangingPunct="1">
              <a:lnSpc>
                <a:spcPct val="80000"/>
              </a:lnSpc>
              <a:spcAft>
                <a:spcPts val="0"/>
              </a:spcAft>
              <a:buClr>
                <a:schemeClr val="tx1">
                  <a:shade val="95000"/>
                </a:schemeClr>
              </a:buClr>
              <a:buFont typeface="Wingdings 2"/>
              <a:buChar char=""/>
              <a:defRPr/>
            </a:pPr>
            <a:r>
              <a:rPr lang="ru-RU" sz="1800" b="1" dirty="0" smtClean="0">
                <a:effectLst>
                  <a:outerShdw blurRad="38100" dist="38100" dir="2700000" algn="tl">
                    <a:srgbClr val="C0C0C0"/>
                  </a:outerShdw>
                </a:effectLst>
              </a:rPr>
              <a:t>сухость в глазах;</a:t>
            </a:r>
          </a:p>
          <a:p>
            <a:pPr marL="548640" indent="-411480" eaLnBrk="1" fontAlgn="auto" hangingPunct="1">
              <a:lnSpc>
                <a:spcPct val="80000"/>
              </a:lnSpc>
              <a:spcAft>
                <a:spcPts val="0"/>
              </a:spcAft>
              <a:buClr>
                <a:schemeClr val="tx1">
                  <a:shade val="95000"/>
                </a:schemeClr>
              </a:buClr>
              <a:buFont typeface="Wingdings 2"/>
              <a:buChar char=""/>
              <a:defRPr/>
            </a:pPr>
            <a:r>
              <a:rPr lang="ru-RU" sz="1800" b="1" dirty="0" smtClean="0">
                <a:effectLst>
                  <a:outerShdw blurRad="38100" dist="38100" dir="2700000" algn="tl">
                    <a:srgbClr val="C0C0C0"/>
                  </a:outerShdw>
                </a:effectLst>
              </a:rPr>
              <a:t>головные боли по типу мигрени;</a:t>
            </a:r>
          </a:p>
          <a:p>
            <a:pPr marL="548640" indent="-411480" eaLnBrk="1" fontAlgn="auto" hangingPunct="1">
              <a:lnSpc>
                <a:spcPct val="80000"/>
              </a:lnSpc>
              <a:spcAft>
                <a:spcPts val="0"/>
              </a:spcAft>
              <a:buClr>
                <a:schemeClr val="tx1">
                  <a:shade val="95000"/>
                </a:schemeClr>
              </a:buClr>
              <a:buFont typeface="Wingdings 2"/>
              <a:buChar char=""/>
              <a:defRPr/>
            </a:pPr>
            <a:r>
              <a:rPr lang="ru-RU" sz="1800" b="1" dirty="0" smtClean="0">
                <a:effectLst>
                  <a:outerShdw blurRad="38100" dist="38100" dir="2700000" algn="tl">
                    <a:srgbClr val="C0C0C0"/>
                  </a:outerShdw>
                </a:effectLst>
              </a:rPr>
              <a:t>боли в спине;</a:t>
            </a:r>
          </a:p>
          <a:p>
            <a:pPr marL="548640" indent="-411480" eaLnBrk="1" fontAlgn="auto" hangingPunct="1">
              <a:lnSpc>
                <a:spcPct val="80000"/>
              </a:lnSpc>
              <a:spcAft>
                <a:spcPts val="0"/>
              </a:spcAft>
              <a:buClr>
                <a:schemeClr val="tx1">
                  <a:shade val="95000"/>
                </a:schemeClr>
              </a:buClr>
              <a:buFont typeface="Wingdings 2"/>
              <a:buChar char=""/>
              <a:defRPr/>
            </a:pPr>
            <a:r>
              <a:rPr lang="ru-RU" sz="1800" b="1" dirty="0" smtClean="0">
                <a:effectLst>
                  <a:outerShdw blurRad="38100" dist="38100" dir="2700000" algn="tl">
                    <a:srgbClr val="C0C0C0"/>
                  </a:outerShdw>
                </a:effectLst>
              </a:rPr>
              <a:t>нерегулярное питание, пропуск приемов пищи;</a:t>
            </a:r>
          </a:p>
          <a:p>
            <a:pPr marL="548640" indent="-411480" eaLnBrk="1" fontAlgn="auto" hangingPunct="1">
              <a:lnSpc>
                <a:spcPct val="80000"/>
              </a:lnSpc>
              <a:spcAft>
                <a:spcPts val="0"/>
              </a:spcAft>
              <a:buClr>
                <a:schemeClr val="tx1">
                  <a:shade val="95000"/>
                </a:schemeClr>
              </a:buClr>
              <a:buFont typeface="Wingdings 2"/>
              <a:buChar char=""/>
              <a:defRPr/>
            </a:pPr>
            <a:r>
              <a:rPr lang="ru-RU" sz="1800" b="1" dirty="0" smtClean="0">
                <a:effectLst>
                  <a:outerShdw blurRad="38100" dist="38100" dir="2700000" algn="tl">
                    <a:srgbClr val="C0C0C0"/>
                  </a:outerShdw>
                </a:effectLst>
              </a:rPr>
              <a:t>пренебрежение личной гигиеной;</a:t>
            </a:r>
          </a:p>
          <a:p>
            <a:pPr marL="548640" indent="-411480" eaLnBrk="1" fontAlgn="auto" hangingPunct="1">
              <a:lnSpc>
                <a:spcPct val="80000"/>
              </a:lnSpc>
              <a:spcAft>
                <a:spcPts val="0"/>
              </a:spcAft>
              <a:buClr>
                <a:schemeClr val="tx1">
                  <a:shade val="95000"/>
                </a:schemeClr>
              </a:buClr>
              <a:buFont typeface="Wingdings 2"/>
              <a:buChar char=""/>
              <a:defRPr/>
            </a:pPr>
            <a:r>
              <a:rPr lang="ru-RU" sz="1800" b="1" dirty="0" smtClean="0">
                <a:effectLst>
                  <a:outerShdw blurRad="38100" dist="38100" dir="2700000" algn="tl">
                    <a:srgbClr val="C0C0C0"/>
                  </a:outerShdw>
                </a:effectLst>
              </a:rPr>
              <a:t>расстройства сна, изменение режима сна.</a:t>
            </a:r>
          </a:p>
        </p:txBody>
      </p:sp>
      <p:pic>
        <p:nvPicPr>
          <p:cNvPr id="24580" name="Picture 7" descr="непр"/>
          <p:cNvPicPr>
            <a:picLocks noGrp="1" noChangeAspect="1" noChangeArrowheads="1"/>
          </p:cNvPicPr>
          <p:nvPr>
            <p:ph type="clipArt" sz="half" idx="4294967295"/>
          </p:nvPr>
        </p:nvPicPr>
        <p:blipFill>
          <a:blip r:embed="rId2"/>
          <a:srcRect/>
          <a:stretch>
            <a:fillRect/>
          </a:stretch>
        </p:blipFill>
        <p:spPr>
          <a:xfrm>
            <a:off x="4926013" y="1268413"/>
            <a:ext cx="4217987" cy="4395787"/>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4580"/>
                                        </p:tgtEl>
                                        <p:attrNameLst>
                                          <p:attrName>style.visibility</p:attrName>
                                        </p:attrNameLst>
                                      </p:cBhvr>
                                      <p:to>
                                        <p:strVal val="visible"/>
                                      </p:to>
                                    </p:set>
                                    <p:anim calcmode="lin" valueType="num">
                                      <p:cBhvr>
                                        <p:cTn id="7" dur="500" fill="hold"/>
                                        <p:tgtEl>
                                          <p:spTgt spid="24580"/>
                                        </p:tgtEl>
                                        <p:attrNameLst>
                                          <p:attrName>ppt_w</p:attrName>
                                        </p:attrNameLst>
                                      </p:cBhvr>
                                      <p:tavLst>
                                        <p:tav tm="0">
                                          <p:val>
                                            <p:fltVal val="0"/>
                                          </p:val>
                                        </p:tav>
                                        <p:tav tm="100000">
                                          <p:val>
                                            <p:strVal val="#ppt_w"/>
                                          </p:val>
                                        </p:tav>
                                      </p:tavLst>
                                    </p:anim>
                                    <p:anim calcmode="lin" valueType="num">
                                      <p:cBhvr>
                                        <p:cTn id="8" dur="500" fill="hold"/>
                                        <p:tgtEl>
                                          <p:spTgt spid="24580"/>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nodeType="afterEffect">
                                  <p:stCondLst>
                                    <p:cond delay="0"/>
                                  </p:stCondLst>
                                  <p:childTnLst>
                                    <p:set>
                                      <p:cBhvr>
                                        <p:cTn id="11" dur="1" fill="hold">
                                          <p:stCondLst>
                                            <p:cond delay="0"/>
                                          </p:stCondLst>
                                        </p:cTn>
                                        <p:tgtEl>
                                          <p:spTgt spid="48133">
                                            <p:txEl>
                                              <p:pRg st="0" end="0"/>
                                            </p:txEl>
                                          </p:spTgt>
                                        </p:tgtEl>
                                        <p:attrNameLst>
                                          <p:attrName>style.visibility</p:attrName>
                                        </p:attrNameLst>
                                      </p:cBhvr>
                                      <p:to>
                                        <p:strVal val="visible"/>
                                      </p:to>
                                    </p:set>
                                    <p:anim calcmode="lin" valueType="num">
                                      <p:cBhvr>
                                        <p:cTn id="12" dur="500" fill="hold"/>
                                        <p:tgtEl>
                                          <p:spTgt spid="4813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813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nodeType="clickEffect">
                                  <p:stCondLst>
                                    <p:cond delay="0"/>
                                  </p:stCondLst>
                                  <p:childTnLst>
                                    <p:set>
                                      <p:cBhvr>
                                        <p:cTn id="17" dur="1" fill="hold">
                                          <p:stCondLst>
                                            <p:cond delay="0"/>
                                          </p:stCondLst>
                                        </p:cTn>
                                        <p:tgtEl>
                                          <p:spTgt spid="48133">
                                            <p:txEl>
                                              <p:pRg st="1" end="1"/>
                                            </p:txEl>
                                          </p:spTgt>
                                        </p:tgtEl>
                                        <p:attrNameLst>
                                          <p:attrName>style.visibility</p:attrName>
                                        </p:attrNameLst>
                                      </p:cBhvr>
                                      <p:to>
                                        <p:strVal val="visible"/>
                                      </p:to>
                                    </p:set>
                                    <p:anim calcmode="lin" valueType="num">
                                      <p:cBhvr>
                                        <p:cTn id="18" dur="500" fill="hold"/>
                                        <p:tgtEl>
                                          <p:spTgt spid="48133">
                                            <p:txEl>
                                              <p:pRg st="1" end="1"/>
                                            </p:txEl>
                                          </p:spTgt>
                                        </p:tgtEl>
                                        <p:attrNameLst>
                                          <p:attrName>ppt_w</p:attrName>
                                        </p:attrNameLst>
                                      </p:cBhvr>
                                      <p:tavLst>
                                        <p:tav tm="0">
                                          <p:val>
                                            <p:fltVal val="0"/>
                                          </p:val>
                                        </p:tav>
                                        <p:tav tm="100000">
                                          <p:val>
                                            <p:strVal val="#ppt_w"/>
                                          </p:val>
                                        </p:tav>
                                      </p:tavLst>
                                    </p:anim>
                                    <p:anim calcmode="lin" valueType="num">
                                      <p:cBhvr>
                                        <p:cTn id="19" dur="500" fill="hold"/>
                                        <p:tgtEl>
                                          <p:spTgt spid="4813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48133">
                                            <p:txEl>
                                              <p:pRg st="2" end="2"/>
                                            </p:txEl>
                                          </p:spTgt>
                                        </p:tgtEl>
                                        <p:attrNameLst>
                                          <p:attrName>style.visibility</p:attrName>
                                        </p:attrNameLst>
                                      </p:cBhvr>
                                      <p:to>
                                        <p:strVal val="visible"/>
                                      </p:to>
                                    </p:set>
                                    <p:anim calcmode="lin" valueType="num">
                                      <p:cBhvr>
                                        <p:cTn id="24" dur="500" fill="hold"/>
                                        <p:tgtEl>
                                          <p:spTgt spid="48133">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4813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48133">
                                            <p:txEl>
                                              <p:pRg st="3" end="3"/>
                                            </p:txEl>
                                          </p:spTgt>
                                        </p:tgtEl>
                                        <p:attrNameLst>
                                          <p:attrName>style.visibility</p:attrName>
                                        </p:attrNameLst>
                                      </p:cBhvr>
                                      <p:to>
                                        <p:strVal val="visible"/>
                                      </p:to>
                                    </p:set>
                                    <p:anim calcmode="lin" valueType="num">
                                      <p:cBhvr>
                                        <p:cTn id="30" dur="500" fill="hold"/>
                                        <p:tgtEl>
                                          <p:spTgt spid="48133">
                                            <p:txEl>
                                              <p:pRg st="3" end="3"/>
                                            </p:txEl>
                                          </p:spTgt>
                                        </p:tgtEl>
                                        <p:attrNameLst>
                                          <p:attrName>ppt_w</p:attrName>
                                        </p:attrNameLst>
                                      </p:cBhvr>
                                      <p:tavLst>
                                        <p:tav tm="0">
                                          <p:val>
                                            <p:fltVal val="0"/>
                                          </p:val>
                                        </p:tav>
                                        <p:tav tm="100000">
                                          <p:val>
                                            <p:strVal val="#ppt_w"/>
                                          </p:val>
                                        </p:tav>
                                      </p:tavLst>
                                    </p:anim>
                                    <p:anim calcmode="lin" valueType="num">
                                      <p:cBhvr>
                                        <p:cTn id="31" dur="500" fill="hold"/>
                                        <p:tgtEl>
                                          <p:spTgt spid="4813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7" presetClass="entr" presetSubtype="10" fill="hold" nodeType="clickEffect">
                                  <p:stCondLst>
                                    <p:cond delay="0"/>
                                  </p:stCondLst>
                                  <p:childTnLst>
                                    <p:set>
                                      <p:cBhvr>
                                        <p:cTn id="35" dur="1" fill="hold">
                                          <p:stCondLst>
                                            <p:cond delay="0"/>
                                          </p:stCondLst>
                                        </p:cTn>
                                        <p:tgtEl>
                                          <p:spTgt spid="48133">
                                            <p:txEl>
                                              <p:pRg st="4" end="4"/>
                                            </p:txEl>
                                          </p:spTgt>
                                        </p:tgtEl>
                                        <p:attrNameLst>
                                          <p:attrName>style.visibility</p:attrName>
                                        </p:attrNameLst>
                                      </p:cBhvr>
                                      <p:to>
                                        <p:strVal val="visible"/>
                                      </p:to>
                                    </p:set>
                                    <p:anim calcmode="lin" valueType="num">
                                      <p:cBhvr>
                                        <p:cTn id="36" dur="500" fill="hold"/>
                                        <p:tgtEl>
                                          <p:spTgt spid="48133">
                                            <p:txEl>
                                              <p:pRg st="4" end="4"/>
                                            </p:txEl>
                                          </p:spTgt>
                                        </p:tgtEl>
                                        <p:attrNameLst>
                                          <p:attrName>ppt_w</p:attrName>
                                        </p:attrNameLst>
                                      </p:cBhvr>
                                      <p:tavLst>
                                        <p:tav tm="0">
                                          <p:val>
                                            <p:fltVal val="0"/>
                                          </p:val>
                                        </p:tav>
                                        <p:tav tm="100000">
                                          <p:val>
                                            <p:strVal val="#ppt_w"/>
                                          </p:val>
                                        </p:tav>
                                      </p:tavLst>
                                    </p:anim>
                                    <p:anim calcmode="lin" valueType="num">
                                      <p:cBhvr>
                                        <p:cTn id="37" dur="500" fill="hold"/>
                                        <p:tgtEl>
                                          <p:spTgt spid="4813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nodeType="clickEffect">
                                  <p:stCondLst>
                                    <p:cond delay="0"/>
                                  </p:stCondLst>
                                  <p:childTnLst>
                                    <p:set>
                                      <p:cBhvr>
                                        <p:cTn id="41" dur="1" fill="hold">
                                          <p:stCondLst>
                                            <p:cond delay="0"/>
                                          </p:stCondLst>
                                        </p:cTn>
                                        <p:tgtEl>
                                          <p:spTgt spid="48133">
                                            <p:txEl>
                                              <p:pRg st="5" end="5"/>
                                            </p:txEl>
                                          </p:spTgt>
                                        </p:tgtEl>
                                        <p:attrNameLst>
                                          <p:attrName>style.visibility</p:attrName>
                                        </p:attrNameLst>
                                      </p:cBhvr>
                                      <p:to>
                                        <p:strVal val="visible"/>
                                      </p:to>
                                    </p:set>
                                    <p:anim calcmode="lin" valueType="num">
                                      <p:cBhvr>
                                        <p:cTn id="42" dur="500" fill="hold"/>
                                        <p:tgtEl>
                                          <p:spTgt spid="48133">
                                            <p:txEl>
                                              <p:pRg st="5" end="5"/>
                                            </p:txEl>
                                          </p:spTgt>
                                        </p:tgtEl>
                                        <p:attrNameLst>
                                          <p:attrName>ppt_w</p:attrName>
                                        </p:attrNameLst>
                                      </p:cBhvr>
                                      <p:tavLst>
                                        <p:tav tm="0">
                                          <p:val>
                                            <p:fltVal val="0"/>
                                          </p:val>
                                        </p:tav>
                                        <p:tav tm="100000">
                                          <p:val>
                                            <p:strVal val="#ppt_w"/>
                                          </p:val>
                                        </p:tav>
                                      </p:tavLst>
                                    </p:anim>
                                    <p:anim calcmode="lin" valueType="num">
                                      <p:cBhvr>
                                        <p:cTn id="43" dur="500" fill="hold"/>
                                        <p:tgtEl>
                                          <p:spTgt spid="4813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17" presetClass="entr" presetSubtype="10" fill="hold" nodeType="clickEffect">
                                  <p:stCondLst>
                                    <p:cond delay="0"/>
                                  </p:stCondLst>
                                  <p:childTnLst>
                                    <p:set>
                                      <p:cBhvr>
                                        <p:cTn id="47" dur="1" fill="hold">
                                          <p:stCondLst>
                                            <p:cond delay="0"/>
                                          </p:stCondLst>
                                        </p:cTn>
                                        <p:tgtEl>
                                          <p:spTgt spid="48133">
                                            <p:txEl>
                                              <p:pRg st="6" end="6"/>
                                            </p:txEl>
                                          </p:spTgt>
                                        </p:tgtEl>
                                        <p:attrNameLst>
                                          <p:attrName>style.visibility</p:attrName>
                                        </p:attrNameLst>
                                      </p:cBhvr>
                                      <p:to>
                                        <p:strVal val="visible"/>
                                      </p:to>
                                    </p:set>
                                    <p:anim calcmode="lin" valueType="num">
                                      <p:cBhvr>
                                        <p:cTn id="48" dur="500" fill="hold"/>
                                        <p:tgtEl>
                                          <p:spTgt spid="48133">
                                            <p:txEl>
                                              <p:pRg st="6" end="6"/>
                                            </p:txEl>
                                          </p:spTgt>
                                        </p:tgtEl>
                                        <p:attrNameLst>
                                          <p:attrName>ppt_w</p:attrName>
                                        </p:attrNameLst>
                                      </p:cBhvr>
                                      <p:tavLst>
                                        <p:tav tm="0">
                                          <p:val>
                                            <p:fltVal val="0"/>
                                          </p:val>
                                        </p:tav>
                                        <p:tav tm="100000">
                                          <p:val>
                                            <p:strVal val="#ppt_w"/>
                                          </p:val>
                                        </p:tav>
                                      </p:tavLst>
                                    </p:anim>
                                    <p:anim calcmode="lin" valueType="num">
                                      <p:cBhvr>
                                        <p:cTn id="49" dur="500" fill="hold"/>
                                        <p:tgtEl>
                                          <p:spTgt spid="48133">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17" presetClass="entr" presetSubtype="10" fill="hold" nodeType="clickEffect">
                                  <p:stCondLst>
                                    <p:cond delay="0"/>
                                  </p:stCondLst>
                                  <p:childTnLst>
                                    <p:set>
                                      <p:cBhvr>
                                        <p:cTn id="53" dur="1" fill="hold">
                                          <p:stCondLst>
                                            <p:cond delay="0"/>
                                          </p:stCondLst>
                                        </p:cTn>
                                        <p:tgtEl>
                                          <p:spTgt spid="48133">
                                            <p:txEl>
                                              <p:pRg st="7" end="7"/>
                                            </p:txEl>
                                          </p:spTgt>
                                        </p:tgtEl>
                                        <p:attrNameLst>
                                          <p:attrName>style.visibility</p:attrName>
                                        </p:attrNameLst>
                                      </p:cBhvr>
                                      <p:to>
                                        <p:strVal val="visible"/>
                                      </p:to>
                                    </p:set>
                                    <p:anim calcmode="lin" valueType="num">
                                      <p:cBhvr>
                                        <p:cTn id="54" dur="500" fill="hold"/>
                                        <p:tgtEl>
                                          <p:spTgt spid="48133">
                                            <p:txEl>
                                              <p:pRg st="7" end="7"/>
                                            </p:txEl>
                                          </p:spTgt>
                                        </p:tgtEl>
                                        <p:attrNameLst>
                                          <p:attrName>ppt_w</p:attrName>
                                        </p:attrNameLst>
                                      </p:cBhvr>
                                      <p:tavLst>
                                        <p:tav tm="0">
                                          <p:val>
                                            <p:fltVal val="0"/>
                                          </p:val>
                                        </p:tav>
                                        <p:tav tm="100000">
                                          <p:val>
                                            <p:strVal val="#ppt_w"/>
                                          </p:val>
                                        </p:tav>
                                      </p:tavLst>
                                    </p:anim>
                                    <p:anim calcmode="lin" valueType="num">
                                      <p:cBhvr>
                                        <p:cTn id="55" dur="500" fill="hold"/>
                                        <p:tgtEl>
                                          <p:spTgt spid="48133">
                                            <p:txEl>
                                              <p:pRg st="7" end="7"/>
                                            </p:txEl>
                                          </p:spTgt>
                                        </p:tgtEl>
                                        <p:attrNameLst>
                                          <p:attrName>ppt_h</p:attrName>
                                        </p:attrNameLst>
                                      </p:cBhvr>
                                      <p:tavLst>
                                        <p:tav tm="0">
                                          <p:val>
                                            <p:strVal val="#ppt_h"/>
                                          </p:val>
                                        </p:tav>
                                        <p:tav tm="100000">
                                          <p:val>
                                            <p:strVal val="#ppt_h"/>
                                          </p:val>
                                        </p:tav>
                                      </p:tavLst>
                                    </p:anim>
                                  </p:childTnLst>
                                </p:cTn>
                              </p:par>
                            </p:childTnLst>
                          </p:cTn>
                        </p:par>
                        <p:par>
                          <p:cTn id="56" fill="hold">
                            <p:stCondLst>
                              <p:cond delay="500"/>
                            </p:stCondLst>
                            <p:childTnLst>
                              <p:par>
                                <p:cTn id="57" presetID="17" presetClass="entr" presetSubtype="10" fill="hold" nodeType="afterEffect">
                                  <p:stCondLst>
                                    <p:cond delay="0"/>
                                  </p:stCondLst>
                                  <p:childTnLst>
                                    <p:set>
                                      <p:cBhvr>
                                        <p:cTn id="58" dur="1" fill="hold">
                                          <p:stCondLst>
                                            <p:cond delay="0"/>
                                          </p:stCondLst>
                                        </p:cTn>
                                        <p:tgtEl>
                                          <p:spTgt spid="48133">
                                            <p:txEl>
                                              <p:pRg st="9" end="9"/>
                                            </p:txEl>
                                          </p:spTgt>
                                        </p:tgtEl>
                                        <p:attrNameLst>
                                          <p:attrName>style.visibility</p:attrName>
                                        </p:attrNameLst>
                                      </p:cBhvr>
                                      <p:to>
                                        <p:strVal val="visible"/>
                                      </p:to>
                                    </p:set>
                                    <p:anim calcmode="lin" valueType="num">
                                      <p:cBhvr>
                                        <p:cTn id="59" dur="500" fill="hold"/>
                                        <p:tgtEl>
                                          <p:spTgt spid="48133">
                                            <p:txEl>
                                              <p:pRg st="9" end="9"/>
                                            </p:txEl>
                                          </p:spTgt>
                                        </p:tgtEl>
                                        <p:attrNameLst>
                                          <p:attrName>ppt_w</p:attrName>
                                        </p:attrNameLst>
                                      </p:cBhvr>
                                      <p:tavLst>
                                        <p:tav tm="0">
                                          <p:val>
                                            <p:fltVal val="0"/>
                                          </p:val>
                                        </p:tav>
                                        <p:tav tm="100000">
                                          <p:val>
                                            <p:strVal val="#ppt_w"/>
                                          </p:val>
                                        </p:tav>
                                      </p:tavLst>
                                    </p:anim>
                                    <p:anim calcmode="lin" valueType="num">
                                      <p:cBhvr>
                                        <p:cTn id="60" dur="500" fill="hold"/>
                                        <p:tgtEl>
                                          <p:spTgt spid="48133">
                                            <p:txEl>
                                              <p:pRg st="9" end="9"/>
                                            </p:txEl>
                                          </p:spTgt>
                                        </p:tgtEl>
                                        <p:attrNameLst>
                                          <p:attrName>ppt_h</p:attrName>
                                        </p:attrNameLst>
                                      </p:cBhvr>
                                      <p:tavLst>
                                        <p:tav tm="0">
                                          <p:val>
                                            <p:strVal val="#ppt_h"/>
                                          </p:val>
                                        </p:tav>
                                        <p:tav tm="100000">
                                          <p:val>
                                            <p:strVal val="#ppt_h"/>
                                          </p:val>
                                        </p:tav>
                                      </p:tavLst>
                                    </p:anim>
                                  </p:childTnLst>
                                </p:cTn>
                              </p:par>
                            </p:childTnLst>
                          </p:cTn>
                        </p:par>
                      </p:childTnLst>
                    </p:cTn>
                  </p:par>
                  <p:par>
                    <p:cTn id="61" fill="hold">
                      <p:stCondLst>
                        <p:cond delay="indefinite"/>
                      </p:stCondLst>
                      <p:childTnLst>
                        <p:par>
                          <p:cTn id="62" fill="hold">
                            <p:stCondLst>
                              <p:cond delay="0"/>
                            </p:stCondLst>
                            <p:childTnLst>
                              <p:par>
                                <p:cTn id="63" presetID="17" presetClass="entr" presetSubtype="10" fill="hold" nodeType="clickEffect">
                                  <p:stCondLst>
                                    <p:cond delay="0"/>
                                  </p:stCondLst>
                                  <p:childTnLst>
                                    <p:set>
                                      <p:cBhvr>
                                        <p:cTn id="64" dur="1" fill="hold">
                                          <p:stCondLst>
                                            <p:cond delay="0"/>
                                          </p:stCondLst>
                                        </p:cTn>
                                        <p:tgtEl>
                                          <p:spTgt spid="48133">
                                            <p:txEl>
                                              <p:pRg st="10" end="10"/>
                                            </p:txEl>
                                          </p:spTgt>
                                        </p:tgtEl>
                                        <p:attrNameLst>
                                          <p:attrName>style.visibility</p:attrName>
                                        </p:attrNameLst>
                                      </p:cBhvr>
                                      <p:to>
                                        <p:strVal val="visible"/>
                                      </p:to>
                                    </p:set>
                                    <p:anim calcmode="lin" valueType="num">
                                      <p:cBhvr>
                                        <p:cTn id="65" dur="500" fill="hold"/>
                                        <p:tgtEl>
                                          <p:spTgt spid="48133">
                                            <p:txEl>
                                              <p:pRg st="10" end="10"/>
                                            </p:txEl>
                                          </p:spTgt>
                                        </p:tgtEl>
                                        <p:attrNameLst>
                                          <p:attrName>ppt_w</p:attrName>
                                        </p:attrNameLst>
                                      </p:cBhvr>
                                      <p:tavLst>
                                        <p:tav tm="0">
                                          <p:val>
                                            <p:fltVal val="0"/>
                                          </p:val>
                                        </p:tav>
                                        <p:tav tm="100000">
                                          <p:val>
                                            <p:strVal val="#ppt_w"/>
                                          </p:val>
                                        </p:tav>
                                      </p:tavLst>
                                    </p:anim>
                                    <p:anim calcmode="lin" valueType="num">
                                      <p:cBhvr>
                                        <p:cTn id="66" dur="500" fill="hold"/>
                                        <p:tgtEl>
                                          <p:spTgt spid="48133">
                                            <p:txEl>
                                              <p:pRg st="10" end="10"/>
                                            </p:txEl>
                                          </p:spTgt>
                                        </p:tgtEl>
                                        <p:attrNameLst>
                                          <p:attrName>ppt_h</p:attrName>
                                        </p:attrNameLst>
                                      </p:cBhvr>
                                      <p:tavLst>
                                        <p:tav tm="0">
                                          <p:val>
                                            <p:strVal val="#ppt_h"/>
                                          </p:val>
                                        </p:tav>
                                        <p:tav tm="100000">
                                          <p:val>
                                            <p:strVal val="#ppt_h"/>
                                          </p:val>
                                        </p:tav>
                                      </p:tavLst>
                                    </p:anim>
                                  </p:childTnLst>
                                </p:cTn>
                              </p:par>
                            </p:childTnLst>
                          </p:cTn>
                        </p:par>
                      </p:childTnLst>
                    </p:cTn>
                  </p:par>
                  <p:par>
                    <p:cTn id="67" fill="hold">
                      <p:stCondLst>
                        <p:cond delay="indefinite"/>
                      </p:stCondLst>
                      <p:childTnLst>
                        <p:par>
                          <p:cTn id="68" fill="hold">
                            <p:stCondLst>
                              <p:cond delay="0"/>
                            </p:stCondLst>
                            <p:childTnLst>
                              <p:par>
                                <p:cTn id="69" presetID="17" presetClass="entr" presetSubtype="10" fill="hold" nodeType="clickEffect">
                                  <p:stCondLst>
                                    <p:cond delay="0"/>
                                  </p:stCondLst>
                                  <p:childTnLst>
                                    <p:set>
                                      <p:cBhvr>
                                        <p:cTn id="70" dur="1" fill="hold">
                                          <p:stCondLst>
                                            <p:cond delay="0"/>
                                          </p:stCondLst>
                                        </p:cTn>
                                        <p:tgtEl>
                                          <p:spTgt spid="48133">
                                            <p:txEl>
                                              <p:pRg st="11" end="11"/>
                                            </p:txEl>
                                          </p:spTgt>
                                        </p:tgtEl>
                                        <p:attrNameLst>
                                          <p:attrName>style.visibility</p:attrName>
                                        </p:attrNameLst>
                                      </p:cBhvr>
                                      <p:to>
                                        <p:strVal val="visible"/>
                                      </p:to>
                                    </p:set>
                                    <p:anim calcmode="lin" valueType="num">
                                      <p:cBhvr>
                                        <p:cTn id="71" dur="500" fill="hold"/>
                                        <p:tgtEl>
                                          <p:spTgt spid="48133">
                                            <p:txEl>
                                              <p:pRg st="11" end="11"/>
                                            </p:txEl>
                                          </p:spTgt>
                                        </p:tgtEl>
                                        <p:attrNameLst>
                                          <p:attrName>ppt_w</p:attrName>
                                        </p:attrNameLst>
                                      </p:cBhvr>
                                      <p:tavLst>
                                        <p:tav tm="0">
                                          <p:val>
                                            <p:fltVal val="0"/>
                                          </p:val>
                                        </p:tav>
                                        <p:tav tm="100000">
                                          <p:val>
                                            <p:strVal val="#ppt_w"/>
                                          </p:val>
                                        </p:tav>
                                      </p:tavLst>
                                    </p:anim>
                                    <p:anim calcmode="lin" valueType="num">
                                      <p:cBhvr>
                                        <p:cTn id="72" dur="500" fill="hold"/>
                                        <p:tgtEl>
                                          <p:spTgt spid="48133">
                                            <p:txEl>
                                              <p:pRg st="11" end="11"/>
                                            </p:txEl>
                                          </p:spTgt>
                                        </p:tgtEl>
                                        <p:attrNameLst>
                                          <p:attrName>ppt_h</p:attrName>
                                        </p:attrNameLst>
                                      </p:cBhvr>
                                      <p:tavLst>
                                        <p:tav tm="0">
                                          <p:val>
                                            <p:strVal val="#ppt_h"/>
                                          </p:val>
                                        </p:tav>
                                        <p:tav tm="100000">
                                          <p:val>
                                            <p:strVal val="#ppt_h"/>
                                          </p:val>
                                        </p:tav>
                                      </p:tavLst>
                                    </p:anim>
                                  </p:childTnLst>
                                </p:cTn>
                              </p:par>
                            </p:childTnLst>
                          </p:cTn>
                        </p:par>
                      </p:childTnLst>
                    </p:cTn>
                  </p:par>
                  <p:par>
                    <p:cTn id="73" fill="hold">
                      <p:stCondLst>
                        <p:cond delay="indefinite"/>
                      </p:stCondLst>
                      <p:childTnLst>
                        <p:par>
                          <p:cTn id="74" fill="hold">
                            <p:stCondLst>
                              <p:cond delay="0"/>
                            </p:stCondLst>
                            <p:childTnLst>
                              <p:par>
                                <p:cTn id="75" presetID="17" presetClass="entr" presetSubtype="10" fill="hold" nodeType="clickEffect">
                                  <p:stCondLst>
                                    <p:cond delay="0"/>
                                  </p:stCondLst>
                                  <p:childTnLst>
                                    <p:set>
                                      <p:cBhvr>
                                        <p:cTn id="76" dur="1" fill="hold">
                                          <p:stCondLst>
                                            <p:cond delay="0"/>
                                          </p:stCondLst>
                                        </p:cTn>
                                        <p:tgtEl>
                                          <p:spTgt spid="48133">
                                            <p:txEl>
                                              <p:pRg st="12" end="12"/>
                                            </p:txEl>
                                          </p:spTgt>
                                        </p:tgtEl>
                                        <p:attrNameLst>
                                          <p:attrName>style.visibility</p:attrName>
                                        </p:attrNameLst>
                                      </p:cBhvr>
                                      <p:to>
                                        <p:strVal val="visible"/>
                                      </p:to>
                                    </p:set>
                                    <p:anim calcmode="lin" valueType="num">
                                      <p:cBhvr>
                                        <p:cTn id="77" dur="500" fill="hold"/>
                                        <p:tgtEl>
                                          <p:spTgt spid="48133">
                                            <p:txEl>
                                              <p:pRg st="12" end="12"/>
                                            </p:txEl>
                                          </p:spTgt>
                                        </p:tgtEl>
                                        <p:attrNameLst>
                                          <p:attrName>ppt_w</p:attrName>
                                        </p:attrNameLst>
                                      </p:cBhvr>
                                      <p:tavLst>
                                        <p:tav tm="0">
                                          <p:val>
                                            <p:fltVal val="0"/>
                                          </p:val>
                                        </p:tav>
                                        <p:tav tm="100000">
                                          <p:val>
                                            <p:strVal val="#ppt_w"/>
                                          </p:val>
                                        </p:tav>
                                      </p:tavLst>
                                    </p:anim>
                                    <p:anim calcmode="lin" valueType="num">
                                      <p:cBhvr>
                                        <p:cTn id="78" dur="500" fill="hold"/>
                                        <p:tgtEl>
                                          <p:spTgt spid="48133">
                                            <p:txEl>
                                              <p:pRg st="12" end="12"/>
                                            </p:txEl>
                                          </p:spTgt>
                                        </p:tgtEl>
                                        <p:attrNameLst>
                                          <p:attrName>ppt_h</p:attrName>
                                        </p:attrNameLst>
                                      </p:cBhvr>
                                      <p:tavLst>
                                        <p:tav tm="0">
                                          <p:val>
                                            <p:strVal val="#ppt_h"/>
                                          </p:val>
                                        </p:tav>
                                        <p:tav tm="100000">
                                          <p:val>
                                            <p:strVal val="#ppt_h"/>
                                          </p:val>
                                        </p:tav>
                                      </p:tavLst>
                                    </p:anim>
                                  </p:childTnLst>
                                </p:cTn>
                              </p:par>
                            </p:childTnLst>
                          </p:cTn>
                        </p:par>
                      </p:childTnLst>
                    </p:cTn>
                  </p:par>
                  <p:par>
                    <p:cTn id="79" fill="hold">
                      <p:stCondLst>
                        <p:cond delay="indefinite"/>
                      </p:stCondLst>
                      <p:childTnLst>
                        <p:par>
                          <p:cTn id="80" fill="hold">
                            <p:stCondLst>
                              <p:cond delay="0"/>
                            </p:stCondLst>
                            <p:childTnLst>
                              <p:par>
                                <p:cTn id="81" presetID="17" presetClass="entr" presetSubtype="10" fill="hold" nodeType="clickEffect">
                                  <p:stCondLst>
                                    <p:cond delay="0"/>
                                  </p:stCondLst>
                                  <p:childTnLst>
                                    <p:set>
                                      <p:cBhvr>
                                        <p:cTn id="82" dur="1" fill="hold">
                                          <p:stCondLst>
                                            <p:cond delay="0"/>
                                          </p:stCondLst>
                                        </p:cTn>
                                        <p:tgtEl>
                                          <p:spTgt spid="48133">
                                            <p:txEl>
                                              <p:pRg st="13" end="13"/>
                                            </p:txEl>
                                          </p:spTgt>
                                        </p:tgtEl>
                                        <p:attrNameLst>
                                          <p:attrName>style.visibility</p:attrName>
                                        </p:attrNameLst>
                                      </p:cBhvr>
                                      <p:to>
                                        <p:strVal val="visible"/>
                                      </p:to>
                                    </p:set>
                                    <p:anim calcmode="lin" valueType="num">
                                      <p:cBhvr>
                                        <p:cTn id="83" dur="500" fill="hold"/>
                                        <p:tgtEl>
                                          <p:spTgt spid="48133">
                                            <p:txEl>
                                              <p:pRg st="13" end="13"/>
                                            </p:txEl>
                                          </p:spTgt>
                                        </p:tgtEl>
                                        <p:attrNameLst>
                                          <p:attrName>ppt_w</p:attrName>
                                        </p:attrNameLst>
                                      </p:cBhvr>
                                      <p:tavLst>
                                        <p:tav tm="0">
                                          <p:val>
                                            <p:fltVal val="0"/>
                                          </p:val>
                                        </p:tav>
                                        <p:tav tm="100000">
                                          <p:val>
                                            <p:strVal val="#ppt_w"/>
                                          </p:val>
                                        </p:tav>
                                      </p:tavLst>
                                    </p:anim>
                                    <p:anim calcmode="lin" valueType="num">
                                      <p:cBhvr>
                                        <p:cTn id="84" dur="500" fill="hold"/>
                                        <p:tgtEl>
                                          <p:spTgt spid="48133">
                                            <p:txEl>
                                              <p:pRg st="13" end="13"/>
                                            </p:txEl>
                                          </p:spTgt>
                                        </p:tgtEl>
                                        <p:attrNameLst>
                                          <p:attrName>ppt_h</p:attrName>
                                        </p:attrNameLst>
                                      </p:cBhvr>
                                      <p:tavLst>
                                        <p:tav tm="0">
                                          <p:val>
                                            <p:strVal val="#ppt_h"/>
                                          </p:val>
                                        </p:tav>
                                        <p:tav tm="100000">
                                          <p:val>
                                            <p:strVal val="#ppt_h"/>
                                          </p:val>
                                        </p:tav>
                                      </p:tavLst>
                                    </p:anim>
                                  </p:childTnLst>
                                </p:cTn>
                              </p:par>
                            </p:childTnLst>
                          </p:cTn>
                        </p:par>
                      </p:childTnLst>
                    </p:cTn>
                  </p:par>
                  <p:par>
                    <p:cTn id="85" fill="hold">
                      <p:stCondLst>
                        <p:cond delay="indefinite"/>
                      </p:stCondLst>
                      <p:childTnLst>
                        <p:par>
                          <p:cTn id="86" fill="hold">
                            <p:stCondLst>
                              <p:cond delay="0"/>
                            </p:stCondLst>
                            <p:childTnLst>
                              <p:par>
                                <p:cTn id="87" presetID="17" presetClass="entr" presetSubtype="10" fill="hold" nodeType="clickEffect">
                                  <p:stCondLst>
                                    <p:cond delay="0"/>
                                  </p:stCondLst>
                                  <p:childTnLst>
                                    <p:set>
                                      <p:cBhvr>
                                        <p:cTn id="88" dur="1" fill="hold">
                                          <p:stCondLst>
                                            <p:cond delay="0"/>
                                          </p:stCondLst>
                                        </p:cTn>
                                        <p:tgtEl>
                                          <p:spTgt spid="48133">
                                            <p:txEl>
                                              <p:pRg st="14" end="14"/>
                                            </p:txEl>
                                          </p:spTgt>
                                        </p:tgtEl>
                                        <p:attrNameLst>
                                          <p:attrName>style.visibility</p:attrName>
                                        </p:attrNameLst>
                                      </p:cBhvr>
                                      <p:to>
                                        <p:strVal val="visible"/>
                                      </p:to>
                                    </p:set>
                                    <p:anim calcmode="lin" valueType="num">
                                      <p:cBhvr>
                                        <p:cTn id="89" dur="500" fill="hold"/>
                                        <p:tgtEl>
                                          <p:spTgt spid="48133">
                                            <p:txEl>
                                              <p:pRg st="14" end="14"/>
                                            </p:txEl>
                                          </p:spTgt>
                                        </p:tgtEl>
                                        <p:attrNameLst>
                                          <p:attrName>ppt_w</p:attrName>
                                        </p:attrNameLst>
                                      </p:cBhvr>
                                      <p:tavLst>
                                        <p:tav tm="0">
                                          <p:val>
                                            <p:fltVal val="0"/>
                                          </p:val>
                                        </p:tav>
                                        <p:tav tm="100000">
                                          <p:val>
                                            <p:strVal val="#ppt_w"/>
                                          </p:val>
                                        </p:tav>
                                      </p:tavLst>
                                    </p:anim>
                                    <p:anim calcmode="lin" valueType="num">
                                      <p:cBhvr>
                                        <p:cTn id="90" dur="500" fill="hold"/>
                                        <p:tgtEl>
                                          <p:spTgt spid="48133">
                                            <p:txEl>
                                              <p:pRg st="14" end="14"/>
                                            </p:txEl>
                                          </p:spTgt>
                                        </p:tgtEl>
                                        <p:attrNameLst>
                                          <p:attrName>ppt_h</p:attrName>
                                        </p:attrNameLst>
                                      </p:cBhvr>
                                      <p:tavLst>
                                        <p:tav tm="0">
                                          <p:val>
                                            <p:strVal val="#ppt_h"/>
                                          </p:val>
                                        </p:tav>
                                        <p:tav tm="100000">
                                          <p:val>
                                            <p:strVal val="#ppt_h"/>
                                          </p:val>
                                        </p:tav>
                                      </p:tavLst>
                                    </p:anim>
                                  </p:childTnLst>
                                </p:cTn>
                              </p:par>
                            </p:childTnLst>
                          </p:cTn>
                        </p:par>
                      </p:childTnLst>
                    </p:cTn>
                  </p:par>
                  <p:par>
                    <p:cTn id="91" fill="hold">
                      <p:stCondLst>
                        <p:cond delay="indefinite"/>
                      </p:stCondLst>
                      <p:childTnLst>
                        <p:par>
                          <p:cTn id="92" fill="hold">
                            <p:stCondLst>
                              <p:cond delay="0"/>
                            </p:stCondLst>
                            <p:childTnLst>
                              <p:par>
                                <p:cTn id="93" presetID="17" presetClass="entr" presetSubtype="10" fill="hold" nodeType="clickEffect">
                                  <p:stCondLst>
                                    <p:cond delay="0"/>
                                  </p:stCondLst>
                                  <p:childTnLst>
                                    <p:set>
                                      <p:cBhvr>
                                        <p:cTn id="94" dur="1" fill="hold">
                                          <p:stCondLst>
                                            <p:cond delay="0"/>
                                          </p:stCondLst>
                                        </p:cTn>
                                        <p:tgtEl>
                                          <p:spTgt spid="48133">
                                            <p:txEl>
                                              <p:pRg st="15" end="15"/>
                                            </p:txEl>
                                          </p:spTgt>
                                        </p:tgtEl>
                                        <p:attrNameLst>
                                          <p:attrName>style.visibility</p:attrName>
                                        </p:attrNameLst>
                                      </p:cBhvr>
                                      <p:to>
                                        <p:strVal val="visible"/>
                                      </p:to>
                                    </p:set>
                                    <p:anim calcmode="lin" valueType="num">
                                      <p:cBhvr>
                                        <p:cTn id="95" dur="500" fill="hold"/>
                                        <p:tgtEl>
                                          <p:spTgt spid="48133">
                                            <p:txEl>
                                              <p:pRg st="15" end="15"/>
                                            </p:txEl>
                                          </p:spTgt>
                                        </p:tgtEl>
                                        <p:attrNameLst>
                                          <p:attrName>ppt_w</p:attrName>
                                        </p:attrNameLst>
                                      </p:cBhvr>
                                      <p:tavLst>
                                        <p:tav tm="0">
                                          <p:val>
                                            <p:fltVal val="0"/>
                                          </p:val>
                                        </p:tav>
                                        <p:tav tm="100000">
                                          <p:val>
                                            <p:strVal val="#ppt_w"/>
                                          </p:val>
                                        </p:tav>
                                      </p:tavLst>
                                    </p:anim>
                                    <p:anim calcmode="lin" valueType="num">
                                      <p:cBhvr>
                                        <p:cTn id="96" dur="500" fill="hold"/>
                                        <p:tgtEl>
                                          <p:spTgt spid="48133">
                                            <p:txEl>
                                              <p:pRg st="15" end="1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Rectangle 5"/>
          <p:cNvSpPr>
            <a:spLocks noGrp="1" noChangeArrowheads="1"/>
          </p:cNvSpPr>
          <p:nvPr>
            <p:ph type="body" sz="half" idx="4294967295"/>
          </p:nvPr>
        </p:nvSpPr>
        <p:spPr>
          <a:xfrm>
            <a:off x="0" y="381000"/>
            <a:ext cx="4859338" cy="5568950"/>
          </a:xfrm>
        </p:spPr>
        <p:txBody>
          <a:bodyPr>
            <a:normAutofit/>
          </a:bodyPr>
          <a:lstStyle/>
          <a:p>
            <a:pPr marL="548640" indent="-411480" eaLnBrk="1" fontAlgn="auto" hangingPunct="1">
              <a:lnSpc>
                <a:spcPct val="80000"/>
              </a:lnSpc>
              <a:spcAft>
                <a:spcPts val="0"/>
              </a:spcAft>
              <a:buClr>
                <a:schemeClr val="tx1">
                  <a:shade val="95000"/>
                </a:schemeClr>
              </a:buClr>
              <a:buFontTx/>
              <a:buNone/>
              <a:defRPr/>
            </a:pPr>
            <a:r>
              <a:rPr lang="ru-RU" sz="2400" dirty="0" smtClean="0">
                <a:effectLst>
                  <a:outerShdw blurRad="38100" dist="38100" dir="2700000" algn="tl">
                    <a:srgbClr val="C0C0C0"/>
                  </a:outerShdw>
                </a:effectLst>
              </a:rPr>
              <a:t>	Таким образом, существует множество опасностей, которые могут угрожать человеку при работе с компьютером, но их можно избежать, следуя некоторым правилам.</a:t>
            </a:r>
          </a:p>
          <a:p>
            <a:pPr marL="548640" indent="-411480" eaLnBrk="1" fontAlgn="auto" hangingPunct="1">
              <a:lnSpc>
                <a:spcPct val="80000"/>
              </a:lnSpc>
              <a:spcAft>
                <a:spcPts val="0"/>
              </a:spcAft>
              <a:buClr>
                <a:schemeClr val="tx1">
                  <a:shade val="95000"/>
                </a:schemeClr>
              </a:buClr>
              <a:buFontTx/>
              <a:buNone/>
              <a:defRPr/>
            </a:pPr>
            <a:r>
              <a:rPr lang="ru-RU" sz="2400" dirty="0" smtClean="0">
                <a:effectLst>
                  <a:outerShdw blurRad="38100" dist="38100" dir="2700000" algn="tl">
                    <a:srgbClr val="C0C0C0"/>
                  </a:outerShdw>
                </a:effectLst>
              </a:rPr>
              <a:t>	Компьютер прочно вошел в нашу жизнь, облегчая  доступ к получению различного вида  информации, делового общения и отдыха, однако необходимо помнить о мерах предосторожности.</a:t>
            </a:r>
          </a:p>
          <a:p>
            <a:pPr marL="548640" indent="-411480" eaLnBrk="1" fontAlgn="auto" hangingPunct="1">
              <a:lnSpc>
                <a:spcPct val="80000"/>
              </a:lnSpc>
              <a:spcAft>
                <a:spcPts val="0"/>
              </a:spcAft>
              <a:buClr>
                <a:schemeClr val="tx1">
                  <a:shade val="95000"/>
                </a:schemeClr>
              </a:buClr>
              <a:buFontTx/>
              <a:buNone/>
              <a:defRPr/>
            </a:pPr>
            <a:r>
              <a:rPr lang="ru-RU" sz="2400" dirty="0" smtClean="0">
                <a:effectLst>
                  <a:outerShdw blurRad="38100" dist="38100" dir="2700000" algn="tl">
                    <a:srgbClr val="C0C0C0"/>
                  </a:outerShdw>
                </a:effectLst>
              </a:rPr>
              <a:t>	</a:t>
            </a:r>
          </a:p>
        </p:txBody>
      </p:sp>
      <p:pic>
        <p:nvPicPr>
          <p:cNvPr id="23555" name="Picture 9" descr="концовка"/>
          <p:cNvPicPr>
            <a:picLocks noGrp="1" noChangeAspect="1" noChangeArrowheads="1"/>
          </p:cNvPicPr>
          <p:nvPr>
            <p:ph type="clipArt" sz="half" idx="4294967295"/>
          </p:nvPr>
        </p:nvPicPr>
        <p:blipFill>
          <a:blip r:embed="rId2"/>
          <a:srcRect/>
          <a:stretch>
            <a:fillRect/>
          </a:stretch>
        </p:blipFill>
        <p:spPr>
          <a:xfrm>
            <a:off x="5105400" y="333375"/>
            <a:ext cx="4038600" cy="4056063"/>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714356"/>
            <a:ext cx="7851648" cy="771532"/>
          </a:xfrm>
        </p:spPr>
        <p:txBody>
          <a:bodyPr>
            <a:normAutofit/>
          </a:bodyPr>
          <a:lstStyle/>
          <a:p>
            <a:r>
              <a:rPr lang="ru-RU" sz="4000" dirty="0" smtClean="0"/>
              <a:t>Анкетирование учащихся школы</a:t>
            </a:r>
            <a:endParaRPr lang="ru-RU" sz="4000" dirty="0"/>
          </a:p>
        </p:txBody>
      </p:sp>
      <p:sp>
        <p:nvSpPr>
          <p:cNvPr id="3" name="Подзаголовок 2"/>
          <p:cNvSpPr>
            <a:spLocks noGrp="1"/>
          </p:cNvSpPr>
          <p:nvPr>
            <p:ph type="subTitle" idx="1"/>
          </p:nvPr>
        </p:nvSpPr>
        <p:spPr>
          <a:xfrm>
            <a:off x="500034" y="2214554"/>
            <a:ext cx="7854696" cy="1752600"/>
          </a:xfrm>
        </p:spPr>
        <p:txBody>
          <a:bodyPr/>
          <a:lstStyle/>
          <a:p>
            <a:pPr algn="l"/>
            <a:r>
              <a:rPr lang="ru-RU" sz="3200" dirty="0" smtClean="0">
                <a:solidFill>
                  <a:srgbClr val="FF0000"/>
                </a:solidFill>
              </a:rPr>
              <a:t>Цель</a:t>
            </a:r>
            <a:r>
              <a:rPr lang="ru-RU" sz="3200" dirty="0" smtClean="0"/>
              <a:t>: выяснить, сколько времени проводят учащиеся за компьютером, как влияет компьютер на здоровье школьника.</a:t>
            </a:r>
          </a:p>
          <a:p>
            <a:pPr algn="l"/>
            <a:endParaRPr lang="ru-RU" sz="3200" dirty="0" smtClean="0"/>
          </a:p>
          <a:p>
            <a:pPr algn="l"/>
            <a:r>
              <a:rPr lang="ru-RU" sz="3200" dirty="0" smtClean="0"/>
              <a:t>Было опрошено 30 детей.</a:t>
            </a:r>
            <a:endParaRPr lang="ru-RU"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000125" y="1500188"/>
            <a:ext cx="7572375" cy="3071812"/>
          </a:xfrm>
        </p:spPr>
        <p:txBody>
          <a:bodyPr>
            <a:normAutofit fontScale="62500" lnSpcReduction="20000"/>
          </a:bodyPr>
          <a:lstStyle/>
          <a:p>
            <a:pPr algn="ctr" eaLnBrk="1" fontAlgn="auto" hangingPunct="1">
              <a:spcAft>
                <a:spcPts val="0"/>
              </a:spcAft>
              <a:buClr>
                <a:schemeClr val="accent3"/>
              </a:buClr>
              <a:buFont typeface="Wingdings 2"/>
              <a:buNone/>
              <a:defRPr/>
            </a:pPr>
            <a:r>
              <a:rPr lang="ru-RU" sz="6400" dirty="0" smtClean="0"/>
              <a:t> </a:t>
            </a:r>
            <a:r>
              <a:rPr lang="ru-RU" sz="6400" b="1" dirty="0" smtClean="0">
                <a:solidFill>
                  <a:schemeClr val="accent4">
                    <a:lumMod val="60000"/>
                    <a:lumOff val="40000"/>
                  </a:schemeClr>
                </a:solidFill>
              </a:rPr>
              <a:t>Цель проекта:</a:t>
            </a:r>
          </a:p>
          <a:p>
            <a:pPr algn="just" eaLnBrk="1" fontAlgn="auto" hangingPunct="1">
              <a:spcAft>
                <a:spcPts val="0"/>
              </a:spcAft>
              <a:buClr>
                <a:schemeClr val="accent3"/>
              </a:buClr>
              <a:buFont typeface="Wingdings 2"/>
              <a:buNone/>
              <a:defRPr/>
            </a:pPr>
            <a:r>
              <a:rPr lang="ru-RU" sz="5800" dirty="0" smtClean="0">
                <a:solidFill>
                  <a:srgbClr val="C00000"/>
                </a:solidFill>
              </a:rPr>
              <a:t>исследовать влияние компьютера на здоровье школьника, выяснить отношение учащихся школы к компьютеру</a:t>
            </a:r>
          </a:p>
          <a:p>
            <a:pPr eaLnBrk="1" fontAlgn="auto" hangingPunct="1">
              <a:spcAft>
                <a:spcPts val="0"/>
              </a:spcAft>
              <a:buClr>
                <a:schemeClr val="accent3"/>
              </a:buClr>
              <a:buFont typeface="Wingdings 2"/>
              <a:buNone/>
              <a:defRPr/>
            </a:pPr>
            <a:endParaRPr lang="ru-RU"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2910" y="785794"/>
            <a:ext cx="8001056" cy="369332"/>
          </a:xfrm>
          <a:prstGeom prst="rect">
            <a:avLst/>
          </a:prstGeom>
          <a:noFill/>
        </p:spPr>
        <p:txBody>
          <a:bodyPr wrap="square" rtlCol="0">
            <a:spAutoFit/>
          </a:bodyPr>
          <a:lstStyle/>
          <a:p>
            <a:endParaRPr lang="ru-RU" dirty="0"/>
          </a:p>
        </p:txBody>
      </p:sp>
      <p:sp>
        <p:nvSpPr>
          <p:cNvPr id="1028" name="Rectangle 4"/>
          <p:cNvSpPr>
            <a:spLocks noChangeArrowheads="1"/>
          </p:cNvSpPr>
          <p:nvPr/>
        </p:nvSpPr>
        <p:spPr bwMode="auto">
          <a:xfrm>
            <a:off x="1214414" y="1102578"/>
            <a:ext cx="6358792" cy="49244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Анкета</a:t>
            </a:r>
            <a:endParaRPr kumimoji="0" lang="ru-RU"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a:t>
            </a: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 Есть ли у вас дома компьютер?</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2. В каком возрасте вы начали работать или играть за компьютером?</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3. Сколько времени в день в среднем вы проводите за компьютером?</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lang="ru-RU" sz="1400" b="1" dirty="0" smtClean="0">
                <a:solidFill>
                  <a:schemeClr val="tx1">
                    <a:lumMod val="85000"/>
                    <a:lumOff val="15000"/>
                  </a:schemeClr>
                </a:solidFill>
                <a:latin typeface="Times New Roman" pitchFamily="18" charset="0"/>
                <a:ea typeface="Calibri" pitchFamily="34" charset="0"/>
                <a:cs typeface="Times New Roman" pitchFamily="18" charset="0"/>
              </a:rPr>
              <a:t>4. </a:t>
            </a: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Чему вы отдадите предпочтение:</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pP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А) Компьютеру или чтению книг,</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pP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Б) Прогулке на свежем воздухе или компьютеру,</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pPr>
            <a:r>
              <a:rPr kumimoji="0" lang="ru-RU" sz="1400" b="1" i="0" u="none" strike="noStrike" cap="none" normalizeH="0" baseline="0" dirty="0" smtClean="0">
                <a:ln>
                  <a:noFill/>
                </a:ln>
                <a:solidFill>
                  <a:schemeClr val="tx1">
                    <a:lumMod val="85000"/>
                    <a:lumOff val="15000"/>
                  </a:schemeClr>
                </a:solidFill>
                <a:effectLst/>
                <a:latin typeface="Calibri"/>
                <a:ea typeface="Calibri" pitchFamily="34" charset="0"/>
                <a:cs typeface="Times New Roman" pitchFamily="18" charset="0"/>
              </a:rPr>
              <a:t>В) «</a:t>
            </a: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Живому</a:t>
            </a:r>
            <a:r>
              <a:rPr kumimoji="0" lang="ru-RU" sz="1400" b="1" i="0" u="none" strike="noStrike" cap="none" normalizeH="0" baseline="0" dirty="0" smtClean="0">
                <a:ln>
                  <a:noFill/>
                </a:ln>
                <a:solidFill>
                  <a:schemeClr val="tx1">
                    <a:lumMod val="85000"/>
                    <a:lumOff val="15000"/>
                  </a:schemeClr>
                </a:solidFill>
                <a:effectLst/>
                <a:latin typeface="Calibri"/>
                <a:ea typeface="Calibri" pitchFamily="34" charset="0"/>
                <a:cs typeface="Times New Roman" pitchFamily="18" charset="0"/>
              </a:rPr>
              <a:t>»</a:t>
            </a: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 общению с другом или общению с помощью компьютера?</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5. Устают ли у вас глаза при работе с компьютером?</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6. Делаете ли вы при работе за компьютером гимнастику для глаз?</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7. Устают ли у вас при работе за компьютером спина, шея, руки?</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8. Делаете ли вы физкультминутки в перерывах при работе за компьютером?</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9. Какого рода деятельностью вы занимаетесь за компьютером:</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pP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А) Готовитесь к урокам,</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pP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Б) Ищите в Интернете </a:t>
            </a:r>
            <a:r>
              <a:rPr kumimoji="0" lang="ru-RU" sz="1400" b="1" i="0" u="none" strike="noStrike" cap="none" normalizeH="0" baseline="0" dirty="0" smtClean="0">
                <a:ln>
                  <a:noFill/>
                </a:ln>
                <a:solidFill>
                  <a:schemeClr val="tx1">
                    <a:lumMod val="85000"/>
                    <a:lumOff val="15000"/>
                  </a:schemeClr>
                </a:solidFill>
                <a:effectLst/>
                <a:latin typeface="Calibri"/>
                <a:ea typeface="Calibri" pitchFamily="34" charset="0"/>
                <a:cs typeface="Times New Roman" pitchFamily="18" charset="0"/>
              </a:rPr>
              <a:t>«</a:t>
            </a:r>
            <a:r>
              <a:rPr kumimoji="0" lang="ru-RU" sz="1400" b="1" i="0" u="none" strike="noStrike" cap="none" normalizeH="0" baseline="0" dirty="0" err="1" smtClean="0">
                <a:ln>
                  <a:noFill/>
                </a:ln>
                <a:solidFill>
                  <a:schemeClr val="tx1">
                    <a:lumMod val="85000"/>
                    <a:lumOff val="15000"/>
                  </a:schemeClr>
                </a:solidFill>
                <a:effectLst/>
                <a:latin typeface="Times New Roman" pitchFamily="18" charset="0"/>
                <a:ea typeface="Calibri" pitchFamily="34" charset="0"/>
                <a:cs typeface="Times New Roman" pitchFamily="18" charset="0"/>
              </a:rPr>
              <a:t>внеучебную</a:t>
            </a:r>
            <a:r>
              <a:rPr kumimoji="0" lang="ru-RU" sz="1400" b="1" i="0" u="none" strike="noStrike" cap="none" normalizeH="0" baseline="0" dirty="0" smtClean="0">
                <a:ln>
                  <a:noFill/>
                </a:ln>
                <a:solidFill>
                  <a:schemeClr val="tx1">
                    <a:lumMod val="85000"/>
                    <a:lumOff val="15000"/>
                  </a:schemeClr>
                </a:solidFill>
                <a:effectLst/>
                <a:latin typeface="Calibri"/>
                <a:ea typeface="Calibri" pitchFamily="34" charset="0"/>
                <a:cs typeface="Times New Roman" pitchFamily="18" charset="0"/>
              </a:rPr>
              <a:t>»</a:t>
            </a: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 информацию</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pP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В) Общаетесь (в режиме </a:t>
            </a:r>
            <a:r>
              <a:rPr kumimoji="0" lang="en-US"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on</a:t>
            </a: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a:t>
            </a:r>
            <a:r>
              <a:rPr kumimoji="0" lang="en-US"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line</a:t>
            </a: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 по электронной почте, на форумах и т.д.),</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pP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Г) Смотрите фильмы, читаете электронные книги, слушаете музыку,</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pP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Д)</a:t>
            </a:r>
            <a:r>
              <a:rPr kumimoji="0" lang="ru-RU" sz="1400" b="1" i="0" u="none" strike="noStrike" cap="none" normalizeH="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 </a:t>
            </a:r>
            <a:r>
              <a:rPr kumimoji="0" lang="ru-RU" sz="1400" b="1" i="0" u="none" strike="noStrike" cap="none" normalizeH="0" baseline="0" dirty="0" smtClean="0">
                <a:ln>
                  <a:noFill/>
                </a:ln>
                <a:solidFill>
                  <a:schemeClr val="tx1">
                    <a:lumMod val="85000"/>
                    <a:lumOff val="15000"/>
                  </a:schemeClr>
                </a:solidFill>
                <a:effectLst/>
                <a:latin typeface="Times New Roman" pitchFamily="18" charset="0"/>
                <a:ea typeface="Calibri" pitchFamily="34" charset="0"/>
                <a:cs typeface="Times New Roman" pitchFamily="18" charset="0"/>
              </a:rPr>
              <a:t>Играете в компьютерные игры.</a:t>
            </a:r>
            <a:endParaRPr kumimoji="0" lang="ru-RU" sz="1400" b="1" i="0" u="none" strike="noStrike" cap="none" normalizeH="0" baseline="0" dirty="0" smtClean="0">
              <a:ln>
                <a:noFill/>
              </a:ln>
              <a:solidFill>
                <a:schemeClr val="tx1">
                  <a:lumMod val="85000"/>
                  <a:lumOff val="15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Диаграмма 4"/>
          <p:cNvGraphicFramePr/>
          <p:nvPr/>
        </p:nvGraphicFramePr>
        <p:xfrm>
          <a:off x="642910" y="1571612"/>
          <a:ext cx="8143932" cy="378621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Диаграмма 2"/>
          <p:cNvGraphicFramePr/>
          <p:nvPr/>
        </p:nvGraphicFramePr>
        <p:xfrm>
          <a:off x="1357290" y="1285860"/>
          <a:ext cx="6786610" cy="435771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nvGraphicFramePr>
        <p:xfrm>
          <a:off x="1071538" y="1571612"/>
          <a:ext cx="6786610" cy="414340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nvGraphicFramePr>
        <p:xfrm>
          <a:off x="1285852" y="2214554"/>
          <a:ext cx="6643734" cy="421484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nvGraphicFramePr>
        <p:xfrm>
          <a:off x="1357290" y="1214422"/>
          <a:ext cx="6715172" cy="442915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nvGraphicFramePr>
        <p:xfrm>
          <a:off x="1285852" y="1643050"/>
          <a:ext cx="6929486" cy="428628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nvGraphicFramePr>
        <p:xfrm>
          <a:off x="1000100" y="1428736"/>
          <a:ext cx="7215238" cy="414340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nvGraphicFramePr>
        <p:xfrm>
          <a:off x="1214414" y="1571612"/>
          <a:ext cx="7143800" cy="421484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nvGraphicFramePr>
        <p:xfrm>
          <a:off x="2147481100" y="2147481100"/>
          <a:ext cx="0" cy="0"/>
        </p:xfrm>
        <a:graphic>
          <a:graphicData uri="http://schemas.openxmlformats.org/drawingml/2006/chart">
            <c:chart xmlns:c="http://schemas.openxmlformats.org/drawingml/2006/chart" xmlns:r="http://schemas.openxmlformats.org/officeDocument/2006/relationships" r:id="rId2"/>
          </a:graphicData>
        </a:graphic>
      </p:graphicFrame>
      <p:sp>
        <p:nvSpPr>
          <p:cNvPr id="24579" name="Заголовок 5"/>
          <p:cNvSpPr>
            <a:spLocks noGrp="1"/>
          </p:cNvSpPr>
          <p:nvPr>
            <p:ph type="title"/>
          </p:nvPr>
        </p:nvSpPr>
        <p:spPr>
          <a:xfrm>
            <a:off x="785786" y="642918"/>
            <a:ext cx="7615262" cy="785810"/>
          </a:xfrm>
        </p:spPr>
        <p:txBody>
          <a:bodyPr/>
          <a:lstStyle/>
          <a:p>
            <a:r>
              <a:rPr lang="ru-RU" dirty="0" smtClean="0"/>
              <a:t>Результаты анкетирования </a:t>
            </a:r>
          </a:p>
        </p:txBody>
      </p:sp>
      <p:sp>
        <p:nvSpPr>
          <p:cNvPr id="24580" name="Содержимое 6"/>
          <p:cNvSpPr>
            <a:spLocks noGrp="1"/>
          </p:cNvSpPr>
          <p:nvPr>
            <p:ph idx="1"/>
          </p:nvPr>
        </p:nvSpPr>
        <p:spPr>
          <a:xfrm>
            <a:off x="428596" y="1500174"/>
            <a:ext cx="8229600" cy="4389437"/>
          </a:xfrm>
        </p:spPr>
        <p:txBody>
          <a:bodyPr/>
          <a:lstStyle/>
          <a:p>
            <a:pPr>
              <a:buNone/>
            </a:pPr>
            <a:r>
              <a:rPr lang="ru-RU" dirty="0" smtClean="0"/>
              <a:t>    Результаты показали</a:t>
            </a:r>
            <a:r>
              <a:rPr lang="en-US" dirty="0" smtClean="0"/>
              <a:t>,</a:t>
            </a:r>
            <a:r>
              <a:rPr lang="ru-RU" dirty="0" smtClean="0"/>
              <a:t> что все опрошенные ребята имеют дома компьютер</a:t>
            </a:r>
            <a:r>
              <a:rPr lang="en-US" dirty="0" smtClean="0"/>
              <a:t>,</a:t>
            </a:r>
            <a:r>
              <a:rPr lang="ru-RU" dirty="0" smtClean="0"/>
              <a:t> умеют им пользоваться, очень многие сидят за  ним с раннего возраста. Но не многие задумываются о вреде и пользе компьютера. При подготовке к урокам компьютер используют  60% учащихся . В компьютерные игры играют  90% учащихся; слушают музыку, смотрят фильмы –90% учащихся.</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eaLnBrk="1" fontAlgn="auto" hangingPunct="1">
              <a:spcAft>
                <a:spcPts val="0"/>
              </a:spcAft>
              <a:defRPr/>
            </a:pPr>
            <a:r>
              <a:rPr lang="ru-RU" smtClean="0"/>
              <a:t>Задачи исследования</a:t>
            </a:r>
            <a:endParaRPr lang="ru-RU"/>
          </a:p>
        </p:txBody>
      </p:sp>
      <p:sp>
        <p:nvSpPr>
          <p:cNvPr id="7171" name="Текст 2"/>
          <p:cNvSpPr>
            <a:spLocks noGrp="1"/>
          </p:cNvSpPr>
          <p:nvPr>
            <p:ph type="body" idx="1"/>
          </p:nvPr>
        </p:nvSpPr>
        <p:spPr>
          <a:xfrm>
            <a:off x="530225" y="2705100"/>
            <a:ext cx="8399463" cy="2509838"/>
          </a:xfrm>
        </p:spPr>
        <p:txBody>
          <a:bodyPr/>
          <a:lstStyle/>
          <a:p>
            <a:pPr eaLnBrk="1" hangingPunct="1"/>
            <a:r>
              <a:rPr lang="ru-RU" sz="2800" dirty="0" smtClean="0">
                <a:solidFill>
                  <a:srgbClr val="C00000"/>
                </a:solidFill>
              </a:rPr>
              <a:t>1. изучить влияние компьютера  на физическое и психологическое самочувствие человека;</a:t>
            </a:r>
          </a:p>
          <a:p>
            <a:pPr eaLnBrk="1" hangingPunct="1"/>
            <a:r>
              <a:rPr lang="ru-RU" sz="2800" dirty="0" smtClean="0">
                <a:solidFill>
                  <a:srgbClr val="C00000"/>
                </a:solidFill>
              </a:rPr>
              <a:t>2. ознакомиться  с гигиеническими  требованиями, предъявлениями к организации работ за компьютером.</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Диаграмма 2"/>
          <p:cNvGraphicFramePr/>
          <p:nvPr/>
        </p:nvGraphicFramePr>
        <p:xfrm>
          <a:off x="2147481100" y="2147481100"/>
          <a:ext cx="0" cy="0"/>
        </p:xfrm>
        <a:graphic>
          <a:graphicData uri="http://schemas.openxmlformats.org/drawingml/2006/chart">
            <c:chart xmlns:c="http://schemas.openxmlformats.org/drawingml/2006/chart" xmlns:r="http://schemas.openxmlformats.org/officeDocument/2006/relationships" r:id="rId2"/>
          </a:graphicData>
        </a:graphic>
      </p:graphicFrame>
      <p:sp>
        <p:nvSpPr>
          <p:cNvPr id="4" name="Заголовок 3"/>
          <p:cNvSpPr>
            <a:spLocks noGrp="1"/>
          </p:cNvSpPr>
          <p:nvPr>
            <p:ph type="title"/>
          </p:nvPr>
        </p:nvSpPr>
        <p:spPr>
          <a:xfrm>
            <a:off x="571472" y="5429264"/>
            <a:ext cx="8305800" cy="1143000"/>
          </a:xfrm>
        </p:spPr>
        <p:txBody>
          <a:bodyPr>
            <a:normAutofit fontScale="90000"/>
          </a:bodyPr>
          <a:lstStyle/>
          <a:p>
            <a:r>
              <a:rPr lang="ru-RU" dirty="0" smtClean="0"/>
              <a:t>Большинство школьников не </a:t>
            </a:r>
            <a:r>
              <a:rPr lang="ru-RU" sz="4400" dirty="0" smtClean="0"/>
              <a:t>знают</a:t>
            </a:r>
            <a:r>
              <a:rPr lang="ru-RU" dirty="0" smtClean="0"/>
              <a:t> норм работы за компьютером, недостаточно заботятся о своём здоровье, </a:t>
            </a:r>
            <a:r>
              <a:rPr lang="ru-RU" sz="4400" dirty="0" smtClean="0"/>
              <a:t>проводя</a:t>
            </a:r>
            <a:r>
              <a:rPr lang="ru-RU" dirty="0" smtClean="0"/>
              <a:t> за компьютером слишком много времени, что может привести к возникновению различных заболеваний.</a:t>
            </a:r>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nvGraphicFramePr>
        <p:xfrm>
          <a:off x="2147481100" y="2147481100"/>
          <a:ext cx="0" cy="0"/>
        </p:xfrm>
        <a:graphic>
          <a:graphicData uri="http://schemas.openxmlformats.org/drawingml/2006/chart">
            <c:chart xmlns:c="http://schemas.openxmlformats.org/drawingml/2006/chart" xmlns:r="http://schemas.openxmlformats.org/officeDocument/2006/relationships" r:id="rId2"/>
          </a:graphicData>
        </a:graphic>
      </p:graphicFrame>
      <p:sp>
        <p:nvSpPr>
          <p:cNvPr id="3" name="Заголовок 2"/>
          <p:cNvSpPr>
            <a:spLocks noGrp="1"/>
          </p:cNvSpPr>
          <p:nvPr>
            <p:ph type="title"/>
          </p:nvPr>
        </p:nvSpPr>
        <p:spPr>
          <a:xfrm>
            <a:off x="500034" y="4929198"/>
            <a:ext cx="8305800" cy="1143000"/>
          </a:xfrm>
        </p:spPr>
        <p:txBody>
          <a:bodyPr>
            <a:normAutofit fontScale="90000"/>
          </a:bodyPr>
          <a:lstStyle/>
          <a:p>
            <a:r>
              <a:rPr lang="ru-RU" dirty="0" smtClean="0"/>
              <a:t>Данное исследование подтвердило гипотезу о том, что компьютер отрицательно влияет на здоровье ребёнка при не разумном и не грамотном подходе. В ином случае, его вклад неоценим!</a:t>
            </a:r>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nvGraphicFramePr>
        <p:xfrm>
          <a:off x="2147481100" y="2147481100"/>
          <a:ext cx="0" cy="0"/>
        </p:xfrm>
        <a:graphic>
          <a:graphicData uri="http://schemas.openxmlformats.org/drawingml/2006/chart">
            <c:chart xmlns:c="http://schemas.openxmlformats.org/drawingml/2006/chart" xmlns:r="http://schemas.openxmlformats.org/officeDocument/2006/relationships" r:id="rId2"/>
          </a:graphicData>
        </a:graphic>
      </p:graphicFrame>
      <p:sp>
        <p:nvSpPr>
          <p:cNvPr id="3" name="Заголовок 2"/>
          <p:cNvSpPr>
            <a:spLocks noGrp="1"/>
          </p:cNvSpPr>
          <p:nvPr>
            <p:ph type="title"/>
          </p:nvPr>
        </p:nvSpPr>
        <p:spPr>
          <a:xfrm>
            <a:off x="428596" y="5500702"/>
            <a:ext cx="8305800" cy="1143000"/>
          </a:xfrm>
        </p:spPr>
        <p:txBody>
          <a:bodyPr>
            <a:normAutofit fontScale="90000"/>
          </a:bodyPr>
          <a:lstStyle/>
          <a:p>
            <a:r>
              <a:rPr lang="ru-RU" dirty="0" smtClean="0"/>
              <a:t>Важным моментом для сохранения здоровья, по нашему мнению, является правильная организация рабочего места, соблюдение времени при использовании компьютера. Необходимо сделать компьютер не средством развлечения, а инструментом для обучения .</a:t>
            </a:r>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nvGraphicFramePr>
        <p:xfrm>
          <a:off x="2147481100" y="2147481100"/>
          <a:ext cx="0" cy="0"/>
        </p:xfrm>
        <a:graphic>
          <a:graphicData uri="http://schemas.openxmlformats.org/drawingml/2006/chart">
            <c:chart xmlns:c="http://schemas.openxmlformats.org/drawingml/2006/chart" xmlns:r="http://schemas.openxmlformats.org/officeDocument/2006/relationships" r:id="rId2"/>
          </a:graphicData>
        </a:graphic>
      </p:graphicFrame>
      <p:sp>
        <p:nvSpPr>
          <p:cNvPr id="3" name="Заголовок 2"/>
          <p:cNvSpPr>
            <a:spLocks noGrp="1"/>
          </p:cNvSpPr>
          <p:nvPr>
            <p:ph type="title"/>
          </p:nvPr>
        </p:nvSpPr>
        <p:spPr>
          <a:xfrm>
            <a:off x="357158" y="642918"/>
            <a:ext cx="8305800" cy="1143000"/>
          </a:xfrm>
        </p:spPr>
        <p:txBody>
          <a:bodyPr>
            <a:normAutofit/>
          </a:bodyPr>
          <a:lstStyle/>
          <a:p>
            <a:r>
              <a:rPr lang="ru-RU" sz="3200" dirty="0" smtClean="0"/>
              <a:t>Мы разработали для учащихся рекомендации по использованию компьютера:</a:t>
            </a:r>
            <a:endParaRPr lang="ru-RU" sz="3200" dirty="0"/>
          </a:p>
        </p:txBody>
      </p:sp>
      <p:sp>
        <p:nvSpPr>
          <p:cNvPr id="5" name="TextBox 4"/>
          <p:cNvSpPr txBox="1"/>
          <p:nvPr/>
        </p:nvSpPr>
        <p:spPr>
          <a:xfrm>
            <a:off x="428596" y="2143116"/>
            <a:ext cx="8358246" cy="3139321"/>
          </a:xfrm>
          <a:prstGeom prst="rect">
            <a:avLst/>
          </a:prstGeom>
          <a:noFill/>
        </p:spPr>
        <p:txBody>
          <a:bodyPr wrap="square" rtlCol="0">
            <a:spAutoFit/>
          </a:bodyPr>
          <a:lstStyle/>
          <a:p>
            <a:pPr algn="ctr"/>
            <a:r>
              <a:rPr lang="ru-RU" b="1" dirty="0" smtClean="0">
                <a:solidFill>
                  <a:srgbClr val="C00000"/>
                </a:solidFill>
              </a:rPr>
              <a:t>Как правильно организовать рабочее место</a:t>
            </a:r>
          </a:p>
          <a:p>
            <a:r>
              <a:rPr lang="ru-RU" dirty="0" smtClean="0"/>
              <a:t>• Высота стула должна соответствовать длине голени — тогда твои ступни не будут болтаться, а всей поверхностью встанут на пол.</a:t>
            </a:r>
          </a:p>
          <a:p>
            <a:r>
              <a:rPr lang="ru-RU" dirty="0" smtClean="0"/>
              <a:t>• Глубина сиденья должна составлять две трети длины бедра.</a:t>
            </a:r>
          </a:p>
          <a:p>
            <a:r>
              <a:rPr lang="ru-RU" dirty="0" smtClean="0"/>
              <a:t>• Положи валик между спинкой компьютерного стула и поясницей. Это позволит «разгрузить» поясничный отдел позвоночника.</a:t>
            </a:r>
          </a:p>
          <a:p>
            <a:r>
              <a:rPr lang="ru-RU" dirty="0" smtClean="0"/>
              <a:t>• Держи спину прямо, стараясь опираться всей ее поверхностью на спинку кресла.</a:t>
            </a:r>
          </a:p>
          <a:p>
            <a:r>
              <a:rPr lang="ru-RU" dirty="0" smtClean="0"/>
              <a:t>• Не «замирай» надолго в одной позе. Каждые 15-20 минут делай разминочные упражнения: встань из-за стола и пару раз присядь.</a:t>
            </a:r>
          </a:p>
          <a:p>
            <a:r>
              <a:rPr lang="ru-RU" dirty="0" smtClean="0"/>
              <a:t>• Не забывай время от времени хотя бы просто менять положение ног.</a:t>
            </a:r>
            <a:endParaRPr lang="ru-R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1472" y="1428736"/>
            <a:ext cx="8143932" cy="4955203"/>
          </a:xfrm>
          <a:prstGeom prst="rect">
            <a:avLst/>
          </a:prstGeom>
          <a:noFill/>
        </p:spPr>
        <p:txBody>
          <a:bodyPr wrap="square" rtlCol="0">
            <a:spAutoFit/>
          </a:bodyPr>
          <a:lstStyle/>
          <a:p>
            <a:pPr algn="ctr"/>
            <a:r>
              <a:rPr lang="ru-RU" b="1" dirty="0" smtClean="0">
                <a:solidFill>
                  <a:srgbClr val="C00000"/>
                </a:solidFill>
              </a:rPr>
              <a:t>Правила работы с компьютером:</a:t>
            </a:r>
          </a:p>
          <a:p>
            <a:pPr algn="just"/>
            <a:r>
              <a:rPr lang="ru-RU" sz="2000" dirty="0" smtClean="0"/>
              <a:t>• Нельзя сидеть близко к экрану — старайся выдерживать расстояние от глаз до монитора не менее 40 см (лучше больше).</a:t>
            </a:r>
          </a:p>
          <a:p>
            <a:pPr algn="just"/>
            <a:r>
              <a:rPr lang="ru-RU" sz="2000" dirty="0" smtClean="0"/>
              <a:t>• Яркость и контрастность не должны быть установлены на максимум.</a:t>
            </a:r>
          </a:p>
          <a:p>
            <a:pPr algn="just"/>
            <a:r>
              <a:rPr lang="ru-RU" sz="2000" dirty="0" smtClean="0"/>
              <a:t>• В настройках монитора необходимо установить режимы мерцания, благоприятные для глаз.</a:t>
            </a:r>
          </a:p>
          <a:p>
            <a:pPr algn="just"/>
            <a:r>
              <a:rPr lang="ru-RU" sz="2000" dirty="0" smtClean="0"/>
              <a:t>• Освещенность помещения должна быть такой, чтобы не было бликов на мониторе.</a:t>
            </a:r>
          </a:p>
          <a:p>
            <a:pPr algn="just"/>
            <a:r>
              <a:rPr lang="ru-RU" sz="2000" dirty="0" smtClean="0"/>
              <a:t>• Нужно использовать дополнительное боковое освещение, лучше слева. При этом лампа не должна светить в глаза.</a:t>
            </a:r>
          </a:p>
          <a:p>
            <a:pPr algn="just"/>
            <a:r>
              <a:rPr lang="ru-RU" sz="2000" dirty="0" smtClean="0"/>
              <a:t>• Нельзя сидеть за компьютером в сумерках или темноте.</a:t>
            </a:r>
          </a:p>
          <a:p>
            <a:pPr algn="just"/>
            <a:r>
              <a:rPr lang="ru-RU" sz="2000" dirty="0" smtClean="0"/>
              <a:t>• Если что-то нужно перепечатывать с бумаги, то листы нужно установить как можно ближе к экрану для того, чтобы уменьшить «разброс» взгляда.</a:t>
            </a:r>
          </a:p>
          <a:p>
            <a:endParaRPr lang="ru-R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1357298"/>
            <a:ext cx="7929618" cy="4370427"/>
          </a:xfrm>
          <a:prstGeom prst="rect">
            <a:avLst/>
          </a:prstGeom>
          <a:noFill/>
        </p:spPr>
        <p:txBody>
          <a:bodyPr wrap="square" rtlCol="0">
            <a:spAutoFit/>
          </a:bodyPr>
          <a:lstStyle/>
          <a:p>
            <a:pPr algn="ctr"/>
            <a:r>
              <a:rPr lang="ru-RU" b="1" dirty="0" smtClean="0">
                <a:solidFill>
                  <a:srgbClr val="C00000"/>
                </a:solidFill>
              </a:rPr>
              <a:t>Упражнения для глаз</a:t>
            </a:r>
          </a:p>
          <a:p>
            <a:r>
              <a:rPr lang="ru-RU" dirty="0" smtClean="0"/>
              <a:t>• </a:t>
            </a:r>
            <a:r>
              <a:rPr lang="ru-RU" sz="2000" dirty="0" smtClean="0"/>
              <a:t>Отвернись от монитора и закрой глаза.</a:t>
            </a:r>
          </a:p>
          <a:p>
            <a:r>
              <a:rPr lang="ru-RU" sz="2000" dirty="0" smtClean="0"/>
              <a:t>• Быстро 10 раз зажмурься, не разжимая век.</a:t>
            </a:r>
          </a:p>
          <a:p>
            <a:r>
              <a:rPr lang="ru-RU" sz="2000" dirty="0" smtClean="0"/>
              <a:t>• Быстро 10 раз интенсивно поморгай.</a:t>
            </a:r>
          </a:p>
          <a:p>
            <a:r>
              <a:rPr lang="ru-RU" sz="2000" dirty="0" smtClean="0"/>
              <a:t> Старайся открывать глаза как можно шире.</a:t>
            </a:r>
          </a:p>
          <a:p>
            <a:r>
              <a:rPr lang="ru-RU" sz="2000" dirty="0" smtClean="0"/>
              <a:t>• Закрой глаза и «нарисуй» ими восьмерку —</a:t>
            </a:r>
          </a:p>
          <a:p>
            <a:r>
              <a:rPr lang="ru-RU" sz="2000" dirty="0" smtClean="0"/>
              <a:t> сначала вертикальную, затем горизонтальную.</a:t>
            </a:r>
          </a:p>
          <a:p>
            <a:r>
              <a:rPr lang="ru-RU" sz="2000" dirty="0" smtClean="0"/>
              <a:t>• Помассируй виски у края глаз легкими круговыми движениями кончиков пальцев. При этом пальцы правой руки двигай по часовой стрелке, а пальцы левой — против.</a:t>
            </a:r>
          </a:p>
          <a:p>
            <a:r>
              <a:rPr lang="ru-RU" sz="2000" dirty="0" smtClean="0"/>
              <a:t>• Повернись и зафиксируй взгляд на самой отдаленной точке, а потом плавно переведи взгляд на кончик носа. Делай это упражнение по 10 - 15 раз трижды в день.</a:t>
            </a:r>
          </a:p>
          <a:p>
            <a:endParaRPr lang="ru-RU" sz="2000" dirty="0"/>
          </a:p>
        </p:txBody>
      </p:sp>
      <p:pic>
        <p:nvPicPr>
          <p:cNvPr id="3" name="Picture 2" descr="Правила работы за компьютером. Полезные советы и рекомендации для школьников"/>
          <p:cNvPicPr>
            <a:picLocks noChangeAspect="1" noChangeArrowheads="1"/>
          </p:cNvPicPr>
          <p:nvPr/>
        </p:nvPicPr>
        <p:blipFill>
          <a:blip r:embed="rId2"/>
          <a:srcRect/>
          <a:stretch>
            <a:fillRect/>
          </a:stretch>
        </p:blipFill>
        <p:spPr bwMode="auto">
          <a:xfrm>
            <a:off x="6286512" y="500042"/>
            <a:ext cx="2057400" cy="2743201"/>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2143116"/>
            <a:ext cx="8072494" cy="2071701"/>
          </a:xfrm>
          <a:prstGeom prst="rect">
            <a:avLst/>
          </a:prstGeom>
          <a:noFill/>
        </p:spPr>
        <p:txBody>
          <a:bodyPr wrap="none" lIns="91440" tIns="45720" rIns="91440" bIns="45720">
            <a:prstTxWarp prst="textInflateBottom">
              <a:avLst/>
            </a:prstTxWarp>
            <a:spAutoFit/>
            <a:scene3d>
              <a:camera prst="isometricRightUp"/>
              <a:lightRig rig="glow" dir="tl">
                <a:rot lat="0" lon="0" rev="5400000"/>
              </a:lightRig>
            </a:scene3d>
            <a:sp3d contourW="12700">
              <a:bevelT w="25400" h="25400"/>
              <a:contourClr>
                <a:schemeClr val="accent6">
                  <a:shade val="73000"/>
                </a:schemeClr>
              </a:contourClr>
            </a:sp3d>
          </a:bodyPr>
          <a:lstStyle/>
          <a:p>
            <a:pPr algn="ctr"/>
            <a:r>
              <a:rPr lang="ru-RU"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3">
                      <a:satMod val="175000"/>
                      <a:alpha val="40000"/>
                    </a:schemeClr>
                  </a:glow>
                  <a:outerShdw blurRad="80000" dist="40000" dir="5040000" algn="tl">
                    <a:srgbClr val="000000">
                      <a:alpha val="30000"/>
                    </a:srgbClr>
                  </a:outerShdw>
                  <a:reflection blurRad="6350" stA="60000" endA="900" endPos="60000" dist="60007" dir="5400000" sy="-100000" algn="bl" rotWithShape="0"/>
                </a:effectLst>
              </a:rPr>
              <a:t>Спасибо за внимание!!!</a:t>
            </a: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3">
                    <a:satMod val="175000"/>
                    <a:alpha val="40000"/>
                  </a:schemeClr>
                </a:glow>
                <a:outerShdw blurRad="80000" dist="40000" dir="5040000" algn="tl">
                  <a:srgbClr val="000000">
                    <a:alpha val="30000"/>
                  </a:srgbClr>
                </a:outerShdw>
                <a:reflection blurRad="6350" stA="60000" endA="900" endPos="60000" dist="60007" dir="5400000" sy="-100000" algn="bl" rotWithShape="0"/>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642918"/>
            <a:ext cx="7772400" cy="893266"/>
          </a:xfrm>
        </p:spPr>
        <p:txBody>
          <a:bodyPr/>
          <a:lstStyle/>
          <a:p>
            <a:pPr algn="ctr" eaLnBrk="1" fontAlgn="auto" hangingPunct="1">
              <a:spcAft>
                <a:spcPts val="0"/>
              </a:spcAft>
              <a:defRPr/>
            </a:pPr>
            <a:r>
              <a:rPr lang="ru-RU" dirty="0" smtClean="0"/>
              <a:t>Актуальность</a:t>
            </a:r>
            <a:endParaRPr lang="ru-RU" dirty="0"/>
          </a:p>
        </p:txBody>
      </p:sp>
      <p:sp>
        <p:nvSpPr>
          <p:cNvPr id="8195" name="Текст 2"/>
          <p:cNvSpPr>
            <a:spLocks noGrp="1"/>
          </p:cNvSpPr>
          <p:nvPr>
            <p:ph type="body" idx="1"/>
          </p:nvPr>
        </p:nvSpPr>
        <p:spPr>
          <a:xfrm>
            <a:off x="571472" y="1714488"/>
            <a:ext cx="7772400" cy="1509713"/>
          </a:xfrm>
        </p:spPr>
        <p:txBody>
          <a:bodyPr/>
          <a:lstStyle/>
          <a:p>
            <a:pPr algn="just" eaLnBrk="1" hangingPunct="1"/>
            <a:r>
              <a:rPr lang="ru-RU" sz="2800" dirty="0" smtClean="0"/>
              <a:t>нашего исследования обусловлена тем, что компьютеры стремительно вошли в современную жизнь</a:t>
            </a:r>
            <a:r>
              <a:rPr lang="en-US" sz="2800" dirty="0" smtClean="0"/>
              <a:t>.</a:t>
            </a:r>
            <a:r>
              <a:rPr lang="ru-RU" sz="2800" dirty="0" smtClean="0"/>
              <a:t> Компьютер влияет на все биологические характеристики организма человека, и в первую очередь, на его физическое и психическое здоровье</a:t>
            </a:r>
            <a:r>
              <a:rPr lang="en-US" sz="2800" dirty="0" smtClean="0"/>
              <a:t>. </a:t>
            </a:r>
            <a:r>
              <a:rPr lang="ru-RU" sz="2800" dirty="0" smtClean="0"/>
              <a:t>Необходимо  сформировать правильный подход при работе с компьютером</a:t>
            </a:r>
            <a:r>
              <a:rPr lang="en-US" sz="2800" dirty="0" smtClean="0"/>
              <a:t>.</a:t>
            </a:r>
            <a:r>
              <a:rPr lang="ru-RU" sz="2800" dirty="0" smtClean="0"/>
              <a:t> Поэтому мы решили исследовать влияние компьютера на здоровье школьника, и к каким изменениям в организме может привести это влияние</a:t>
            </a:r>
            <a:r>
              <a:rPr lang="en-US" sz="2800" dirty="0" smtClean="0"/>
              <a:t>.</a:t>
            </a:r>
            <a:r>
              <a:rPr lang="ru-RU" sz="2800" dirty="0" smtClean="0"/>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Текст 2"/>
          <p:cNvSpPr>
            <a:spLocks noGrp="1"/>
          </p:cNvSpPr>
          <p:nvPr>
            <p:ph type="body" idx="1"/>
          </p:nvPr>
        </p:nvSpPr>
        <p:spPr>
          <a:xfrm>
            <a:off x="500034" y="1928802"/>
            <a:ext cx="8143875" cy="2000250"/>
          </a:xfrm>
        </p:spPr>
        <p:txBody>
          <a:bodyPr/>
          <a:lstStyle/>
          <a:p>
            <a:pPr eaLnBrk="1" hangingPunct="1"/>
            <a:r>
              <a:rPr lang="ru-RU" sz="4000" dirty="0" smtClean="0">
                <a:solidFill>
                  <a:schemeClr val="accent4">
                    <a:lumMod val="60000"/>
                    <a:lumOff val="40000"/>
                  </a:schemeClr>
                </a:solidFill>
              </a:rPr>
              <a:t>ГИПОТЕЗА </a:t>
            </a:r>
            <a:r>
              <a:rPr lang="ru-RU" sz="4000" dirty="0" smtClean="0">
                <a:solidFill>
                  <a:srgbClr val="C00000"/>
                </a:solidFill>
              </a:rPr>
              <a:t>– компьютер  отрицательно влияет на здоровье ребёнка при не разумном и не грамотном подходе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642918"/>
            <a:ext cx="7772400" cy="1357322"/>
          </a:xfrm>
        </p:spPr>
        <p:txBody>
          <a:bodyPr/>
          <a:lstStyle/>
          <a:p>
            <a:pPr algn="ctr" eaLnBrk="1" fontAlgn="auto" hangingPunct="1">
              <a:spcAft>
                <a:spcPts val="0"/>
              </a:spcAft>
              <a:defRPr/>
            </a:pPr>
            <a:r>
              <a:rPr lang="ru-RU" sz="4800" dirty="0" smtClean="0"/>
              <a:t>Методы исследования:</a:t>
            </a:r>
            <a:endParaRPr lang="ru-RU" sz="4800" dirty="0"/>
          </a:p>
        </p:txBody>
      </p:sp>
      <p:sp>
        <p:nvSpPr>
          <p:cNvPr id="10243" name="Текст 2"/>
          <p:cNvSpPr>
            <a:spLocks noGrp="1"/>
          </p:cNvSpPr>
          <p:nvPr>
            <p:ph type="body" idx="1"/>
          </p:nvPr>
        </p:nvSpPr>
        <p:spPr>
          <a:xfrm>
            <a:off x="500063" y="2286000"/>
            <a:ext cx="8185150" cy="2500313"/>
          </a:xfrm>
        </p:spPr>
        <p:txBody>
          <a:bodyPr/>
          <a:lstStyle/>
          <a:p>
            <a:pPr eaLnBrk="1" hangingPunct="1">
              <a:buFont typeface="Arial" pitchFamily="34" charset="0"/>
              <a:buChar char="•"/>
              <a:defRPr/>
            </a:pPr>
            <a:r>
              <a:rPr lang="ru-RU" sz="2800" dirty="0" smtClean="0">
                <a:solidFill>
                  <a:srgbClr val="C00000"/>
                </a:solidFill>
              </a:rPr>
              <a:t>Теоретический  – анализ литературы  по теме исследования; </a:t>
            </a:r>
          </a:p>
          <a:p>
            <a:pPr eaLnBrk="1" hangingPunct="1">
              <a:buFont typeface="Arial" pitchFamily="34" charset="0"/>
              <a:buChar char="•"/>
              <a:defRPr/>
            </a:pPr>
            <a:r>
              <a:rPr lang="ru-RU" sz="2800" dirty="0" smtClean="0">
                <a:solidFill>
                  <a:srgbClr val="C00000"/>
                </a:solidFill>
              </a:rPr>
              <a:t>Практический - анкетирование , математическая обработка данных, построение диаграмм.</a:t>
            </a:r>
          </a:p>
          <a:p>
            <a:pPr algn="ctr" eaLnBrk="1" hangingPunct="1">
              <a:defRPr/>
            </a:pPr>
            <a:r>
              <a:rPr lang="ru-RU" sz="2800" b="1" dirty="0" smtClean="0">
                <a:solidFill>
                  <a:schemeClr val="accent3">
                    <a:lumMod val="40000"/>
                    <a:lumOff val="60000"/>
                  </a:schemeClr>
                </a:solidFill>
              </a:rPr>
              <a:t>НЕОБХОДИМОЕ ОБОРУДОВАНИЕ</a:t>
            </a:r>
            <a:r>
              <a:rPr lang="ru-RU" sz="2800" b="1" dirty="0" smtClean="0">
                <a:solidFill>
                  <a:schemeClr val="accent3">
                    <a:lumMod val="40000"/>
                    <a:lumOff val="60000"/>
                  </a:schemeClr>
                </a:solidFill>
                <a:sym typeface="Wingdings" pitchFamily="2" charset="2"/>
              </a:rPr>
              <a:t>:</a:t>
            </a:r>
          </a:p>
          <a:p>
            <a:pPr eaLnBrk="1" hangingPunct="1">
              <a:buFont typeface="Arial" pitchFamily="34" charset="0"/>
              <a:buChar char="•"/>
              <a:defRPr/>
            </a:pPr>
            <a:r>
              <a:rPr lang="ru-RU" sz="2800" dirty="0" smtClean="0">
                <a:solidFill>
                  <a:srgbClr val="C00000"/>
                </a:solidFill>
                <a:sym typeface="Wingdings" pitchFamily="2" charset="2"/>
              </a:rPr>
              <a:t>Компьютер, интернет,</a:t>
            </a:r>
            <a:r>
              <a:rPr lang="en-US" sz="2800" dirty="0" smtClean="0">
                <a:solidFill>
                  <a:srgbClr val="C00000"/>
                </a:solidFill>
                <a:sym typeface="Wingdings" pitchFamily="2" charset="2"/>
              </a:rPr>
              <a:t> </a:t>
            </a:r>
            <a:r>
              <a:rPr lang="ru-RU" sz="2800" dirty="0" smtClean="0">
                <a:solidFill>
                  <a:srgbClr val="C00000"/>
                </a:solidFill>
                <a:sym typeface="Wingdings" pitchFamily="2" charset="2"/>
              </a:rPr>
              <a:t>компьютерные программы </a:t>
            </a:r>
            <a:r>
              <a:rPr lang="en-US" sz="2800" dirty="0" smtClean="0">
                <a:solidFill>
                  <a:srgbClr val="C00000"/>
                </a:solidFill>
                <a:sym typeface="Wingdings" pitchFamily="2" charset="2"/>
              </a:rPr>
              <a:t>Microsoft Word </a:t>
            </a:r>
            <a:r>
              <a:rPr lang="ru-RU" sz="2800" dirty="0" smtClean="0">
                <a:solidFill>
                  <a:srgbClr val="C00000"/>
                </a:solidFill>
                <a:sym typeface="Wingdings" pitchFamily="2" charset="2"/>
              </a:rPr>
              <a:t>,</a:t>
            </a:r>
            <a:r>
              <a:rPr lang="en-US" sz="2800" dirty="0" smtClean="0">
                <a:solidFill>
                  <a:srgbClr val="C00000"/>
                </a:solidFill>
                <a:sym typeface="Wingdings" pitchFamily="2" charset="2"/>
              </a:rPr>
              <a:t>Microsoft Power Point</a:t>
            </a:r>
            <a:r>
              <a:rPr lang="ru-RU" sz="2800" dirty="0" smtClean="0">
                <a:solidFill>
                  <a:srgbClr val="C00000"/>
                </a:solidFill>
                <a:sym typeface="Wingdings" pitchFamily="2" charset="2"/>
              </a:rPr>
              <a:t>;</a:t>
            </a:r>
          </a:p>
          <a:p>
            <a:pPr eaLnBrk="1" hangingPunct="1">
              <a:buFont typeface="Arial" pitchFamily="34" charset="0"/>
              <a:buChar char="•"/>
              <a:defRPr/>
            </a:pPr>
            <a:r>
              <a:rPr lang="ru-RU" sz="2800" dirty="0" smtClean="0">
                <a:solidFill>
                  <a:srgbClr val="C00000"/>
                </a:solidFill>
                <a:sym typeface="Wingdings" pitchFamily="2" charset="2"/>
              </a:rPr>
              <a:t>Анкеты для опроса учащихся нашей школы.</a:t>
            </a:r>
            <a:r>
              <a:rPr lang="en-US" sz="2800" dirty="0" smtClean="0">
                <a:solidFill>
                  <a:srgbClr val="C00000"/>
                </a:solidFill>
                <a:sym typeface="Wingdings" pitchFamily="2" charset="2"/>
              </a:rPr>
              <a:t/>
            </a:r>
            <a:br>
              <a:rPr lang="en-US" sz="2800" dirty="0" smtClean="0">
                <a:solidFill>
                  <a:srgbClr val="C00000"/>
                </a:solidFill>
                <a:sym typeface="Wingdings" pitchFamily="2" charset="2"/>
              </a:rPr>
            </a:br>
            <a:endParaRPr lang="ru-RU" sz="2800" dirty="0" smtClean="0">
              <a:solidFill>
                <a:srgbClr val="C00000"/>
              </a:solidFill>
              <a:sym typeface="Wingdings" pitchFamily="2" charset="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44" name="Rectangle 12"/>
          <p:cNvSpPr>
            <a:spLocks noGrp="1" noChangeArrowheads="1"/>
          </p:cNvSpPr>
          <p:nvPr>
            <p:ph type="body" sz="half" idx="4294967295"/>
          </p:nvPr>
        </p:nvSpPr>
        <p:spPr>
          <a:xfrm>
            <a:off x="0" y="381000"/>
            <a:ext cx="8715404" cy="2405063"/>
          </a:xfrm>
        </p:spPr>
        <p:txBody>
          <a:bodyPr>
            <a:normAutofit fontScale="85000" lnSpcReduction="20000"/>
          </a:bodyPr>
          <a:lstStyle/>
          <a:p>
            <a:pPr marL="548640" indent="-411480" algn="just" eaLnBrk="1" fontAlgn="auto" hangingPunct="1">
              <a:lnSpc>
                <a:spcPct val="90000"/>
              </a:lnSpc>
              <a:spcAft>
                <a:spcPts val="0"/>
              </a:spcAft>
              <a:buClr>
                <a:schemeClr val="tx1">
                  <a:shade val="95000"/>
                </a:schemeClr>
              </a:buClr>
              <a:buFontTx/>
              <a:buNone/>
              <a:defRPr/>
            </a:pPr>
            <a:r>
              <a:rPr lang="ru-RU" sz="1800" dirty="0" smtClean="0">
                <a:effectLst>
                  <a:outerShdw blurRad="38100" dist="38100" dir="2700000" algn="tl">
                    <a:srgbClr val="C0C0C0"/>
                  </a:outerShdw>
                </a:effectLst>
              </a:rPr>
              <a:t>	</a:t>
            </a:r>
            <a:r>
              <a:rPr lang="ru-RU" sz="2800" dirty="0" smtClean="0">
                <a:effectLst>
                  <a:outerShdw blurRad="38100" dist="38100" dir="2700000" algn="tl">
                    <a:srgbClr val="C0C0C0"/>
                  </a:outerShdw>
                </a:effectLst>
              </a:rPr>
              <a:t>С постоянным развитием компьютерных технологий растет как число людей, активно использующих компьютер в рабочих целях, так и чрезмерно увлекающихся компьютерными играми и использованием интернета, так называемых компьютерных </a:t>
            </a:r>
            <a:r>
              <a:rPr lang="ru-RU" sz="2800" dirty="0" err="1" smtClean="0">
                <a:effectLst>
                  <a:outerShdw blurRad="38100" dist="38100" dir="2700000" algn="tl">
                    <a:srgbClr val="C0C0C0"/>
                  </a:outerShdw>
                </a:effectLst>
              </a:rPr>
              <a:t>аддиктов</a:t>
            </a:r>
            <a:r>
              <a:rPr lang="ru-RU" sz="2800" dirty="0" smtClean="0">
                <a:effectLst>
                  <a:outerShdw blurRad="38100" dist="38100" dir="2700000" algn="tl">
                    <a:srgbClr val="C0C0C0"/>
                  </a:outerShdw>
                </a:effectLst>
              </a:rPr>
              <a:t> (зависимые пользователи). Как и всему новаторскому, влиянию новых технологий в большей степени подвержено молодое поколение (10-30 лет).</a:t>
            </a:r>
          </a:p>
        </p:txBody>
      </p:sp>
      <p:pic>
        <p:nvPicPr>
          <p:cNvPr id="20484" name="Picture 14" descr="StartMaster-4010"/>
          <p:cNvPicPr>
            <a:picLocks noGrp="1" noChangeAspect="1" noChangeArrowheads="1"/>
          </p:cNvPicPr>
          <p:nvPr>
            <p:ph type="clipArt" sz="half" idx="4294967295"/>
          </p:nvPr>
        </p:nvPicPr>
        <p:blipFill>
          <a:blip r:embed="rId2"/>
          <a:srcRect/>
          <a:stretch>
            <a:fillRect/>
          </a:stretch>
        </p:blipFill>
        <p:spPr>
          <a:xfrm>
            <a:off x="4419600" y="2708275"/>
            <a:ext cx="4724400" cy="351313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4044">
                                            <p:txEl>
                                              <p:pRg st="0" end="0"/>
                                            </p:txEl>
                                          </p:spTgt>
                                        </p:tgtEl>
                                        <p:attrNameLst>
                                          <p:attrName>style.visibility</p:attrName>
                                        </p:attrNameLst>
                                      </p:cBhvr>
                                      <p:to>
                                        <p:strVal val="visible"/>
                                      </p:to>
                                    </p:set>
                                    <p:anim calcmode="lin" valueType="num">
                                      <p:cBhvr>
                                        <p:cTn id="7" dur="500" fill="hold"/>
                                        <p:tgtEl>
                                          <p:spTgt spid="4404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404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4044">
                                            <p:txEl>
                                              <p:pRg st="0" end="0"/>
                                            </p:txEl>
                                          </p:spTgt>
                                        </p:tgtEl>
                                      </p:cBhvr>
                                    </p:animEffect>
                                  </p:childTnLst>
                                </p:cTn>
                              </p:par>
                              <p:par>
                                <p:cTn id="10" presetID="17" presetClass="entr" presetSubtype="10" fill="hold" nodeType="withEffect">
                                  <p:stCondLst>
                                    <p:cond delay="0"/>
                                  </p:stCondLst>
                                  <p:childTnLst>
                                    <p:set>
                                      <p:cBhvr>
                                        <p:cTn id="11" dur="1" fill="hold">
                                          <p:stCondLst>
                                            <p:cond delay="0"/>
                                          </p:stCondLst>
                                        </p:cTn>
                                        <p:tgtEl>
                                          <p:spTgt spid="20484"/>
                                        </p:tgtEl>
                                        <p:attrNameLst>
                                          <p:attrName>style.visibility</p:attrName>
                                        </p:attrNameLst>
                                      </p:cBhvr>
                                      <p:to>
                                        <p:strVal val="visible"/>
                                      </p:to>
                                    </p:set>
                                    <p:anim calcmode="lin" valueType="num">
                                      <p:cBhvr>
                                        <p:cTn id="12" dur="500" fill="hold"/>
                                        <p:tgtEl>
                                          <p:spTgt spid="20484"/>
                                        </p:tgtEl>
                                        <p:attrNameLst>
                                          <p:attrName>ppt_w</p:attrName>
                                        </p:attrNameLst>
                                      </p:cBhvr>
                                      <p:tavLst>
                                        <p:tav tm="0">
                                          <p:val>
                                            <p:fltVal val="0"/>
                                          </p:val>
                                        </p:tav>
                                        <p:tav tm="100000">
                                          <p:val>
                                            <p:strVal val="#ppt_w"/>
                                          </p:val>
                                        </p:tav>
                                      </p:tavLst>
                                    </p:anim>
                                    <p:anim calcmode="lin" valueType="num">
                                      <p:cBhvr>
                                        <p:cTn id="13" dur="500" fill="hold"/>
                                        <p:tgtEl>
                                          <p:spTgt spid="2048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8" name="Picture 18" descr="загруженное"/>
          <p:cNvPicPr>
            <a:picLocks noGrp="1" noChangeAspect="1" noChangeArrowheads="1"/>
          </p:cNvPicPr>
          <p:nvPr>
            <p:ph sz="half" idx="1"/>
          </p:nvPr>
        </p:nvPicPr>
        <p:blipFill>
          <a:blip r:embed="rId2"/>
          <a:srcRect/>
          <a:stretch>
            <a:fillRect/>
          </a:stretch>
        </p:blipFill>
        <p:spPr>
          <a:xfrm>
            <a:off x="323850" y="692150"/>
            <a:ext cx="4608513" cy="3233738"/>
          </a:xfrm>
        </p:spPr>
      </p:pic>
      <p:sp>
        <p:nvSpPr>
          <p:cNvPr id="30729" name="Rectangle 9"/>
          <p:cNvSpPr>
            <a:spLocks noGrp="1" noChangeArrowheads="1"/>
          </p:cNvSpPr>
          <p:nvPr>
            <p:ph type="body" sz="half" idx="2"/>
          </p:nvPr>
        </p:nvSpPr>
        <p:spPr>
          <a:xfrm>
            <a:off x="4787900" y="260350"/>
            <a:ext cx="4038600" cy="4525963"/>
          </a:xfrm>
        </p:spPr>
        <p:txBody>
          <a:bodyPr/>
          <a:lstStyle/>
          <a:p>
            <a:pPr eaLnBrk="1" hangingPunct="1">
              <a:lnSpc>
                <a:spcPct val="80000"/>
              </a:lnSpc>
            </a:pPr>
            <a:r>
              <a:rPr lang="ru-RU" sz="2400" dirty="0" smtClean="0"/>
              <a:t>Современные дети настолько быстро адаптируются к новым видам информационных технологий, что начинают общаться с компьютером на «ты», намного быстрее, чем взрослым. Родителям, конечно, нужно знать: каково </a:t>
            </a:r>
            <a:r>
              <a:rPr lang="ru-RU" sz="2400" b="1" dirty="0" smtClean="0"/>
              <a:t>влияние компьютера на здоровье  детей</a:t>
            </a:r>
            <a:r>
              <a:rPr lang="ru-RU" sz="2400" dirty="0" smtClean="0"/>
              <a:t>, а особенно школьников?</a:t>
            </a:r>
          </a:p>
        </p:txBody>
      </p:sp>
      <p:sp>
        <p:nvSpPr>
          <p:cNvPr id="12292" name="AutoShape 13" descr="9k="/>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ru-RU"/>
          </a:p>
        </p:txBody>
      </p:sp>
      <p:sp>
        <p:nvSpPr>
          <p:cNvPr id="12293" name="AutoShape 15" descr="9k="/>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ru-RU"/>
          </a:p>
        </p:txBody>
      </p:sp>
      <p:sp>
        <p:nvSpPr>
          <p:cNvPr id="12294" name="AutoShape 17" descr="9k="/>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0729">
                                            <p:txEl>
                                              <p:pRg st="0" end="0"/>
                                            </p:txEl>
                                          </p:spTgt>
                                        </p:tgtEl>
                                        <p:attrNameLst>
                                          <p:attrName>style.visibility</p:attrName>
                                        </p:attrNameLst>
                                      </p:cBhvr>
                                      <p:to>
                                        <p:strVal val="visible"/>
                                      </p:to>
                                    </p:set>
                                    <p:anim calcmode="lin" valueType="num">
                                      <p:cBhvr>
                                        <p:cTn id="7" dur="500" fill="hold"/>
                                        <p:tgtEl>
                                          <p:spTgt spid="3072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0729">
                                            <p:txEl>
                                              <p:pRg st="0" end="0"/>
                                            </p:txEl>
                                          </p:spTgt>
                                        </p:tgtEl>
                                        <p:attrNameLst>
                                          <p:attrName>ppt_h</p:attrName>
                                        </p:attrNameLst>
                                      </p:cBhvr>
                                      <p:tavLst>
                                        <p:tav tm="0">
                                          <p:val>
                                            <p:strVal val="#ppt_h"/>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30738"/>
                                        </p:tgtEl>
                                        <p:attrNameLst>
                                          <p:attrName>style.visibility</p:attrName>
                                        </p:attrNameLst>
                                      </p:cBhvr>
                                      <p:to>
                                        <p:strVal val="visible"/>
                                      </p:to>
                                    </p:set>
                                    <p:anim calcmode="lin" valueType="num">
                                      <p:cBhvr>
                                        <p:cTn id="11" dur="500" fill="hold"/>
                                        <p:tgtEl>
                                          <p:spTgt spid="30738"/>
                                        </p:tgtEl>
                                        <p:attrNameLst>
                                          <p:attrName>ppt_w</p:attrName>
                                        </p:attrNameLst>
                                      </p:cBhvr>
                                      <p:tavLst>
                                        <p:tav tm="0">
                                          <p:val>
                                            <p:fltVal val="0"/>
                                          </p:val>
                                        </p:tav>
                                        <p:tav tm="100000">
                                          <p:val>
                                            <p:strVal val="#ppt_w"/>
                                          </p:val>
                                        </p:tav>
                                      </p:tavLst>
                                    </p:anim>
                                    <p:anim calcmode="lin" valueType="num">
                                      <p:cBhvr>
                                        <p:cTn id="12" dur="500" fill="hold"/>
                                        <p:tgtEl>
                                          <p:spTgt spid="3073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sz="half" idx="1"/>
          </p:nvPr>
        </p:nvSpPr>
        <p:spPr>
          <a:xfrm>
            <a:off x="250825" y="188913"/>
            <a:ext cx="8424863" cy="2160587"/>
          </a:xfrm>
        </p:spPr>
        <p:txBody>
          <a:bodyPr/>
          <a:lstStyle/>
          <a:p>
            <a:pPr eaLnBrk="1" hangingPunct="1">
              <a:lnSpc>
                <a:spcPct val="90000"/>
              </a:lnSpc>
            </a:pPr>
            <a:r>
              <a:rPr lang="ru-RU" sz="2400" smtClean="0"/>
              <a:t>Во время длительного просиживания за экраном монитора развивается гиподинамия, страдает детское зрение, портится осанка. Не говоря уже об электромагнитном излучении, оно, накапливаясь с годами, может привести к различного рода нарушениям в здоровье ребенка.</a:t>
            </a:r>
          </a:p>
        </p:txBody>
      </p:sp>
      <p:pic>
        <p:nvPicPr>
          <p:cNvPr id="14339" name="Picture 6" descr="images (1)"/>
          <p:cNvPicPr>
            <a:picLocks noGrp="1" noChangeAspect="1" noChangeArrowheads="1"/>
          </p:cNvPicPr>
          <p:nvPr>
            <p:ph sz="half" idx="2"/>
          </p:nvPr>
        </p:nvPicPr>
        <p:blipFill>
          <a:blip r:embed="rId2"/>
          <a:srcRect/>
          <a:stretch>
            <a:fillRect/>
          </a:stretch>
        </p:blipFill>
        <p:spPr>
          <a:xfrm>
            <a:off x="0" y="2420938"/>
            <a:ext cx="3887788" cy="3836987"/>
          </a:xfrm>
        </p:spPr>
      </p:pic>
      <p:pic>
        <p:nvPicPr>
          <p:cNvPr id="14340" name="Picture 7" descr="images (4)"/>
          <p:cNvPicPr>
            <a:picLocks noChangeAspect="1" noChangeArrowheads="1"/>
          </p:cNvPicPr>
          <p:nvPr/>
        </p:nvPicPr>
        <p:blipFill>
          <a:blip r:embed="rId3"/>
          <a:srcRect/>
          <a:stretch>
            <a:fillRect/>
          </a:stretch>
        </p:blipFill>
        <p:spPr bwMode="auto">
          <a:xfrm>
            <a:off x="4067175" y="2457450"/>
            <a:ext cx="5076825" cy="3803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2771</TotalTime>
  <Words>1279</Words>
  <Application>Microsoft Office PowerPoint</Application>
  <PresentationFormat>Экран (4:3)</PresentationFormat>
  <Paragraphs>114</Paragraphs>
  <Slides>36</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36</vt:i4>
      </vt:variant>
    </vt:vector>
  </HeadingPairs>
  <TitlesOfParts>
    <vt:vector size="43" baseType="lpstr">
      <vt:lpstr>Arial</vt:lpstr>
      <vt:lpstr>Calibri</vt:lpstr>
      <vt:lpstr>Constantia</vt:lpstr>
      <vt:lpstr>Times New Roman</vt:lpstr>
      <vt:lpstr>Wingdings</vt:lpstr>
      <vt:lpstr>Wingdings 2</vt:lpstr>
      <vt:lpstr>Поток</vt:lpstr>
      <vt:lpstr>Исследовательский проект</vt:lpstr>
      <vt:lpstr>Презентация PowerPoint</vt:lpstr>
      <vt:lpstr>Задачи исследования</vt:lpstr>
      <vt:lpstr>Актуальность</vt:lpstr>
      <vt:lpstr>Презентация PowerPoint</vt:lpstr>
      <vt:lpstr>Методы исследования:</vt:lpstr>
      <vt:lpstr>Презентация PowerPoint</vt:lpstr>
      <vt:lpstr>Презентация PowerPoint</vt:lpstr>
      <vt:lpstr>Презентация PowerPoint</vt:lpstr>
      <vt:lpstr>Презентация PowerPoint</vt:lpstr>
      <vt:lpstr>Длительная, однообразная работа кистями и пальцами рук приводит к постепенному повреждению связочного и суставного аппарата кисти. Если вовремя не принять меры, то заболевание может стать хроническим.  От компьютера ребенок не получит нужных сенсорных ощущений. К тому же мелкая моторика рук развивается намного меньше, чем при игре с настоящим конструктором, мозаикой.</vt:lpstr>
      <vt:lpstr> Также работа или игра за компьютером, вынуждает человека длительно сохранять относительно неподвижное состояние, вследствие чего снижается кровоснабжение тазовых органов и конечностей.  </vt:lpstr>
      <vt:lpstr> Работа или игра за компьютером – это интеллектуальный труд. И потому основная часть нагрузки приходится на нервную систему, а именно на головной мозг. Часто длительная работа за компьютером может быть причиной головных болей.  </vt:lpstr>
      <vt:lpstr>Презентация PowerPoint</vt:lpstr>
      <vt:lpstr>Компьютерные игры могут вызвать настоящую зависимость у ребенка. Если ваш ребенок сильно увлекается компьютерными играми, он может запросто забыть не только об уроках, но и про обед, завтрак и ужин. В результате возникает не только психологическое, но и физическое истощение организма</vt:lpstr>
      <vt:lpstr>Презентация PowerPoint</vt:lpstr>
      <vt:lpstr>Презентация PowerPoint</vt:lpstr>
      <vt:lpstr>Презентация PowerPoint</vt:lpstr>
      <vt:lpstr>Анкетирование учащихся школы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Результаты анкетирования </vt:lpstr>
      <vt:lpstr>Большинство школьников не знают норм работы за компьютером, недостаточно заботятся о своём здоровье, проводя за компьютером слишком много времени, что может привести к возникновению различных заболеваний.</vt:lpstr>
      <vt:lpstr>Данное исследование подтвердило гипотезу о том, что компьютер отрицательно влияет на здоровье ребёнка при не разумном и не грамотном подходе. В ином случае, его вклад неоценим!</vt:lpstr>
      <vt:lpstr>Важным моментом для сохранения здоровья, по нашему мнению, является правильная организация рабочего места, соблюдение времени при использовании компьютера. Необходимо сделать компьютер не средством развлечения, а инструментом для обучения .</vt:lpstr>
      <vt:lpstr>Мы разработали для учащихся рекомендации по использованию компьютера:</vt:lpstr>
      <vt:lpstr>Презентация PowerPoint</vt:lpstr>
      <vt:lpstr>Презентация PowerPoint</vt:lpstr>
      <vt:lpstr>Презентация PowerPoint</vt:lpstr>
    </vt:vector>
  </TitlesOfParts>
  <Company>Siracusa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Влияние компьютера на здоровье ребенка</dc:title>
  <dc:creator>Mariajose</dc:creator>
  <cp:lastModifiedBy>2А</cp:lastModifiedBy>
  <cp:revision>91</cp:revision>
  <dcterms:created xsi:type="dcterms:W3CDTF">2009-03-26T20:51:52Z</dcterms:created>
  <dcterms:modified xsi:type="dcterms:W3CDTF">2017-12-28T09:19:44Z</dcterms:modified>
</cp:coreProperties>
</file>