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2E5E"/>
    <a:srgbClr val="28503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12" autoAdjust="0"/>
  </p:normalViewPr>
  <p:slideViewPr>
    <p:cSldViewPr>
      <p:cViewPr>
        <p:scale>
          <a:sx n="75" d="100"/>
          <a:sy n="75" d="100"/>
        </p:scale>
        <p:origin x="-1094" y="-11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06C1BE-3BE4-4DEE-831B-9E3D067C5221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C4E8FF-85FB-4E5C-8885-269094C7B37E}">
      <dgm:prSet phldrT="[Текст]" custT="1"/>
      <dgm:spPr/>
      <dgm:t>
        <a:bodyPr/>
        <a:lstStyle/>
        <a:p>
          <a:r>
            <a:rPr lang="ru-RU" sz="4000" dirty="0" smtClean="0">
              <a:solidFill>
                <a:srgbClr val="FFFF00"/>
              </a:solidFill>
            </a:rPr>
            <a:t>Когнитивная наука</a:t>
          </a:r>
          <a:endParaRPr lang="ru-RU" sz="4000" dirty="0">
            <a:solidFill>
              <a:srgbClr val="FFFF00"/>
            </a:solidFill>
          </a:endParaRPr>
        </a:p>
      </dgm:t>
    </dgm:pt>
    <dgm:pt modelId="{CFB04933-7386-4862-826A-56B5F9E975C0}" type="parTrans" cxnId="{229BC0FB-730C-443B-BA2B-34D8932012A9}">
      <dgm:prSet/>
      <dgm:spPr/>
      <dgm:t>
        <a:bodyPr/>
        <a:lstStyle/>
        <a:p>
          <a:endParaRPr lang="ru-RU"/>
        </a:p>
      </dgm:t>
    </dgm:pt>
    <dgm:pt modelId="{9401C397-1FFC-49A2-8612-9792C6615393}" type="sibTrans" cxnId="{229BC0FB-730C-443B-BA2B-34D8932012A9}">
      <dgm:prSet/>
      <dgm:spPr/>
      <dgm:t>
        <a:bodyPr/>
        <a:lstStyle/>
        <a:p>
          <a:endParaRPr lang="ru-RU"/>
        </a:p>
      </dgm:t>
    </dgm:pt>
    <dgm:pt modelId="{C32D136F-05F5-4A59-B27B-0D4836FDB952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Психология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FF96565-0038-4CDC-9CDF-C7325D6683E1}" type="parTrans" cxnId="{22B96CF7-8F75-46F5-AE26-241ED0E10621}">
      <dgm:prSet/>
      <dgm:spPr/>
      <dgm:t>
        <a:bodyPr/>
        <a:lstStyle/>
        <a:p>
          <a:endParaRPr lang="ru-RU"/>
        </a:p>
      </dgm:t>
    </dgm:pt>
    <dgm:pt modelId="{54B23D64-2B2B-4FFB-876F-AF202CE0F065}" type="sibTrans" cxnId="{22B96CF7-8F75-46F5-AE26-241ED0E10621}">
      <dgm:prSet/>
      <dgm:spPr/>
      <dgm:t>
        <a:bodyPr/>
        <a:lstStyle/>
        <a:p>
          <a:endParaRPr lang="ru-RU"/>
        </a:p>
      </dgm:t>
    </dgm:pt>
    <dgm:pt modelId="{37264761-42B0-4BA2-88CE-304A99278E46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Теория искусств</a:t>
          </a:r>
          <a:endParaRPr lang="ru-RU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4F10FA-AD68-41DD-820B-C7984337B1C0}" type="parTrans" cxnId="{65C74208-495D-4FDC-A460-B7776DFFDA29}">
      <dgm:prSet/>
      <dgm:spPr/>
      <dgm:t>
        <a:bodyPr/>
        <a:lstStyle/>
        <a:p>
          <a:endParaRPr lang="ru-RU"/>
        </a:p>
      </dgm:t>
    </dgm:pt>
    <dgm:pt modelId="{5B8DACE4-2879-4B0D-BB8D-7DDA5E154EB6}" type="sibTrans" cxnId="{65C74208-495D-4FDC-A460-B7776DFFDA29}">
      <dgm:prSet/>
      <dgm:spPr/>
      <dgm:t>
        <a:bodyPr/>
        <a:lstStyle/>
        <a:p>
          <a:endParaRPr lang="ru-RU"/>
        </a:p>
      </dgm:t>
    </dgm:pt>
    <dgm:pt modelId="{04361BD3-C026-470F-8898-96CC96A6F82D}">
      <dgm:prSet phldrT="[Текст]" custT="1"/>
      <dgm:spPr/>
      <dgm:t>
        <a:bodyPr/>
        <a:lstStyle/>
        <a:p>
          <a:r>
            <a:rPr lang="ru-RU" sz="24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Культурология</a:t>
          </a:r>
          <a:endParaRPr lang="ru-RU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1480E76-20DA-4099-955E-AC2FDFA95767}" type="parTrans" cxnId="{6114EC3E-FE04-4077-BFA8-B1EB3AB7C224}">
      <dgm:prSet/>
      <dgm:spPr/>
      <dgm:t>
        <a:bodyPr/>
        <a:lstStyle/>
        <a:p>
          <a:endParaRPr lang="ru-RU"/>
        </a:p>
      </dgm:t>
    </dgm:pt>
    <dgm:pt modelId="{A5E4DD19-799F-4007-8DA7-5D303E311942}" type="sibTrans" cxnId="{6114EC3E-FE04-4077-BFA8-B1EB3AB7C224}">
      <dgm:prSet/>
      <dgm:spPr/>
      <dgm:t>
        <a:bodyPr/>
        <a:lstStyle/>
        <a:p>
          <a:endParaRPr lang="ru-RU"/>
        </a:p>
      </dgm:t>
    </dgm:pt>
    <dgm:pt modelId="{4B345962-F263-48A3-BD84-6049C4DFF9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Нейролингвистика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444C2C-F88D-44CD-B1A3-AD36A2A45298}" type="parTrans" cxnId="{7D50A528-DA2C-48B2-BDD2-C5362B991C3D}">
      <dgm:prSet/>
      <dgm:spPr/>
      <dgm:t>
        <a:bodyPr/>
        <a:lstStyle/>
        <a:p>
          <a:endParaRPr lang="ru-RU"/>
        </a:p>
      </dgm:t>
    </dgm:pt>
    <dgm:pt modelId="{CCEF5ED3-D878-42A8-A757-9E548CD20E67}" type="sibTrans" cxnId="{7D50A528-DA2C-48B2-BDD2-C5362B991C3D}">
      <dgm:prSet/>
      <dgm:spPr/>
      <dgm:t>
        <a:bodyPr/>
        <a:lstStyle/>
        <a:p>
          <a:endParaRPr lang="ru-RU"/>
        </a:p>
      </dgm:t>
    </dgm:pt>
    <dgm:pt modelId="{1DB28797-1353-4E56-9859-DBA2548E3669}" type="pres">
      <dgm:prSet presAssocID="{1806C1BE-3BE4-4DEE-831B-9E3D067C522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ED9E56-DAC4-4C14-A7A0-82814E469CDB}" type="pres">
      <dgm:prSet presAssocID="{39C4E8FF-85FB-4E5C-8885-269094C7B37E}" presName="centerShape" presStyleLbl="node0" presStyleIdx="0" presStyleCnt="1" custScaleX="296475" custScaleY="168269" custLinFactNeighborX="-1572" custLinFactNeighborY="0"/>
      <dgm:spPr/>
      <dgm:t>
        <a:bodyPr/>
        <a:lstStyle/>
        <a:p>
          <a:endParaRPr lang="ru-RU"/>
        </a:p>
      </dgm:t>
    </dgm:pt>
    <dgm:pt modelId="{F2B03C7B-15CD-4CF7-B9ED-26BBE9CD669C}" type="pres">
      <dgm:prSet presAssocID="{8FF96565-0038-4CDC-9CDF-C7325D6683E1}" presName="Name9" presStyleLbl="parChTrans1D2" presStyleIdx="0" presStyleCnt="4"/>
      <dgm:spPr/>
      <dgm:t>
        <a:bodyPr/>
        <a:lstStyle/>
        <a:p>
          <a:endParaRPr lang="ru-RU"/>
        </a:p>
      </dgm:t>
    </dgm:pt>
    <dgm:pt modelId="{7B4018D2-7F83-49A7-B401-35E8CB4466CF}" type="pres">
      <dgm:prSet presAssocID="{8FF96565-0038-4CDC-9CDF-C7325D6683E1}" presName="connTx" presStyleLbl="parChTrans1D2" presStyleIdx="0" presStyleCnt="4"/>
      <dgm:spPr/>
      <dgm:t>
        <a:bodyPr/>
        <a:lstStyle/>
        <a:p>
          <a:endParaRPr lang="ru-RU"/>
        </a:p>
      </dgm:t>
    </dgm:pt>
    <dgm:pt modelId="{4EB08DBC-8C46-4C0E-B6A1-D8AE6C52F9B4}" type="pres">
      <dgm:prSet presAssocID="{C32D136F-05F5-4A59-B27B-0D4836FDB952}" presName="node" presStyleLbl="node1" presStyleIdx="0" presStyleCnt="4" custScaleX="164103" custRadScaleRad="100410" custRadScaleInc="-7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B7153F-2313-489A-90D7-FA37A49E5DBC}" type="pres">
      <dgm:prSet presAssocID="{BD4F10FA-AD68-41DD-820B-C7984337B1C0}" presName="Name9" presStyleLbl="parChTrans1D2" presStyleIdx="1" presStyleCnt="4"/>
      <dgm:spPr/>
      <dgm:t>
        <a:bodyPr/>
        <a:lstStyle/>
        <a:p>
          <a:endParaRPr lang="ru-RU"/>
        </a:p>
      </dgm:t>
    </dgm:pt>
    <dgm:pt modelId="{80826594-13FF-4A58-BDAA-458706D7DF99}" type="pres">
      <dgm:prSet presAssocID="{BD4F10FA-AD68-41DD-820B-C7984337B1C0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EE4C6A7-D4CC-4FA1-AC6D-A7D09633235E}" type="pres">
      <dgm:prSet presAssocID="{37264761-42B0-4BA2-88CE-304A99278E46}" presName="node" presStyleLbl="node1" presStyleIdx="1" presStyleCnt="4" custScaleX="124039" custRadScaleRad="141828" custRadScaleInc="1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4424C2-A34F-4F56-A2FF-29925BF3B4FD}" type="pres">
      <dgm:prSet presAssocID="{A1480E76-20DA-4099-955E-AC2FDFA95767}" presName="Name9" presStyleLbl="parChTrans1D2" presStyleIdx="2" presStyleCnt="4"/>
      <dgm:spPr/>
      <dgm:t>
        <a:bodyPr/>
        <a:lstStyle/>
        <a:p>
          <a:endParaRPr lang="ru-RU"/>
        </a:p>
      </dgm:t>
    </dgm:pt>
    <dgm:pt modelId="{A307EC7E-CECB-48F9-876C-48D861ADF588}" type="pres">
      <dgm:prSet presAssocID="{A1480E76-20DA-4099-955E-AC2FDFA95767}" presName="connTx" presStyleLbl="parChTrans1D2" presStyleIdx="2" presStyleCnt="4"/>
      <dgm:spPr/>
      <dgm:t>
        <a:bodyPr/>
        <a:lstStyle/>
        <a:p>
          <a:endParaRPr lang="ru-RU"/>
        </a:p>
      </dgm:t>
    </dgm:pt>
    <dgm:pt modelId="{8DE3F879-2449-4739-B508-9882F68A440E}" type="pres">
      <dgm:prSet presAssocID="{04361BD3-C026-470F-8898-96CC96A6F82D}" presName="node" presStyleLbl="node1" presStyleIdx="2" presStyleCnt="4" custScaleX="156411" custRadScaleRad="100094" custRadScaleInc="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E871E-5EC8-49A6-9390-4502A855CF11}" type="pres">
      <dgm:prSet presAssocID="{51444C2C-F88D-44CD-B1A3-AD36A2A45298}" presName="Name9" presStyleLbl="parChTrans1D2" presStyleIdx="3" presStyleCnt="4"/>
      <dgm:spPr/>
      <dgm:t>
        <a:bodyPr/>
        <a:lstStyle/>
        <a:p>
          <a:endParaRPr lang="ru-RU"/>
        </a:p>
      </dgm:t>
    </dgm:pt>
    <dgm:pt modelId="{C8C75695-F8FF-47C9-A9DF-F82F7BF18250}" type="pres">
      <dgm:prSet presAssocID="{51444C2C-F88D-44CD-B1A3-AD36A2A4529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230C80BD-71FC-48C6-B2F6-CC59137BF692}" type="pres">
      <dgm:prSet presAssocID="{4B345962-F263-48A3-BD84-6049C4DFF904}" presName="node" presStyleLbl="node1" presStyleIdx="3" presStyleCnt="4" custScaleX="132052" custRadScaleRad="149533" custRadScaleInc="1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21CFF8-372D-4D5D-A37D-6B463DB0D28F}" type="presOf" srcId="{51444C2C-F88D-44CD-B1A3-AD36A2A45298}" destId="{488E871E-5EC8-49A6-9390-4502A855CF11}" srcOrd="0" destOrd="0" presId="urn:microsoft.com/office/officeart/2005/8/layout/radial1"/>
    <dgm:cxn modelId="{65C74208-495D-4FDC-A460-B7776DFFDA29}" srcId="{39C4E8FF-85FB-4E5C-8885-269094C7B37E}" destId="{37264761-42B0-4BA2-88CE-304A99278E46}" srcOrd="1" destOrd="0" parTransId="{BD4F10FA-AD68-41DD-820B-C7984337B1C0}" sibTransId="{5B8DACE4-2879-4B0D-BB8D-7DDA5E154EB6}"/>
    <dgm:cxn modelId="{795B1D9E-FD54-4163-850B-3C0BA437804C}" type="presOf" srcId="{BD4F10FA-AD68-41DD-820B-C7984337B1C0}" destId="{80826594-13FF-4A58-BDAA-458706D7DF99}" srcOrd="1" destOrd="0" presId="urn:microsoft.com/office/officeart/2005/8/layout/radial1"/>
    <dgm:cxn modelId="{7D50A528-DA2C-48B2-BDD2-C5362B991C3D}" srcId="{39C4E8FF-85FB-4E5C-8885-269094C7B37E}" destId="{4B345962-F263-48A3-BD84-6049C4DFF904}" srcOrd="3" destOrd="0" parTransId="{51444C2C-F88D-44CD-B1A3-AD36A2A45298}" sibTransId="{CCEF5ED3-D878-42A8-A757-9E548CD20E67}"/>
    <dgm:cxn modelId="{19A10F2B-2A0F-4B0B-902D-309EDF708202}" type="presOf" srcId="{1806C1BE-3BE4-4DEE-831B-9E3D067C5221}" destId="{1DB28797-1353-4E56-9859-DBA2548E3669}" srcOrd="0" destOrd="0" presId="urn:microsoft.com/office/officeart/2005/8/layout/radial1"/>
    <dgm:cxn modelId="{8B174DFB-E3D7-4B5D-88D1-91EC0B600FAC}" type="presOf" srcId="{A1480E76-20DA-4099-955E-AC2FDFA95767}" destId="{374424C2-A34F-4F56-A2FF-29925BF3B4FD}" srcOrd="0" destOrd="0" presId="urn:microsoft.com/office/officeart/2005/8/layout/radial1"/>
    <dgm:cxn modelId="{8FDE1DCA-03A9-442E-9650-6417D5093E08}" type="presOf" srcId="{8FF96565-0038-4CDC-9CDF-C7325D6683E1}" destId="{7B4018D2-7F83-49A7-B401-35E8CB4466CF}" srcOrd="1" destOrd="0" presId="urn:microsoft.com/office/officeart/2005/8/layout/radial1"/>
    <dgm:cxn modelId="{229BC0FB-730C-443B-BA2B-34D8932012A9}" srcId="{1806C1BE-3BE4-4DEE-831B-9E3D067C5221}" destId="{39C4E8FF-85FB-4E5C-8885-269094C7B37E}" srcOrd="0" destOrd="0" parTransId="{CFB04933-7386-4862-826A-56B5F9E975C0}" sibTransId="{9401C397-1FFC-49A2-8612-9792C6615393}"/>
    <dgm:cxn modelId="{3A92EE41-071D-47D4-A812-DD5F17690047}" type="presOf" srcId="{8FF96565-0038-4CDC-9CDF-C7325D6683E1}" destId="{F2B03C7B-15CD-4CF7-B9ED-26BBE9CD669C}" srcOrd="0" destOrd="0" presId="urn:microsoft.com/office/officeart/2005/8/layout/radial1"/>
    <dgm:cxn modelId="{29403205-5369-477F-8DA6-6933165EFC54}" type="presOf" srcId="{BD4F10FA-AD68-41DD-820B-C7984337B1C0}" destId="{68B7153F-2313-489A-90D7-FA37A49E5DBC}" srcOrd="0" destOrd="0" presId="urn:microsoft.com/office/officeart/2005/8/layout/radial1"/>
    <dgm:cxn modelId="{7F4B8688-4E4E-45E3-A1A3-9CB2824E7E88}" type="presOf" srcId="{A1480E76-20DA-4099-955E-AC2FDFA95767}" destId="{A307EC7E-CECB-48F9-876C-48D861ADF588}" srcOrd="1" destOrd="0" presId="urn:microsoft.com/office/officeart/2005/8/layout/radial1"/>
    <dgm:cxn modelId="{355645DB-4741-4BD0-9888-F70E0E6514BC}" type="presOf" srcId="{4B345962-F263-48A3-BD84-6049C4DFF904}" destId="{230C80BD-71FC-48C6-B2F6-CC59137BF692}" srcOrd="0" destOrd="0" presId="urn:microsoft.com/office/officeart/2005/8/layout/radial1"/>
    <dgm:cxn modelId="{147B6D35-0230-4FCA-945A-B83D33B615D3}" type="presOf" srcId="{04361BD3-C026-470F-8898-96CC96A6F82D}" destId="{8DE3F879-2449-4739-B508-9882F68A440E}" srcOrd="0" destOrd="0" presId="urn:microsoft.com/office/officeart/2005/8/layout/radial1"/>
    <dgm:cxn modelId="{6114EC3E-FE04-4077-BFA8-B1EB3AB7C224}" srcId="{39C4E8FF-85FB-4E5C-8885-269094C7B37E}" destId="{04361BD3-C026-470F-8898-96CC96A6F82D}" srcOrd="2" destOrd="0" parTransId="{A1480E76-20DA-4099-955E-AC2FDFA95767}" sibTransId="{A5E4DD19-799F-4007-8DA7-5D303E311942}"/>
    <dgm:cxn modelId="{7DF73EDF-61E2-4781-92D7-BB2B10588D9C}" type="presOf" srcId="{39C4E8FF-85FB-4E5C-8885-269094C7B37E}" destId="{8AED9E56-DAC4-4C14-A7A0-82814E469CDB}" srcOrd="0" destOrd="0" presId="urn:microsoft.com/office/officeart/2005/8/layout/radial1"/>
    <dgm:cxn modelId="{52D2E8F7-1199-4925-8FCA-724A5570632C}" type="presOf" srcId="{37264761-42B0-4BA2-88CE-304A99278E46}" destId="{EEE4C6A7-D4CC-4FA1-AC6D-A7D09633235E}" srcOrd="0" destOrd="0" presId="urn:microsoft.com/office/officeart/2005/8/layout/radial1"/>
    <dgm:cxn modelId="{22B96CF7-8F75-46F5-AE26-241ED0E10621}" srcId="{39C4E8FF-85FB-4E5C-8885-269094C7B37E}" destId="{C32D136F-05F5-4A59-B27B-0D4836FDB952}" srcOrd="0" destOrd="0" parTransId="{8FF96565-0038-4CDC-9CDF-C7325D6683E1}" sibTransId="{54B23D64-2B2B-4FFB-876F-AF202CE0F065}"/>
    <dgm:cxn modelId="{91B71BDD-30A5-4831-ACA9-6D2983FD1610}" type="presOf" srcId="{C32D136F-05F5-4A59-B27B-0D4836FDB952}" destId="{4EB08DBC-8C46-4C0E-B6A1-D8AE6C52F9B4}" srcOrd="0" destOrd="0" presId="urn:microsoft.com/office/officeart/2005/8/layout/radial1"/>
    <dgm:cxn modelId="{BDCF4F01-7C1C-49FA-B08C-852FE9755476}" type="presOf" srcId="{51444C2C-F88D-44CD-B1A3-AD36A2A45298}" destId="{C8C75695-F8FF-47C9-A9DF-F82F7BF18250}" srcOrd="1" destOrd="0" presId="urn:microsoft.com/office/officeart/2005/8/layout/radial1"/>
    <dgm:cxn modelId="{7918D561-E953-4840-B2FB-BD97E8C576C3}" type="presParOf" srcId="{1DB28797-1353-4E56-9859-DBA2548E3669}" destId="{8AED9E56-DAC4-4C14-A7A0-82814E469CDB}" srcOrd="0" destOrd="0" presId="urn:microsoft.com/office/officeart/2005/8/layout/radial1"/>
    <dgm:cxn modelId="{C036A685-E301-4ED2-9012-F56DA4B73CFA}" type="presParOf" srcId="{1DB28797-1353-4E56-9859-DBA2548E3669}" destId="{F2B03C7B-15CD-4CF7-B9ED-26BBE9CD669C}" srcOrd="1" destOrd="0" presId="urn:microsoft.com/office/officeart/2005/8/layout/radial1"/>
    <dgm:cxn modelId="{64AD95DC-A5EE-409F-9EB1-65E88F73F0FE}" type="presParOf" srcId="{F2B03C7B-15CD-4CF7-B9ED-26BBE9CD669C}" destId="{7B4018D2-7F83-49A7-B401-35E8CB4466CF}" srcOrd="0" destOrd="0" presId="urn:microsoft.com/office/officeart/2005/8/layout/radial1"/>
    <dgm:cxn modelId="{C8C0249F-2D44-461B-B026-43E7632C72CE}" type="presParOf" srcId="{1DB28797-1353-4E56-9859-DBA2548E3669}" destId="{4EB08DBC-8C46-4C0E-B6A1-D8AE6C52F9B4}" srcOrd="2" destOrd="0" presId="urn:microsoft.com/office/officeart/2005/8/layout/radial1"/>
    <dgm:cxn modelId="{E1206E30-91DB-478B-91CA-C47F74AB11E4}" type="presParOf" srcId="{1DB28797-1353-4E56-9859-DBA2548E3669}" destId="{68B7153F-2313-489A-90D7-FA37A49E5DBC}" srcOrd="3" destOrd="0" presId="urn:microsoft.com/office/officeart/2005/8/layout/radial1"/>
    <dgm:cxn modelId="{830CD23B-E57B-40E0-B1C4-36A30BDFC9BA}" type="presParOf" srcId="{68B7153F-2313-489A-90D7-FA37A49E5DBC}" destId="{80826594-13FF-4A58-BDAA-458706D7DF99}" srcOrd="0" destOrd="0" presId="urn:microsoft.com/office/officeart/2005/8/layout/radial1"/>
    <dgm:cxn modelId="{A217194D-11BF-4AEB-AC9E-8F5EE59E8D86}" type="presParOf" srcId="{1DB28797-1353-4E56-9859-DBA2548E3669}" destId="{EEE4C6A7-D4CC-4FA1-AC6D-A7D09633235E}" srcOrd="4" destOrd="0" presId="urn:microsoft.com/office/officeart/2005/8/layout/radial1"/>
    <dgm:cxn modelId="{A23B3037-4FDB-4092-9C91-1C7A6BB13F45}" type="presParOf" srcId="{1DB28797-1353-4E56-9859-DBA2548E3669}" destId="{374424C2-A34F-4F56-A2FF-29925BF3B4FD}" srcOrd="5" destOrd="0" presId="urn:microsoft.com/office/officeart/2005/8/layout/radial1"/>
    <dgm:cxn modelId="{347E62FE-58AA-47B6-B994-CE996BD73BD2}" type="presParOf" srcId="{374424C2-A34F-4F56-A2FF-29925BF3B4FD}" destId="{A307EC7E-CECB-48F9-876C-48D861ADF588}" srcOrd="0" destOrd="0" presId="urn:microsoft.com/office/officeart/2005/8/layout/radial1"/>
    <dgm:cxn modelId="{B0B0BA6D-FD2E-4812-B02B-CEB19D7222B7}" type="presParOf" srcId="{1DB28797-1353-4E56-9859-DBA2548E3669}" destId="{8DE3F879-2449-4739-B508-9882F68A440E}" srcOrd="6" destOrd="0" presId="urn:microsoft.com/office/officeart/2005/8/layout/radial1"/>
    <dgm:cxn modelId="{907C2216-5E6E-46ED-924A-933DC9BBD5D1}" type="presParOf" srcId="{1DB28797-1353-4E56-9859-DBA2548E3669}" destId="{488E871E-5EC8-49A6-9390-4502A855CF11}" srcOrd="7" destOrd="0" presId="urn:microsoft.com/office/officeart/2005/8/layout/radial1"/>
    <dgm:cxn modelId="{5AEF22B2-B8E5-4207-B1AD-DAB3F443C78E}" type="presParOf" srcId="{488E871E-5EC8-49A6-9390-4502A855CF11}" destId="{C8C75695-F8FF-47C9-A9DF-F82F7BF18250}" srcOrd="0" destOrd="0" presId="urn:microsoft.com/office/officeart/2005/8/layout/radial1"/>
    <dgm:cxn modelId="{D8B5396B-9EC0-48DC-A472-FE3AD6CFAE62}" type="presParOf" srcId="{1DB28797-1353-4E56-9859-DBA2548E3669}" destId="{230C80BD-71FC-48C6-B2F6-CC59137BF692}" srcOrd="8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51142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текстом на уроках русского языка и литературы  как учебное задание, формирующее УУД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5103812" y="5715016"/>
            <a:ext cx="4040188" cy="928670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Калашникова Татьяна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Игоревна, учитель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русского языка и литературы МБОУ «СОШ №17»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fgosooo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2786058"/>
            <a:ext cx="9144000" cy="2918299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"/>
            <a:ext cx="7772400" cy="107154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НПК (номинативное поле концепта)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8215370" cy="564360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Прямые номинации (имя концепта или его синонимы).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Переносные значения (производные номинации).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Однокоренные слова (единицы разных частей речи, связанные словообразовательными связями с именем концепта).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Симиляры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близкие по значению слова, но не являющиеся синонимами (газета - журнал).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Индивидуально-авторские номинации (например, имена героев).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Фразеологизмы, включающие имя концепта (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ворона).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Метафорические номинации (например, к концепту «душа» -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душа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поет, душа плачет).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Устойчивые сравнения (тупой, как пробка – к концепту «глупый»).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Свободные словосочетания.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. Ассоциативный русский словарь.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Словарные статьи в энциклопедических справочниках.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Тематическое тексты (научные и научно-популярные справочники).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13. Публицистические и художественные тексты.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14. Прецедентные тексты.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286861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62E5E"/>
                </a:solidFill>
                <a:latin typeface="Times New Roman" pitchFamily="18" charset="0"/>
                <a:cs typeface="Times New Roman" pitchFamily="18" charset="0"/>
              </a:rPr>
              <a:t>Концепт «Война»</a:t>
            </a:r>
            <a:endParaRPr lang="ru-RU" sz="6000" b="1" dirty="0">
              <a:solidFill>
                <a:srgbClr val="F62E5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Определите, чем является война в сознании русского человека.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857232"/>
          <a:ext cx="7858180" cy="5486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594"/>
                <a:gridCol w="3357586"/>
              </a:tblGrid>
              <a:tr h="2741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Пословица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Война – это…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Котору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сторону воюет, в той и горюет.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Одиночество и страх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Война питается деньгами, а увеселяется кровью.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поле -  ни отца, ни матери: заступиться некому.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Кровь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поле – две воли: кому Бог поможет.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Противопоставление смелости и трусости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Народ и армия одна семья.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Судьба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Воин воюет, а жена дома горюет (а детки горюют).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Бояться смерти - так и победителем не быть.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Справедливость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поле - две воли: чья сильнее.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Противостояние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Пуля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дура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а виноватого найдет.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Память о героизме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Пуля чинов не разбирает.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Война кровь любит (кровь пьет).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 моря без воды, ни войны без крови.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Пуля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дура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где ударит – дыра.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Где смелость, там победа.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Герой не многих знает, а имя его вся страна повторяет.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22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Воин врагов побивает, а трус корысть подбирает.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572272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2. Как вы понимаете смысл высказывания?</a:t>
            </a:r>
            <a:br>
              <a:rPr lang="ru-RU" sz="2800" b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«Легче завоевывать, чем управлять. С помощью соответствующего рычага можно одним пальцем поколебать мир; но чтобы поддерживать его, необходимы плечи Геракла»</a:t>
            </a:r>
            <a:r>
              <a:rPr lang="ru-RU" sz="3600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 (Ж</a:t>
            </a:r>
            <a:r>
              <a:rPr lang="ru-RU" sz="3600" i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. Руссо)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3. Объясните смысл высказывания. О каком «языке» идет речь?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«Война - способ развязывания зубами политического узла, который не поддается языку» (</a:t>
            </a:r>
            <a:r>
              <a:rPr lang="ru-RU" sz="3600" i="1" dirty="0" err="1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Амброз</a:t>
            </a:r>
            <a:r>
              <a:rPr lang="ru-RU" sz="3600" i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Бирс</a:t>
            </a:r>
            <a:r>
              <a:rPr lang="ru-RU" sz="3600" i="1" dirty="0" smtClean="0">
                <a:solidFill>
                  <a:srgbClr val="285035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4. Соотнесите группы слов, сочетающихся с лексемой «война»,  и названия этих групп: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854200"/>
          <a:ext cx="8229600" cy="339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7742"/>
                <a:gridCol w="347185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Группы слов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Названия групп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Развязывать, подготавливаться, участвовать, провоцировать, призывать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Война между французами, с немцами, против Наполеона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Атрибуты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Короткая, длительная, затяжная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Действия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Беспощадная, кровопролитная, жестокая, разрушительная, опустошительная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Объекты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Война за независимость, за освобождение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Временная протяженность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Оружие, пули, шевроны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Субъекты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429156" cy="3582990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Придумайте предложения со словами-эпитетами к слову «Война».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461487972_GndP84MBqKY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7158" y="357166"/>
            <a:ext cx="4000528" cy="3123600"/>
          </a:xfrm>
        </p:spPr>
      </p:pic>
      <p:pic>
        <p:nvPicPr>
          <p:cNvPr id="6" name="Содержимое 5" descr="rebrov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532000" y="3714752"/>
            <a:ext cx="4457546" cy="2857520"/>
          </a:xfrm>
        </p:spPr>
      </p:pic>
      <p:pic>
        <p:nvPicPr>
          <p:cNvPr id="1027" name="Picture 3" descr="C:\ок\@@@STOP@@@\Разное\Фоны для презентаций2\Новая папка\x_b0aa37e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7" y="3714752"/>
            <a:ext cx="4013365" cy="2863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pPr lvl="0" algn="just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Определите, в какой статье есть такие толкования слова «Война», которых нет в других. Назовите их.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Согласны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 вы с данными представлениями о войне?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какие отношения возникают между этими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трактовками?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PROcompany\Desktop\images__news_2015-07_VOP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32" y="0"/>
            <a:ext cx="2571768" cy="2129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43050"/>
          </a:xfrm>
        </p:spPr>
        <p:txBody>
          <a:bodyPr>
            <a:normAutofit fontScale="90000"/>
          </a:bodyPr>
          <a:lstStyle/>
          <a:p>
            <a:pPr lvl="0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Порассуждайте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это регресс или прогресс?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467600" cy="135732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лексико-семантического поля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война,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репрезентирующего концепт «Война» в русской языковой картине мира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1571612"/>
            <a:ext cx="7467600" cy="4873752"/>
          </a:xfrm>
        </p:spPr>
        <p:txBody>
          <a:bodyPr numCol="2">
            <a:normAutofit/>
          </a:bodyPr>
          <a:lstStyle/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Ядро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Война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«вооруженная борьба»</a:t>
            </a:r>
          </a:p>
          <a:p>
            <a:pPr algn="ctr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Приядерная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зона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Синонимы: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борьба, борение,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столкновение, нашествие,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военные действия,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брань,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антоним –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дериваты: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воевать, военный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Ближняя периферия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Смерть, страшная, ужас,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жестокая, горе, кровь, разрушительная,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взрыв, дым, страшно, битва, гибель, кровавая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Дальняя периферия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Одиночество, противостояние, справедливость,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противопоставление смелости и трусости, героизм,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риск, память о героизме, единство, сплоченность,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ценность жизни, социальное зло, глобальная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катастрофа, общественная функция.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26" name="Oval 2"/>
          <p:cNvSpPr>
            <a:spLocks noChangeArrowheads="1"/>
          </p:cNvSpPr>
          <p:nvPr/>
        </p:nvSpPr>
        <p:spPr bwMode="auto">
          <a:xfrm rot="-1392872">
            <a:off x="990285" y="1712970"/>
            <a:ext cx="3630612" cy="3595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1428728" y="2071678"/>
            <a:ext cx="2882923" cy="281623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1857356" y="2500306"/>
            <a:ext cx="1963737" cy="19637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Oval 5"/>
          <p:cNvSpPr>
            <a:spLocks noChangeArrowheads="1"/>
          </p:cNvSpPr>
          <p:nvPr/>
        </p:nvSpPr>
        <p:spPr bwMode="auto">
          <a:xfrm>
            <a:off x="2268538" y="2924175"/>
            <a:ext cx="1143000" cy="11509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786050" y="1714488"/>
            <a:ext cx="3643338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3571868" y="2214554"/>
            <a:ext cx="2428892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4071934" y="3643314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3929058" y="4643446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214290"/>
          <a:ext cx="871543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00108"/>
            <a:ext cx="7443782" cy="150019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Общие и индивидуальные </a:t>
            </a: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признаки </a:t>
            </a: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концепта «Рождество» </a:t>
            </a: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1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русской ЯКМ и ХКМ Ч. Диккенса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2571744"/>
          <a:ext cx="8229600" cy="321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6"/>
                <a:gridCol w="3800444"/>
              </a:tblGrid>
              <a:tr h="614354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Общие признаки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Индивидуальные признаки в ХКМ писателя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7463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Рождественское настроение (веселье, радость, счастье, воспоминания)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Погодные условия (мороз, туман, мрак)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Развлечения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Разные мероприятия не только в доме, но и на улице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Праздничная пища, праздничные атрибуты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Поздравления, подарки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Перевоплощение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Помощь бедным и обездоленным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Негативное отношение к празднику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«Урок»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Время перемен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Стремление к добру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358246" cy="5715040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Структура текстового лексико-семантического поля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Рождество,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репрезентирующего концепт «Рождество» в индивидуально-авторской картине мира Ч. Диккенса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Ядро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Рождество.</a:t>
            </a: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Приядерная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зона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1)Временная протяженность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святки, сочельник, утро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2)погодные условия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мороз, туман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3)праздничная пища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пиво, говядина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4)пожелания, поздравления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подарки, повеселиться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5)отношение к празднику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чепуха, вздор, добро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-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6)предметы праздничного интерьера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остролист, камин, скатерть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7)состояние души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благоговение, воспоминания, восторг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8)развлечения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наяривать, пляс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9)перевоплощение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умалишенный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10)праздничные традиции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колокольный звон, детские праздники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	Ближняя периферия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798638" indent="-1798638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Концептуальные метафоры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великий день, счастье, веселье, праздничное сборище, 	воспоминания, рождение божества, стремление к добру, время перемен, «урок», надежда и вера в лучшее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	Дальняя периферия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Помощь бедным и обездоленным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нужда ощущается остро).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Oval 2"/>
          <p:cNvSpPr>
            <a:spLocks noChangeArrowheads="1"/>
          </p:cNvSpPr>
          <p:nvPr/>
        </p:nvSpPr>
        <p:spPr bwMode="auto">
          <a:xfrm rot="-1392872">
            <a:off x="5116823" y="1050523"/>
            <a:ext cx="3052762" cy="30289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5500694" y="1357298"/>
            <a:ext cx="2317750" cy="23606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Oval 5"/>
          <p:cNvSpPr>
            <a:spLocks noChangeArrowheads="1"/>
          </p:cNvSpPr>
          <p:nvPr/>
        </p:nvSpPr>
        <p:spPr bwMode="auto">
          <a:xfrm>
            <a:off x="5857884" y="1785926"/>
            <a:ext cx="1636712" cy="16176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6215074" y="2143116"/>
            <a:ext cx="942975" cy="94456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rot="16200000" flipH="1">
            <a:off x="-1428792" y="1357298"/>
            <a:ext cx="7143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928662" y="1428736"/>
            <a:ext cx="5786478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714480" y="1785926"/>
            <a:ext cx="428628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000496" y="3214686"/>
            <a:ext cx="2071702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071934" y="3857628"/>
            <a:ext cx="2214578" cy="1928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00034" y="285728"/>
            <a:ext cx="4040188" cy="639762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Кубрякова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Елена Самойловна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3" descr="Кубрякова Елена Самойловна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14282" y="1857364"/>
            <a:ext cx="3857652" cy="4852392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714876" y="285728"/>
            <a:ext cx="4041775" cy="63976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Демьянков Валерий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Закиевич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4" descr="Демьянков Валерий Закиевич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286248" y="2071678"/>
            <a:ext cx="4591068" cy="459106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00562" y="2857496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Колесов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Викторович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Владимир Викторович Колесов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285719" y="928670"/>
            <a:ext cx="3950437" cy="567460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2000240"/>
            <a:ext cx="3008313" cy="1947868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Воркачёв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Сергей Григорьевич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Воркачев Сергей Григорьевич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428604"/>
            <a:ext cx="4721229" cy="585311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3008313" cy="292895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Карасик Владимир Ильич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арасик Владимир Ильич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57686" y="571480"/>
            <a:ext cx="4279707" cy="564357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571480"/>
            <a:ext cx="4040188" cy="63976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Попова Зинаида Даниловна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Попова Зинаида Даниловна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85786" y="1357298"/>
            <a:ext cx="2805414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Стернин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Иосиф Абрамович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Иосиф Абрамович Стернин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3714744" y="2500306"/>
            <a:ext cx="5186316" cy="351331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351314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Лихачёв Дмитрий Сергеевич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Лихачёв Дмитрий Сергеевич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03643" y="273050"/>
            <a:ext cx="4654563" cy="585311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Концептуальный анализ текста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body" idx="1"/>
          </p:nvPr>
        </p:nvSpPr>
        <p:spPr>
          <a:xfrm>
            <a:off x="285720" y="1428736"/>
            <a:ext cx="8540782" cy="2071702"/>
          </a:xfrm>
        </p:spPr>
        <p:txBody>
          <a:bodyPr>
            <a:normAutofit fontScale="92500" lnSpcReduction="10000"/>
          </a:bodyPr>
          <a:lstStyle/>
          <a:p>
            <a:pPr lvl="0" algn="ctr"/>
            <a:r>
              <a:rPr lang="ru-RU" sz="43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Концепт,</a:t>
            </a:r>
            <a:r>
              <a:rPr lang="ru-RU" sz="4300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300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мнению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Д.Лихачева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результатом столкновения словарного значения слова с личным и народным опытом человека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52619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500166" y="3643314"/>
            <a:ext cx="6034900" cy="301745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629</Words>
  <PresentationFormat>Экран (4:3)</PresentationFormat>
  <Paragraphs>166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Работа с текстом на уроках русского языка и литературы  как учебное задание, формирующее УУД </vt:lpstr>
      <vt:lpstr>Слайд 2</vt:lpstr>
      <vt:lpstr>Слайд 3</vt:lpstr>
      <vt:lpstr>Слайд 4</vt:lpstr>
      <vt:lpstr>Воркачёв Сергей Григорьевич</vt:lpstr>
      <vt:lpstr>Карасик Владимир Ильич</vt:lpstr>
      <vt:lpstr>Слайд 7</vt:lpstr>
      <vt:lpstr>Лихачёв Дмитрий Сергеевич</vt:lpstr>
      <vt:lpstr>Концептуальный анализ текста</vt:lpstr>
      <vt:lpstr>НПК (номинативное поле концепта)</vt:lpstr>
      <vt:lpstr>Концепт «Война»</vt:lpstr>
      <vt:lpstr>1. Определите, чем является война в сознании русского человека.  </vt:lpstr>
      <vt:lpstr>2. Как вы понимаете смысл высказывания?   «Легче завоевывать, чем управлять. С помощью соответствующего рычага можно одним пальцем поколебать мир; но чтобы поддерживать его, необходимы плечи Геракла» (Ж. Руссо) </vt:lpstr>
      <vt:lpstr>3. Объясните смысл высказывания. О каком «языке» идет речь?   «Война - способ развязывания зубами политического узла, который не поддается языку» (Амброз Бирс) </vt:lpstr>
      <vt:lpstr>4. Соотнесите группы слов, сочетающихся с лексемой «война»,  и названия этих групп: </vt:lpstr>
      <vt:lpstr>5. Придумайте предложения со словами-эпитетами к слову «Война». </vt:lpstr>
      <vt:lpstr>    6. Определите, в какой статье есть такие толкования слова «Война», которых нет в других. Назовите их.   Согласны ли вы с данными представлениями о войне?   Определите, какие отношения возникают между этими трактовками? </vt:lpstr>
      <vt:lpstr>7. Порассуждайте:  Война - это регресс или прогресс? </vt:lpstr>
      <vt:lpstr>Структура лексико-семантического поля война, репрезентирующего концепт «Война» в русской языковой картине мира </vt:lpstr>
      <vt:lpstr> Общие и индивидуальные  признаки концепта «Рождество»  в русской ЯКМ и ХКМ Ч. Диккенса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текстом на уроках русского языка и литературы  как учебное задание, формирующее УУД </dc:title>
  <dc:creator>1</dc:creator>
  <cp:lastModifiedBy>PROcompany</cp:lastModifiedBy>
  <cp:revision>23</cp:revision>
  <dcterms:created xsi:type="dcterms:W3CDTF">2017-10-28T11:19:53Z</dcterms:created>
  <dcterms:modified xsi:type="dcterms:W3CDTF">2017-10-31T16:12:05Z</dcterms:modified>
</cp:coreProperties>
</file>