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4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49" d="100"/>
          <a:sy n="49" d="100"/>
        </p:scale>
        <p:origin x="4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043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35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83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03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56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14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54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01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033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792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775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B85B4-B655-4FA1-8219-5B1FC9864F25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F2D0E-E219-447F-81DF-41BE90414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48075"/>
            <a:ext cx="9144000" cy="165576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2368" y="1519881"/>
            <a:ext cx="76241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прилагательное как часть речи 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52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014366"/>
              </p:ext>
            </p:extLst>
          </p:nvPr>
        </p:nvGraphicFramePr>
        <p:xfrm>
          <a:off x="613611" y="770021"/>
          <a:ext cx="10515600" cy="5047488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565880582"/>
                    </a:ext>
                  </a:extLst>
                </a:gridCol>
              </a:tblGrid>
              <a:tr h="4209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3695" algn="l"/>
                        </a:tabLst>
                      </a:pPr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 Имя 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прилагательное как часть речи: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 а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) что обозначает имя прилагательное?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 б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) на какие вопросы отвечает?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3695" algn="l"/>
                        </a:tabLst>
                      </a:pPr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 С 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какой частью речи употребляется?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3695" algn="l"/>
                        </a:tabLst>
                      </a:pPr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 Признаки 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имени прилагательного.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3695" algn="l"/>
                        </a:tabLst>
                      </a:pPr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 Чем 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является в предложении?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3695" algn="l"/>
                        </a:tabLst>
                      </a:pPr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 Как 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изменяется?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353695" algn="l"/>
                        </a:tabLst>
                      </a:pPr>
                      <a:r>
                        <a:rPr lang="ru-RU" sz="3200" b="1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 Употребление </a:t>
                      </a: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  <a:cs typeface="Times New Roman" panose="02020603050405020304" pitchFamily="18" charset="0"/>
                        </a:rPr>
                        <a:t>в речи.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845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77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0653" y="1308830"/>
            <a:ext cx="1042736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tabLst>
                <a:tab pos="353695" algn="l"/>
              </a:tabLst>
            </a:pP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Имя прилагательное -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самостоятельная</a:t>
            </a:r>
            <a:r>
              <a:rPr lang="ru-RU" sz="4000" b="1" i="1" dirty="0">
                <a:solidFill>
                  <a:prstClr val="black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часть речи, которая обозначает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признак</a:t>
            </a:r>
            <a:r>
              <a:rPr lang="ru-RU" sz="4000" b="1" i="1" dirty="0">
                <a:solidFill>
                  <a:prstClr val="black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предмета</a:t>
            </a:r>
            <a:r>
              <a:rPr lang="ru-RU" sz="4000" b="1" i="1" dirty="0">
                <a:solidFill>
                  <a:prstClr val="black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и отвечает на вопросы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какой? чей? 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Начальная форма имени прилагательного –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мужской род, именительный падеж</a:t>
            </a:r>
            <a:r>
              <a:rPr lang="ru-RU" sz="4000" i="1" dirty="0">
                <a:solidFill>
                  <a:prstClr val="black"/>
                </a:solidFill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00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817786"/>
              </p:ext>
            </p:extLst>
          </p:nvPr>
        </p:nvGraphicFramePr>
        <p:xfrm>
          <a:off x="613611" y="802105"/>
          <a:ext cx="10515600" cy="4572000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565880582"/>
                    </a:ext>
                  </a:extLst>
                </a:gridCol>
              </a:tblGrid>
              <a:tr h="4514561">
                <a:tc>
                  <a:txBody>
                    <a:bodyPr/>
                    <a:lstStyle/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b="1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r>
                        <a:rPr lang="ru-RU" sz="54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свежий </a:t>
                      </a:r>
                      <a:r>
                        <a:rPr lang="ru-RU" sz="5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ветер – </a:t>
                      </a:r>
                      <a:r>
                        <a:rPr lang="ru-RU" sz="54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свежего</a:t>
                      </a:r>
                      <a:r>
                        <a:rPr lang="ru-RU" sz="5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ветра </a:t>
                      </a: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b="1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r>
                        <a:rPr lang="ru-RU" sz="54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свежий </a:t>
                      </a:r>
                      <a:r>
                        <a:rPr lang="ru-RU" sz="54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хлеб – </a:t>
                      </a:r>
                      <a:r>
                        <a:rPr lang="ru-RU" sz="54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свежая</a:t>
                      </a:r>
                      <a:r>
                        <a:rPr lang="ru-RU" sz="54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булка </a:t>
                      </a: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endParaRPr lang="ru-RU" sz="5400" b="1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95"/>
                        </a:lnSpc>
                        <a:spcAft>
                          <a:spcPts val="750"/>
                        </a:spcAft>
                      </a:pPr>
                      <a:r>
                        <a:rPr lang="ru-RU" sz="54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свежие </a:t>
                      </a:r>
                      <a:r>
                        <a:rPr lang="ru-RU" sz="54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новости – </a:t>
                      </a:r>
                      <a:r>
                        <a:rPr lang="ru-RU" sz="54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свежая</a:t>
                      </a:r>
                      <a:r>
                        <a:rPr lang="ru-RU" sz="54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газета </a:t>
                      </a:r>
                      <a:endParaRPr lang="ru-RU" sz="5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845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60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600569"/>
              </p:ext>
            </p:extLst>
          </p:nvPr>
        </p:nvGraphicFramePr>
        <p:xfrm>
          <a:off x="336884" y="160420"/>
          <a:ext cx="11357811" cy="7202905"/>
        </p:xfrm>
        <a:graphic>
          <a:graphicData uri="http://schemas.openxmlformats.org/drawingml/2006/table">
            <a:tbl>
              <a:tblPr/>
              <a:tblGrid>
                <a:gridCol w="11357811">
                  <a:extLst>
                    <a:ext uri="{9D8B030D-6E8A-4147-A177-3AD203B41FA5}">
                      <a16:colId xmlns:a16="http://schemas.microsoft.com/office/drawing/2014/main" val="565880582"/>
                    </a:ext>
                  </a:extLst>
                </a:gridCol>
              </a:tblGrid>
              <a:tr h="7202905">
                <a:tc>
                  <a:txBody>
                    <a:bodyPr/>
                    <a:lstStyle/>
                    <a:p>
                      <a:pPr indent="457200" algn="l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Картина А. Г. Венецианова «Девушка в клетчатом платке» продолжает серию произведений автора, который описывает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привлекательные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лица крестьянок. Он неустанно вкладывается в их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неповторимый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облик, старается понять их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характер, любуется их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светлыми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лицами.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 нами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живописный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портрет крестьянской девочки. На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припухлых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губах как будто трепещет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лёгкая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улыбка. В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голубых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глазах столько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внутреннего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света и такое доверие к миру, какое бывает только в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ранней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юности. Всё гармонично в чертах её лица, всё преисполнено прелести и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юной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свежести. Нежность девичьего лица передана художником с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особой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теплотой.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В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картине преобладают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коричневые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синие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тона. Голубизну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прозрачных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глаз крестьянки оттеняет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клетчатый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платок, накинутый на голову.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Разноцветные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полосы на этом платке гармонируют с общим фоном картины, с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алыми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губами и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румяными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щеками девочки.</a:t>
                      </a:r>
                      <a:b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Чем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 вглядываешься в этот портрет, тем больше хочется верить, что эта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симпатичная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девушка рождена для счастья, для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лучшей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жизни.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845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63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508735"/>
              </p:ext>
            </p:extLst>
          </p:nvPr>
        </p:nvGraphicFramePr>
        <p:xfrm>
          <a:off x="613611" y="770021"/>
          <a:ext cx="10515600" cy="4209761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565880582"/>
                    </a:ext>
                  </a:extLst>
                </a:gridCol>
              </a:tblGrid>
              <a:tr h="4209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Bookman Old Style" panose="020506040505050202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Домашнее задание: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Bookman Old Style" panose="020506040505050202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r>
                        <a:rPr lang="ru-RU" sz="4400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</a:rPr>
                        <a:t>написать </a:t>
                      </a:r>
                      <a:r>
                        <a:rPr lang="ru-RU" sz="4400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</a:rPr>
                        <a:t>сочинение на лингвистическую </a:t>
                      </a:r>
                      <a:r>
                        <a:rPr lang="ru-RU" sz="4400" dirty="0" smtClean="0">
                          <a:effectLst/>
                          <a:latin typeface="Times New Roman" panose="02020603050405020304" pitchFamily="18" charset="0"/>
                          <a:ea typeface="Bookman Old Style" panose="02050604050505020204" pitchFamily="18" charset="0"/>
                        </a:rPr>
                        <a:t>тему «Имя прилагательное – значимая часть речи»</a:t>
                      </a:r>
                      <a:endParaRPr lang="ru-RU" sz="4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845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87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159</Words>
  <Application>Microsoft Office PowerPoint</Application>
  <PresentationFormat>Широкоэкранный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Bookman Old Style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Леночка</dc:creator>
  <cp:lastModifiedBy>Леночка Принцесска</cp:lastModifiedBy>
  <cp:revision>8</cp:revision>
  <dcterms:created xsi:type="dcterms:W3CDTF">2016-03-22T13:20:44Z</dcterms:created>
  <dcterms:modified xsi:type="dcterms:W3CDTF">2017-09-29T18:27:28Z</dcterms:modified>
</cp:coreProperties>
</file>