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notesMasterIdLst>
    <p:notesMasterId r:id="rId9"/>
  </p:notesMasterIdLst>
  <p:sldIdLst>
    <p:sldId id="260" r:id="rId2"/>
    <p:sldId id="262" r:id="rId3"/>
    <p:sldId id="256" r:id="rId4"/>
    <p:sldId id="257" r:id="rId5"/>
    <p:sldId id="258" r:id="rId6"/>
    <p:sldId id="261" r:id="rId7"/>
    <p:sldId id="25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471C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E6EC6-216B-41F7-838C-CEA746DBE0C8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A5B42-FF69-4EC5-9A2A-03AC3F0050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266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A5B42-FF69-4EC5-9A2A-03AC3F0050D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828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143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2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7090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0454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6032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410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972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79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522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429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9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184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52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769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61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703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B61F9-DB42-4F69-94B2-339D9F0BCCFB}" type="datetimeFigureOut">
              <a:rPr lang="ru-RU" smtClean="0"/>
              <a:t>09.06.2016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109733A-C7DC-4D95-80CE-1040832F53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072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8.gif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185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Модель урока</a:t>
            </a:r>
            <a:br>
              <a:rPr lang="ru-RU" b="1" dirty="0" smtClean="0"/>
            </a:br>
            <a:r>
              <a:rPr lang="ru-RU" dirty="0"/>
              <a:t>Общение по </a:t>
            </a:r>
            <a:r>
              <a:rPr lang="ru-RU" dirty="0" smtClean="0"/>
              <a:t>разделу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14400" y="2133600"/>
            <a:ext cx="10984230" cy="3777622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«Жить </a:t>
            </a:r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 </a:t>
            </a:r>
            <a:r>
              <a:rPr lang="ru-RU" sz="5400" b="1" cap="none" spc="0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совести</a:t>
            </a:r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»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457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Совесть</a:t>
            </a:r>
            <a:r>
              <a:rPr lang="ru-RU" sz="2000" b="1" dirty="0" smtClean="0"/>
              <a:t> – </a:t>
            </a:r>
            <a:r>
              <a:rPr lang="ru-RU" sz="2000" b="1" dirty="0">
                <a:solidFill>
                  <a:schemeClr val="tx1"/>
                </a:solidFill>
              </a:rPr>
              <a:t>чувство ответственности за своё поведение перед окружающими людьми, обществом. </a:t>
            </a:r>
            <a:r>
              <a:rPr lang="ru-RU" sz="2000" dirty="0">
                <a:solidFill>
                  <a:schemeClr val="tx1"/>
                </a:solidFill>
              </a:rPr>
              <a:t>(«Толковый словарь» С.И. Ожегова)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Совесть</a:t>
            </a:r>
            <a:r>
              <a:rPr lang="ru-RU" sz="2000" b="1" dirty="0" smtClean="0"/>
              <a:t> </a:t>
            </a:r>
            <a:r>
              <a:rPr lang="ru-RU" sz="2000" b="1" dirty="0">
                <a:solidFill>
                  <a:srgbClr val="000000"/>
                </a:solidFill>
              </a:rPr>
              <a:t>– чуткий страж человеческих поступков. </a:t>
            </a:r>
            <a:r>
              <a:rPr lang="ru-RU" sz="2000" dirty="0">
                <a:solidFill>
                  <a:srgbClr val="000000"/>
                </a:solidFill>
              </a:rPr>
              <a:t>(В.А. Сухомлинский</a:t>
            </a:r>
            <a:r>
              <a:rPr lang="ru-RU" sz="2000" dirty="0" smtClean="0">
                <a:solidFill>
                  <a:srgbClr val="000000"/>
                </a:solidFill>
              </a:rPr>
              <a:t>)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Совесть </a:t>
            </a:r>
            <a:r>
              <a:rPr lang="ru-RU" sz="2000" b="1" dirty="0">
                <a:solidFill>
                  <a:schemeClr val="tx1"/>
                </a:solidFill>
              </a:rPr>
              <a:t>— когтистый зверь, скребущий сердце.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(А.С. Пушкин)</a:t>
            </a:r>
            <a:endParaRPr lang="ru-RU" sz="2000" dirty="0">
              <a:solidFill>
                <a:schemeClr val="tx1"/>
              </a:solidFill>
            </a:endParaRPr>
          </a:p>
          <a:p>
            <a:endParaRPr lang="ru-RU" sz="2000" dirty="0"/>
          </a:p>
          <a:p>
            <a:endParaRPr lang="ru-RU" sz="20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644" y="1100653"/>
            <a:ext cx="4374292" cy="8043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101" y="1905000"/>
            <a:ext cx="657225" cy="9525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98" y="2727011"/>
            <a:ext cx="990600" cy="12954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102" y="4683790"/>
            <a:ext cx="1009047" cy="106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74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Совесть </a:t>
            </a:r>
            <a:r>
              <a:rPr lang="ru-RU" sz="2400" b="1" dirty="0">
                <a:solidFill>
                  <a:schemeClr val="tx1"/>
                </a:solidFill>
              </a:rPr>
              <a:t>не только говорит человеку о том, что само по себе хорошо или дурно в нравственном отношении, но и обязывает его непременно делать хорошее и избегать делать дурное, сопровождая добрые действия чувством радости и удовлетворения, а действия порочные — чувством стыда, страха, душевной муки. </a:t>
            </a:r>
            <a:r>
              <a:rPr lang="ru-RU" sz="2400" dirty="0">
                <a:solidFill>
                  <a:schemeClr val="tx1"/>
                </a:solidFill>
              </a:rPr>
              <a:t>(из Библии</a:t>
            </a:r>
            <a:r>
              <a:rPr lang="ru-RU" sz="2400" dirty="0"/>
              <a:t>)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Совесть </a:t>
            </a:r>
            <a:r>
              <a:rPr lang="ru-RU" sz="2400" b="1" dirty="0">
                <a:solidFill>
                  <a:schemeClr val="tx1"/>
                </a:solidFill>
              </a:rPr>
              <a:t>всегда как друг остерегает прежде, нежели как судья наказывает. (Фонвизин Д. И)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Если хочешь крепко </a:t>
            </a:r>
            <a:r>
              <a:rPr lang="ru-RU" sz="2400" b="1" dirty="0" smtClean="0">
                <a:solidFill>
                  <a:schemeClr val="tx1"/>
                </a:solidFill>
              </a:rPr>
              <a:t>спать, возьми с </a:t>
            </a:r>
            <a:r>
              <a:rPr lang="ru-RU" sz="2400" b="1" dirty="0">
                <a:solidFill>
                  <a:schemeClr val="tx1"/>
                </a:solidFill>
              </a:rPr>
              <a:t>собой в </a:t>
            </a:r>
            <a:r>
              <a:rPr lang="ru-RU" sz="2400" b="1" dirty="0" smtClean="0">
                <a:solidFill>
                  <a:schemeClr val="tx1"/>
                </a:solidFill>
              </a:rPr>
              <a:t>постель </a:t>
            </a:r>
            <a:r>
              <a:rPr lang="ru-RU" sz="2400" b="1" dirty="0">
                <a:solidFill>
                  <a:schemeClr val="tx1"/>
                </a:solidFill>
              </a:rPr>
              <a:t>чистую </a:t>
            </a:r>
            <a:r>
              <a:rPr lang="ru-RU" sz="2400" b="1" dirty="0">
                <a:solidFill>
                  <a:srgbClr val="0070C0"/>
                </a:solidFill>
              </a:rPr>
              <a:t>совесть</a:t>
            </a:r>
            <a:r>
              <a:rPr lang="ru-RU" sz="2400" b="1" i="1" dirty="0">
                <a:solidFill>
                  <a:schemeClr val="tx1"/>
                </a:solidFill>
              </a:rPr>
              <a:t>.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(Франклин)</a:t>
            </a:r>
          </a:p>
          <a:p>
            <a:pPr marL="0" indent="0">
              <a:buNone/>
            </a:pPr>
            <a:endParaRPr lang="ru-RU" b="1" dirty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068" y="1905000"/>
            <a:ext cx="1047750" cy="11144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068" y="3883278"/>
            <a:ext cx="742950" cy="7143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644" y="1100653"/>
            <a:ext cx="4374292" cy="8043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436" y="5482597"/>
            <a:ext cx="9525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46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600" b="1" dirty="0">
                <a:solidFill>
                  <a:srgbClr val="0070C0"/>
                </a:solidFill>
              </a:rPr>
              <a:t>Совесть</a:t>
            </a:r>
            <a:r>
              <a:rPr lang="ru-RU" sz="2600" b="1" dirty="0"/>
              <a:t> </a:t>
            </a:r>
            <a:r>
              <a:rPr lang="ru-RU" sz="2600" b="1" dirty="0">
                <a:solidFill>
                  <a:schemeClr val="tx1"/>
                </a:solidFill>
              </a:rPr>
              <a:t>— это наш внутренний судья, безошибочно свидетельствующий о том, насколько наши поступки заслуживают уважения или порицания наших близких. </a:t>
            </a:r>
            <a:r>
              <a:rPr lang="ru-RU" sz="2600" dirty="0">
                <a:solidFill>
                  <a:schemeClr val="tx1"/>
                </a:solidFill>
              </a:rPr>
              <a:t>(Гольбах)</a:t>
            </a:r>
          </a:p>
          <a:p>
            <a:r>
              <a:rPr lang="ru-RU" sz="2600" b="1" dirty="0" smtClean="0">
                <a:solidFill>
                  <a:srgbClr val="0070C0"/>
                </a:solidFill>
              </a:rPr>
              <a:t>Совесть</a:t>
            </a:r>
            <a:r>
              <a:rPr lang="ru-RU" sz="2600" b="1" i="1" dirty="0" smtClean="0"/>
              <a:t> </a:t>
            </a:r>
            <a:r>
              <a:rPr lang="ru-RU" sz="2600" b="1" i="1" dirty="0">
                <a:solidFill>
                  <a:schemeClr val="tx1"/>
                </a:solidFill>
              </a:rPr>
              <a:t>— это высший дар Божий, от неё не убежишь, не спрячешься, её не обманешь и не заговоришь. За благие деяния она даёт Радость, за негожие она даёт страдания». </a:t>
            </a:r>
            <a:r>
              <a:rPr lang="ru-RU" sz="2600" i="1" dirty="0">
                <a:solidFill>
                  <a:schemeClr val="tx1"/>
                </a:solidFill>
              </a:rPr>
              <a:t>(Древняя книга  «Слово Мудрости волхва </a:t>
            </a:r>
            <a:r>
              <a:rPr lang="ru-RU" sz="2600" i="1" dirty="0" err="1">
                <a:solidFill>
                  <a:schemeClr val="tx1"/>
                </a:solidFill>
              </a:rPr>
              <a:t>Велимудра</a:t>
            </a:r>
            <a:r>
              <a:rPr lang="ru-RU" sz="2600" i="1" dirty="0">
                <a:solidFill>
                  <a:schemeClr val="tx1"/>
                </a:solidFill>
              </a:rPr>
              <a:t>» </a:t>
            </a:r>
            <a:r>
              <a:rPr lang="ru-RU" sz="2600" i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2600" b="1" dirty="0">
                <a:solidFill>
                  <a:srgbClr val="0070C0"/>
                </a:solidFill>
              </a:rPr>
              <a:t>Совесть</a:t>
            </a:r>
            <a:r>
              <a:rPr lang="ru-RU" sz="2600" b="1" dirty="0"/>
              <a:t> </a:t>
            </a:r>
            <a:r>
              <a:rPr lang="ru-RU" sz="2600" b="1" dirty="0">
                <a:solidFill>
                  <a:schemeClr val="tx1"/>
                </a:solidFill>
              </a:rPr>
              <a:t>– это то, что жить мешает. Но жить то нужно всё же </a:t>
            </a:r>
            <a:r>
              <a:rPr lang="ru-RU" sz="2600" b="1" dirty="0" err="1">
                <a:solidFill>
                  <a:schemeClr val="tx1"/>
                </a:solidFill>
              </a:rPr>
              <a:t>по-совести</a:t>
            </a:r>
            <a:r>
              <a:rPr lang="ru-RU" sz="2600" b="1" dirty="0">
                <a:solidFill>
                  <a:schemeClr val="tx1"/>
                </a:solidFill>
              </a:rPr>
              <a:t>! Вот такой вот парадокс.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124" y="4209698"/>
            <a:ext cx="1107876" cy="8043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4" y="4826759"/>
            <a:ext cx="2563258" cy="21319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644" y="1100653"/>
            <a:ext cx="4374292" cy="8043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244" y="5755579"/>
            <a:ext cx="725091" cy="9667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050" y="2029980"/>
            <a:ext cx="920104" cy="79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31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33688" y="1082090"/>
            <a:ext cx="10069689" cy="175432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Надо  жить по </a:t>
            </a:r>
            <a:r>
              <a:rPr lang="ru-RU" sz="5400" b="1" cap="none" spc="0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совести</a:t>
            </a:r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</a:t>
            </a:r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..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2206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Притча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Осколки в сердце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b="1" i="1" dirty="0">
                <a:solidFill>
                  <a:schemeClr val="tx1"/>
                </a:solidFill>
              </a:rPr>
              <a:t>Однажды молодой человек шёл по улице и увидел слепого с кружкой мелочи у ног – он просил милостыню.  То ли настроение у человека было дурное, то ли ещё что, только бросил он в эту кружку осколки битого стекла – и пошёл себе дальше.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    </a:t>
            </a:r>
            <a:r>
              <a:rPr lang="ru-RU" b="1" i="1" dirty="0">
                <a:solidFill>
                  <a:schemeClr val="tx1"/>
                </a:solidFill>
              </a:rPr>
              <a:t>Прошло 50 лет. Человек этот добился в жизни всего. И дети, и внуки, и деньги, и хороший дом, и всеобщее уважение – всё у него уже было. Только этот эпизод из далекой молодости не давал ему покоя. Мучила совесть, грызла, не давала спать. И вот на склоне лет он решил найти слепого и покаяться. Приехал в город, где родился и вырос, а слепой так и сидит на том же месте с той же кружкой.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tx1"/>
                </a:solidFill>
              </a:rPr>
              <a:t>- Понимаешь, много лет назад кто-то кинул тебе в кружку битое стекло – это был я. Прости меня, - сказал человек.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tx1"/>
                </a:solidFill>
              </a:rPr>
              <a:t>- Те осколки я выбросил в тот же день, а ты носил их в своем сердце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48" y="1018466"/>
            <a:ext cx="1107876" cy="8043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729" y="1018466"/>
            <a:ext cx="875271" cy="820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1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141</TotalTime>
  <Words>344</Words>
  <Application>Microsoft Office PowerPoint</Application>
  <PresentationFormat>Широкоэкранный</PresentationFormat>
  <Paragraphs>19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Легкий дым</vt:lpstr>
      <vt:lpstr>Презентация PowerPoint</vt:lpstr>
      <vt:lpstr>Модель урока Общение по разделу</vt:lpstr>
      <vt:lpstr>Презентация PowerPoint</vt:lpstr>
      <vt:lpstr>Презентация PowerPoint</vt:lpstr>
      <vt:lpstr>Презентация PowerPoint</vt:lpstr>
      <vt:lpstr>Презентация PowerPoint</vt:lpstr>
      <vt:lpstr>Притча Осколки в сердце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2015-11-22T13:42:31Z</dcterms:created>
  <dcterms:modified xsi:type="dcterms:W3CDTF">2016-06-09T08:16:16Z</dcterms:modified>
</cp:coreProperties>
</file>