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00AEE8-EC22-4B58-8D72-5779DB17DFAE}" type="datetimeFigureOut">
              <a:rPr lang="ru-RU" smtClean="0"/>
              <a:pPr/>
              <a:t>23.03.2014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AD1FD8-F44C-4E0F-A7CF-885846A7D7C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FAD1FD8-F44C-4E0F-A7CF-885846A7D7C3}"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C442FDE-998C-4BA4-8BCA-4AE73A47E482}" type="datetimeFigureOut">
              <a:rPr lang="ru-RU" smtClean="0"/>
              <a:pPr/>
              <a:t>23.03.2014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FF9E3E-4E44-473E-AB0B-190991E6FED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42FDE-998C-4BA4-8BCA-4AE73A47E482}" type="datetimeFigureOut">
              <a:rPr lang="ru-RU" smtClean="0"/>
              <a:pPr/>
              <a:t>23.03.2014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FF9E3E-4E44-473E-AB0B-190991E6FED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dmin\Рабочий стол\картинки для презентации\51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Прямоугольник 5"/>
          <p:cNvSpPr/>
          <p:nvPr/>
        </p:nvSpPr>
        <p:spPr>
          <a:xfrm>
            <a:off x="1357290" y="571480"/>
            <a:ext cx="6572296" cy="646331"/>
          </a:xfrm>
          <a:prstGeom prst="rect">
            <a:avLst/>
          </a:prstGeom>
        </p:spPr>
        <p:txBody>
          <a:bodyPr wrap="square">
            <a:spAutoFit/>
          </a:bodyPr>
          <a:lstStyle/>
          <a:p>
            <a:pPr algn="ctr"/>
            <a:r>
              <a:rPr lang="en-US" sz="3600" b="1" i="1" dirty="0" smtClean="0">
                <a:solidFill>
                  <a:schemeClr val="accent6">
                    <a:lumMod val="40000"/>
                    <a:lumOff val="60000"/>
                  </a:schemeClr>
                </a:solidFill>
              </a:rPr>
              <a:t>Fashion in the different countries</a:t>
            </a:r>
            <a:endParaRPr lang="ru-RU" sz="3600" b="1" i="1" dirty="0">
              <a:solidFill>
                <a:schemeClr val="accent6">
                  <a:lumMod val="40000"/>
                  <a:lumOff val="60000"/>
                </a:schemeClr>
              </a:solidFill>
            </a:endParaRPr>
          </a:p>
        </p:txBody>
      </p:sp>
      <p:pic>
        <p:nvPicPr>
          <p:cNvPr id="1028" name="Picture 4" descr="C:\Documents and Settings\Admin\Рабочий стол\картинки для презентации\1286817783_809e2c516a49.jpg"/>
          <p:cNvPicPr>
            <a:picLocks noChangeAspect="1" noChangeArrowheads="1"/>
          </p:cNvPicPr>
          <p:nvPr/>
        </p:nvPicPr>
        <p:blipFill>
          <a:blip r:embed="rId3" cstate="print"/>
          <a:srcRect/>
          <a:stretch>
            <a:fillRect/>
          </a:stretch>
        </p:blipFill>
        <p:spPr bwMode="auto">
          <a:xfrm rot="20891682">
            <a:off x="336947" y="1633436"/>
            <a:ext cx="2366959" cy="3538643"/>
          </a:xfrm>
          <a:prstGeom prst="rect">
            <a:avLst/>
          </a:prstGeom>
          <a:ln>
            <a:noFill/>
          </a:ln>
          <a:effectLst>
            <a:softEdge rad="112500"/>
          </a:effectLst>
        </p:spPr>
      </p:pic>
      <p:pic>
        <p:nvPicPr>
          <p:cNvPr id="1029" name="Picture 5" descr="C:\Documents and Settings\Admin\Рабочий стол\картинки для презентации\31.jpg"/>
          <p:cNvPicPr>
            <a:picLocks noChangeAspect="1" noChangeArrowheads="1"/>
          </p:cNvPicPr>
          <p:nvPr/>
        </p:nvPicPr>
        <p:blipFill>
          <a:blip r:embed="rId4" cstate="print"/>
          <a:srcRect/>
          <a:stretch>
            <a:fillRect/>
          </a:stretch>
        </p:blipFill>
        <p:spPr bwMode="auto">
          <a:xfrm>
            <a:off x="3524306" y="3143248"/>
            <a:ext cx="2296551" cy="3449420"/>
          </a:xfrm>
          <a:prstGeom prst="rect">
            <a:avLst/>
          </a:prstGeom>
          <a:ln>
            <a:noFill/>
          </a:ln>
          <a:effectLst>
            <a:softEdge rad="112500"/>
          </a:effectLst>
        </p:spPr>
      </p:pic>
      <p:pic>
        <p:nvPicPr>
          <p:cNvPr id="1030" name="Picture 6" descr="C:\Documents and Settings\Admin\Рабочий стол\картинки для презентации\1273886009_4.jpg"/>
          <p:cNvPicPr>
            <a:picLocks noChangeAspect="1" noChangeArrowheads="1"/>
          </p:cNvPicPr>
          <p:nvPr/>
        </p:nvPicPr>
        <p:blipFill>
          <a:blip r:embed="rId5" cstate="print"/>
          <a:srcRect/>
          <a:stretch>
            <a:fillRect/>
          </a:stretch>
        </p:blipFill>
        <p:spPr bwMode="auto">
          <a:xfrm rot="560160">
            <a:off x="6381341" y="1587681"/>
            <a:ext cx="2286016" cy="399796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1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6">
                                            <p:txEl>
                                              <p:pRg st="0" end="0"/>
                                            </p:txEl>
                                          </p:spTgt>
                                        </p:tgtEl>
                                      </p:cBhvr>
                                    </p:animEffect>
                                  </p:childTnLst>
                                </p:cTn>
                              </p:par>
                            </p:childTnLst>
                          </p:cTn>
                        </p:par>
                        <p:par>
                          <p:cTn id="12" fill="hold">
                            <p:stCondLst>
                              <p:cond delay="3900"/>
                            </p:stCondLst>
                            <p:childTnLst>
                              <p:par>
                                <p:cTn id="13" presetID="30" presetClass="entr" presetSubtype="0" fill="hold"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800" decel="100000"/>
                                        <p:tgtEl>
                                          <p:spTgt spid="1028"/>
                                        </p:tgtEl>
                                      </p:cBhvr>
                                    </p:animEffect>
                                    <p:anim calcmode="lin" valueType="num">
                                      <p:cBhvr>
                                        <p:cTn id="16" dur="800" decel="100000" fill="hold"/>
                                        <p:tgtEl>
                                          <p:spTgt spid="1028"/>
                                        </p:tgtEl>
                                        <p:attrNameLst>
                                          <p:attrName>style.rotation</p:attrName>
                                        </p:attrNameLst>
                                      </p:cBhvr>
                                      <p:tavLst>
                                        <p:tav tm="0">
                                          <p:val>
                                            <p:fltVal val="-90"/>
                                          </p:val>
                                        </p:tav>
                                        <p:tav tm="100000">
                                          <p:val>
                                            <p:fltVal val="0"/>
                                          </p:val>
                                        </p:tav>
                                      </p:tavLst>
                                    </p:anim>
                                    <p:anim calcmode="lin" valueType="num">
                                      <p:cBhvr>
                                        <p:cTn id="17" dur="800" decel="100000" fill="hold"/>
                                        <p:tgtEl>
                                          <p:spTgt spid="1028"/>
                                        </p:tgtEl>
                                        <p:attrNameLst>
                                          <p:attrName>ppt_x</p:attrName>
                                        </p:attrNameLst>
                                      </p:cBhvr>
                                      <p:tavLst>
                                        <p:tav tm="0">
                                          <p:val>
                                            <p:strVal val="#ppt_x+0.4"/>
                                          </p:val>
                                        </p:tav>
                                        <p:tav tm="100000">
                                          <p:val>
                                            <p:strVal val="#ppt_x-0.05"/>
                                          </p:val>
                                        </p:tav>
                                      </p:tavLst>
                                    </p:anim>
                                    <p:anim calcmode="lin" valueType="num">
                                      <p:cBhvr>
                                        <p:cTn id="18" dur="800" decel="100000" fill="hold"/>
                                        <p:tgtEl>
                                          <p:spTgt spid="10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28"/>
                                        </p:tgtEl>
                                        <p:attrNameLst>
                                          <p:attrName>ppt_y</p:attrName>
                                        </p:attrNameLst>
                                      </p:cBhvr>
                                      <p:tavLst>
                                        <p:tav tm="0">
                                          <p:val>
                                            <p:strVal val="#ppt_y+0.1"/>
                                          </p:val>
                                        </p:tav>
                                        <p:tav tm="100000">
                                          <p:val>
                                            <p:strVal val="#ppt_y"/>
                                          </p:val>
                                        </p:tav>
                                      </p:tavLst>
                                    </p:anim>
                                  </p:childTnLst>
                                </p:cTn>
                              </p:par>
                            </p:childTnLst>
                          </p:cTn>
                        </p:par>
                        <p:par>
                          <p:cTn id="21" fill="hold">
                            <p:stCondLst>
                              <p:cond delay="4900"/>
                            </p:stCondLst>
                            <p:childTnLst>
                              <p:par>
                                <p:cTn id="22" presetID="31" presetClass="entr" presetSubtype="0" fill="hold" nodeType="afterEffect">
                                  <p:stCondLst>
                                    <p:cond delay="0"/>
                                  </p:stCondLst>
                                  <p:iterate type="lt">
                                    <p:tmPct val="5000"/>
                                  </p:iterate>
                                  <p:childTnLst>
                                    <p:set>
                                      <p:cBhvr>
                                        <p:cTn id="23" dur="1" fill="hold">
                                          <p:stCondLst>
                                            <p:cond delay="0"/>
                                          </p:stCondLst>
                                        </p:cTn>
                                        <p:tgtEl>
                                          <p:spTgt spid="1029"/>
                                        </p:tgtEl>
                                        <p:attrNameLst>
                                          <p:attrName>style.visibility</p:attrName>
                                        </p:attrNameLst>
                                      </p:cBhvr>
                                      <p:to>
                                        <p:strVal val="visible"/>
                                      </p:to>
                                    </p:set>
                                    <p:anim calcmode="lin" valueType="num">
                                      <p:cBhvr>
                                        <p:cTn id="24" dur="1000" fill="hold"/>
                                        <p:tgtEl>
                                          <p:spTgt spid="1029"/>
                                        </p:tgtEl>
                                        <p:attrNameLst>
                                          <p:attrName>ppt_w</p:attrName>
                                        </p:attrNameLst>
                                      </p:cBhvr>
                                      <p:tavLst>
                                        <p:tav tm="0">
                                          <p:val>
                                            <p:fltVal val="0"/>
                                          </p:val>
                                        </p:tav>
                                        <p:tav tm="100000">
                                          <p:val>
                                            <p:strVal val="#ppt_w"/>
                                          </p:val>
                                        </p:tav>
                                      </p:tavLst>
                                    </p:anim>
                                    <p:anim calcmode="lin" valueType="num">
                                      <p:cBhvr>
                                        <p:cTn id="25" dur="1000" fill="hold"/>
                                        <p:tgtEl>
                                          <p:spTgt spid="1029"/>
                                        </p:tgtEl>
                                        <p:attrNameLst>
                                          <p:attrName>ppt_h</p:attrName>
                                        </p:attrNameLst>
                                      </p:cBhvr>
                                      <p:tavLst>
                                        <p:tav tm="0">
                                          <p:val>
                                            <p:fltVal val="0"/>
                                          </p:val>
                                        </p:tav>
                                        <p:tav tm="100000">
                                          <p:val>
                                            <p:strVal val="#ppt_h"/>
                                          </p:val>
                                        </p:tav>
                                      </p:tavLst>
                                    </p:anim>
                                    <p:anim calcmode="lin" valueType="num">
                                      <p:cBhvr>
                                        <p:cTn id="26" dur="1000" fill="hold"/>
                                        <p:tgtEl>
                                          <p:spTgt spid="1029"/>
                                        </p:tgtEl>
                                        <p:attrNameLst>
                                          <p:attrName>style.rotation</p:attrName>
                                        </p:attrNameLst>
                                      </p:cBhvr>
                                      <p:tavLst>
                                        <p:tav tm="0">
                                          <p:val>
                                            <p:fltVal val="90"/>
                                          </p:val>
                                        </p:tav>
                                        <p:tav tm="100000">
                                          <p:val>
                                            <p:fltVal val="0"/>
                                          </p:val>
                                        </p:tav>
                                      </p:tavLst>
                                    </p:anim>
                                    <p:animEffect transition="in" filter="fade">
                                      <p:cBhvr>
                                        <p:cTn id="27" dur="1000"/>
                                        <p:tgtEl>
                                          <p:spTgt spid="1029"/>
                                        </p:tgtEl>
                                      </p:cBhvr>
                                    </p:animEffect>
                                  </p:childTnLst>
                                </p:cTn>
                              </p:par>
                            </p:childTnLst>
                          </p:cTn>
                        </p:par>
                        <p:par>
                          <p:cTn id="28" fill="hold">
                            <p:stCondLst>
                              <p:cond delay="5900"/>
                            </p:stCondLst>
                            <p:childTnLst>
                              <p:par>
                                <p:cTn id="29" presetID="12" presetClass="entr" presetSubtype="4" fill="hold" nodeType="afterEffect">
                                  <p:stCondLst>
                                    <p:cond delay="0"/>
                                  </p:stCondLst>
                                  <p:childTnLst>
                                    <p:set>
                                      <p:cBhvr>
                                        <p:cTn id="30" dur="1" fill="hold">
                                          <p:stCondLst>
                                            <p:cond delay="0"/>
                                          </p:stCondLst>
                                        </p:cTn>
                                        <p:tgtEl>
                                          <p:spTgt spid="1030"/>
                                        </p:tgtEl>
                                        <p:attrNameLst>
                                          <p:attrName>style.visibility</p:attrName>
                                        </p:attrNameLst>
                                      </p:cBhvr>
                                      <p:to>
                                        <p:strVal val="visible"/>
                                      </p:to>
                                    </p:set>
                                    <p:animEffect transition="in" filter="slide(fromBottom)">
                                      <p:cBhvr>
                                        <p:cTn id="31"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Рабочий стол\картинки для презентации\1899513685_1024x600widescreen.jpg"/>
          <p:cNvPicPr>
            <a:picLocks noChangeAspect="1" noChangeArrowheads="1"/>
          </p:cNvPicPr>
          <p:nvPr/>
        </p:nvPicPr>
        <p:blipFill>
          <a:blip r:embed="rId3" cstate="print"/>
          <a:srcRect/>
          <a:stretch>
            <a:fillRect/>
          </a:stretch>
        </p:blipFill>
        <p:spPr bwMode="auto">
          <a:xfrm>
            <a:off x="-285784" y="0"/>
            <a:ext cx="9753600" cy="6858000"/>
          </a:xfrm>
          <a:prstGeom prst="rect">
            <a:avLst/>
          </a:prstGeom>
          <a:noFill/>
        </p:spPr>
      </p:pic>
      <p:sp>
        <p:nvSpPr>
          <p:cNvPr id="5" name="Прямоугольник 4"/>
          <p:cNvSpPr/>
          <p:nvPr/>
        </p:nvSpPr>
        <p:spPr>
          <a:xfrm>
            <a:off x="2714612" y="0"/>
            <a:ext cx="7429552" cy="830997"/>
          </a:xfrm>
          <a:prstGeom prst="rect">
            <a:avLst/>
          </a:prstGeom>
        </p:spPr>
        <p:txBody>
          <a:bodyPr wrap="square">
            <a:spAutoFit/>
          </a:bodyPr>
          <a:lstStyle/>
          <a:p>
            <a:pPr algn="ctr"/>
            <a:r>
              <a:rPr lang="en-US" sz="4800" b="1" i="1" dirty="0">
                <a:solidFill>
                  <a:srgbClr val="0070C0"/>
                </a:solidFill>
              </a:rPr>
              <a:t>F</a:t>
            </a:r>
            <a:r>
              <a:rPr lang="en-US" sz="4800" b="1" i="1" dirty="0" smtClean="0">
                <a:solidFill>
                  <a:srgbClr val="0070C0"/>
                </a:solidFill>
              </a:rPr>
              <a:t>ashion in England</a:t>
            </a:r>
            <a:endParaRPr lang="ru-RU" sz="4800" b="1" i="1" dirty="0">
              <a:solidFill>
                <a:srgbClr val="0070C0"/>
              </a:solidFill>
            </a:endParaRPr>
          </a:p>
        </p:txBody>
      </p:sp>
      <p:sp>
        <p:nvSpPr>
          <p:cNvPr id="8" name="Прямоугольник 7"/>
          <p:cNvSpPr/>
          <p:nvPr/>
        </p:nvSpPr>
        <p:spPr>
          <a:xfrm>
            <a:off x="4572000" y="1214422"/>
            <a:ext cx="4357702" cy="4708981"/>
          </a:xfrm>
          <a:prstGeom prst="rect">
            <a:avLst/>
          </a:prstGeom>
        </p:spPr>
        <p:txBody>
          <a:bodyPr wrap="square">
            <a:spAutoFit/>
          </a:bodyPr>
          <a:lstStyle/>
          <a:p>
            <a:r>
              <a:rPr lang="en-US" sz="2000" b="1" i="1" dirty="0" smtClean="0">
                <a:solidFill>
                  <a:srgbClr val="0070C0"/>
                </a:solidFill>
              </a:rPr>
              <a:t>England - the country, a mention about which associates with concepts - "traditions", "foundations", "quality" and which it is accepted to call «old and kind», style today conducts and creates the directions of a modern fashion.</a:t>
            </a:r>
          </a:p>
          <a:p>
            <a:endParaRPr lang="en-US" sz="2000" b="1" i="1" dirty="0" smtClean="0">
              <a:solidFill>
                <a:srgbClr val="0070C0"/>
              </a:solidFill>
            </a:endParaRPr>
          </a:p>
          <a:p>
            <a:r>
              <a:rPr lang="en-US" sz="2000" b="1" i="1" dirty="0" smtClean="0">
                <a:solidFill>
                  <a:srgbClr val="0070C0"/>
                </a:solidFill>
              </a:rPr>
              <a:t>London - one of the main towns in which the world fashion is born. On many streets of London century traditions perfectly get on with ultrafashionable tendencies, there is a place both for conservatism, and for reserved classics and for the most unexpected and mad innovative ideas.</a:t>
            </a:r>
          </a:p>
        </p:txBody>
      </p:sp>
      <p:pic>
        <p:nvPicPr>
          <p:cNvPr id="2051" name="Picture 3" descr="C:\Documents and Settings\Admin\Рабочий стол\картинки для презентации\00f460m.jpg"/>
          <p:cNvPicPr>
            <a:picLocks noChangeAspect="1" noChangeArrowheads="1"/>
          </p:cNvPicPr>
          <p:nvPr/>
        </p:nvPicPr>
        <p:blipFill>
          <a:blip r:embed="rId4" cstate="print"/>
          <a:srcRect/>
          <a:stretch>
            <a:fillRect/>
          </a:stretch>
        </p:blipFill>
        <p:spPr bwMode="auto">
          <a:xfrm>
            <a:off x="0" y="0"/>
            <a:ext cx="2428892" cy="3643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C:\Documents and Settings\Admin\Рабочий стол\картинки для презентации\3.jpg"/>
          <p:cNvPicPr>
            <a:picLocks noChangeAspect="1" noChangeArrowheads="1"/>
          </p:cNvPicPr>
          <p:nvPr/>
        </p:nvPicPr>
        <p:blipFill>
          <a:blip r:embed="rId5" cstate="print"/>
          <a:srcRect/>
          <a:stretch>
            <a:fillRect/>
          </a:stretch>
        </p:blipFill>
        <p:spPr bwMode="auto">
          <a:xfrm>
            <a:off x="2071670" y="3704173"/>
            <a:ext cx="2365370" cy="3153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1" presetClass="entr" presetSubtype="4" fill="hold"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wheel(4)">
                                      <p:cBhvr>
                                        <p:cTn id="14" dur="2000"/>
                                        <p:tgtEl>
                                          <p:spTgt spid="8">
                                            <p:txEl>
                                              <p:pRg st="0" end="0"/>
                                            </p:txEl>
                                          </p:spTgt>
                                        </p:tgtEl>
                                      </p:cBhvr>
                                    </p:animEffect>
                                  </p:childTnLst>
                                </p:cTn>
                              </p:par>
                            </p:childTnLst>
                          </p:cTn>
                        </p:par>
                        <p:par>
                          <p:cTn id="15" fill="hold">
                            <p:stCondLst>
                              <p:cond delay="3000"/>
                            </p:stCondLst>
                            <p:childTnLst>
                              <p:par>
                                <p:cTn id="16" presetID="21" presetClass="entr" presetSubtype="4" fill="hold" nodeType="after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animEffect transition="in" filter="wheel(4)">
                                      <p:cBhvr>
                                        <p:cTn id="18" dur="2000"/>
                                        <p:tgtEl>
                                          <p:spTgt spid="8">
                                            <p:txEl>
                                              <p:pRg st="2" end="2"/>
                                            </p:txEl>
                                          </p:spTgt>
                                        </p:tgtEl>
                                      </p:cBhvr>
                                    </p:animEffect>
                                  </p:childTnLst>
                                </p:cTn>
                              </p:par>
                            </p:childTnLst>
                          </p:cTn>
                        </p:par>
                        <p:par>
                          <p:cTn id="19" fill="hold">
                            <p:stCondLst>
                              <p:cond delay="5000"/>
                            </p:stCondLst>
                            <p:childTnLst>
                              <p:par>
                                <p:cTn id="20" presetID="18" presetClass="entr" presetSubtype="12" fill="hold" nodeType="after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strips(downLeft)">
                                      <p:cBhvr>
                                        <p:cTn id="22" dur="2000"/>
                                        <p:tgtEl>
                                          <p:spTgt spid="2051"/>
                                        </p:tgtEl>
                                      </p:cBhvr>
                                    </p:animEffect>
                                  </p:childTnLst>
                                </p:cTn>
                              </p:par>
                            </p:childTnLst>
                          </p:cTn>
                        </p:par>
                        <p:par>
                          <p:cTn id="23" fill="hold">
                            <p:stCondLst>
                              <p:cond delay="7000"/>
                            </p:stCondLst>
                            <p:childTnLst>
                              <p:par>
                                <p:cTn id="24" presetID="13" presetClass="entr" presetSubtype="16" fill="hold" nodeType="afterEffect">
                                  <p:stCondLst>
                                    <p:cond delay="0"/>
                                  </p:stCondLst>
                                  <p:childTnLst>
                                    <p:set>
                                      <p:cBhvr>
                                        <p:cTn id="25" dur="1" fill="hold">
                                          <p:stCondLst>
                                            <p:cond delay="0"/>
                                          </p:stCondLst>
                                        </p:cTn>
                                        <p:tgtEl>
                                          <p:spTgt spid="2052"/>
                                        </p:tgtEl>
                                        <p:attrNameLst>
                                          <p:attrName>style.visibility</p:attrName>
                                        </p:attrNameLst>
                                      </p:cBhvr>
                                      <p:to>
                                        <p:strVal val="visible"/>
                                      </p:to>
                                    </p:set>
                                    <p:animEffect transition="in" filter="plus(in)">
                                      <p:cBhvr>
                                        <p:cTn id="26"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Admin\Рабочий стол\картинки для презентации\0_71e50_f6f5cf07_XL.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Прямоугольник 6"/>
          <p:cNvSpPr/>
          <p:nvPr/>
        </p:nvSpPr>
        <p:spPr>
          <a:xfrm>
            <a:off x="0" y="0"/>
            <a:ext cx="4416202" cy="830997"/>
          </a:xfrm>
          <a:prstGeom prst="rect">
            <a:avLst/>
          </a:prstGeom>
        </p:spPr>
        <p:txBody>
          <a:bodyPr wrap="square">
            <a:spAutoFit/>
          </a:bodyPr>
          <a:lstStyle/>
          <a:p>
            <a:r>
              <a:rPr lang="en-US" sz="4800" b="1" i="1" dirty="0">
                <a:solidFill>
                  <a:schemeClr val="accent3">
                    <a:lumMod val="50000"/>
                  </a:schemeClr>
                </a:solidFill>
              </a:rPr>
              <a:t>F</a:t>
            </a:r>
            <a:r>
              <a:rPr lang="en-US" sz="4800" b="1" i="1" dirty="0" smtClean="0">
                <a:solidFill>
                  <a:schemeClr val="accent3">
                    <a:lumMod val="50000"/>
                  </a:schemeClr>
                </a:solidFill>
              </a:rPr>
              <a:t>ashion in Japan</a:t>
            </a:r>
            <a:endParaRPr lang="ru-RU" sz="4800" b="1" i="1" dirty="0">
              <a:solidFill>
                <a:schemeClr val="accent3">
                  <a:lumMod val="50000"/>
                </a:schemeClr>
              </a:solidFill>
            </a:endParaRPr>
          </a:p>
        </p:txBody>
      </p:sp>
      <p:sp>
        <p:nvSpPr>
          <p:cNvPr id="8" name="Прямоугольник 7"/>
          <p:cNvSpPr/>
          <p:nvPr/>
        </p:nvSpPr>
        <p:spPr>
          <a:xfrm>
            <a:off x="0" y="671691"/>
            <a:ext cx="4572000" cy="5632311"/>
          </a:xfrm>
          <a:prstGeom prst="rect">
            <a:avLst/>
          </a:prstGeom>
        </p:spPr>
        <p:txBody>
          <a:bodyPr>
            <a:spAutoFit/>
          </a:bodyPr>
          <a:lstStyle/>
          <a:p>
            <a:r>
              <a:rPr lang="en-US" b="1" i="1" dirty="0" smtClean="0">
                <a:solidFill>
                  <a:schemeClr val="accent3">
                    <a:lumMod val="50000"/>
                  </a:schemeClr>
                </a:solidFill>
              </a:rPr>
              <a:t>Japan becomes the witness to the birth of one more clan of young women under the name "</a:t>
            </a:r>
            <a:r>
              <a:rPr lang="en-US" b="1" i="1" dirty="0" err="1" smtClean="0">
                <a:solidFill>
                  <a:schemeClr val="accent3">
                    <a:lumMod val="50000"/>
                  </a:schemeClr>
                </a:solidFill>
              </a:rPr>
              <a:t>agedzyo</a:t>
            </a:r>
            <a:r>
              <a:rPr lang="en-US" b="1" i="1" dirty="0" smtClean="0">
                <a:solidFill>
                  <a:schemeClr val="accent3">
                    <a:lumMod val="50000"/>
                  </a:schemeClr>
                </a:solidFill>
              </a:rPr>
              <a:t>" («</a:t>
            </a:r>
            <a:r>
              <a:rPr lang="en-US" b="1" i="1" dirty="0" err="1" smtClean="0">
                <a:solidFill>
                  <a:schemeClr val="accent3">
                    <a:lumMod val="50000"/>
                  </a:schemeClr>
                </a:solidFill>
              </a:rPr>
              <a:t>agejo</a:t>
            </a:r>
            <a:r>
              <a:rPr lang="en-US" b="1" i="1" dirty="0" smtClean="0">
                <a:solidFill>
                  <a:schemeClr val="accent3">
                    <a:lumMod val="50000"/>
                  </a:schemeClr>
                </a:solidFill>
              </a:rPr>
              <a:t>»), his representatives differ pale skin, big eyes and elaborate </a:t>
            </a:r>
            <a:r>
              <a:rPr lang="en-US" b="1" i="1" dirty="0" err="1" smtClean="0">
                <a:solidFill>
                  <a:schemeClr val="accent3">
                    <a:lumMod val="50000"/>
                  </a:schemeClr>
                </a:solidFill>
              </a:rPr>
              <a:t>hairdresses</a:t>
            </a:r>
            <a:r>
              <a:rPr lang="en-US" b="1" i="1" dirty="0" smtClean="0">
                <a:solidFill>
                  <a:schemeClr val="accent3">
                    <a:lumMod val="50000"/>
                  </a:schemeClr>
                </a:solidFill>
              </a:rPr>
              <a:t>.</a:t>
            </a:r>
          </a:p>
          <a:p>
            <a:r>
              <a:rPr lang="en-US" b="1" i="1" dirty="0" err="1" smtClean="0">
                <a:solidFill>
                  <a:schemeClr val="accent3">
                    <a:lumMod val="50000"/>
                  </a:schemeClr>
                </a:solidFill>
              </a:rPr>
              <a:t>Аgedzyo</a:t>
            </a:r>
            <a:r>
              <a:rPr lang="en-US" b="1" i="1" dirty="0" smtClean="0">
                <a:solidFill>
                  <a:schemeClr val="accent3">
                    <a:lumMod val="50000"/>
                  </a:schemeClr>
                </a:solidFill>
              </a:rPr>
              <a:t> now it is possible to meet often on streets, they follow in the tracks there is no time popular «</a:t>
            </a:r>
          </a:p>
          <a:p>
            <a:r>
              <a:rPr lang="en-US" b="1" i="1" dirty="0" smtClean="0">
                <a:solidFill>
                  <a:schemeClr val="accent3">
                    <a:lumMod val="50000"/>
                  </a:schemeClr>
                </a:solidFill>
              </a:rPr>
              <a:t>Despite the crisis which has mentioned and publishing business, the monthly providing consultations </a:t>
            </a:r>
            <a:r>
              <a:rPr lang="en-US" b="1" i="1" dirty="0" err="1" smtClean="0">
                <a:solidFill>
                  <a:schemeClr val="accent3">
                    <a:lumMod val="50000"/>
                  </a:schemeClr>
                </a:solidFill>
              </a:rPr>
              <a:t>хостесс</a:t>
            </a:r>
            <a:r>
              <a:rPr lang="en-US" b="1" i="1" dirty="0" smtClean="0">
                <a:solidFill>
                  <a:schemeClr val="accent3">
                    <a:lumMod val="50000"/>
                  </a:schemeClr>
                </a:solidFill>
              </a:rPr>
              <a:t> of bars concerning </a:t>
            </a:r>
            <a:r>
              <a:rPr lang="en-US" b="1" i="1" dirty="0" err="1" smtClean="0">
                <a:solidFill>
                  <a:schemeClr val="accent3">
                    <a:lumMod val="50000"/>
                  </a:schemeClr>
                </a:solidFill>
              </a:rPr>
              <a:t>hairdresses</a:t>
            </a:r>
            <a:r>
              <a:rPr lang="en-US" b="1" i="1" dirty="0" smtClean="0">
                <a:solidFill>
                  <a:schemeClr val="accent3">
                    <a:lumMod val="50000"/>
                  </a:schemeClr>
                </a:solidFill>
              </a:rPr>
              <a:t>, a make-up and a fashion, is a hit from the moment of the beginning of its release about three years ago. «</a:t>
            </a:r>
            <a:r>
              <a:rPr lang="en-US" b="1" i="1" dirty="0" err="1" smtClean="0">
                <a:solidFill>
                  <a:schemeClr val="accent3">
                    <a:lumMod val="50000"/>
                  </a:schemeClr>
                </a:solidFill>
              </a:rPr>
              <a:t>Koakuma</a:t>
            </a:r>
            <a:r>
              <a:rPr lang="en-US" b="1" i="1" dirty="0" smtClean="0">
                <a:solidFill>
                  <a:schemeClr val="accent3">
                    <a:lumMod val="50000"/>
                  </a:schemeClr>
                </a:solidFill>
              </a:rPr>
              <a:t> </a:t>
            </a:r>
            <a:r>
              <a:rPr lang="en-US" b="1" i="1" dirty="0" err="1" smtClean="0">
                <a:solidFill>
                  <a:schemeClr val="accent3">
                    <a:lumMod val="50000"/>
                  </a:schemeClr>
                </a:solidFill>
              </a:rPr>
              <a:t>Ageha</a:t>
            </a:r>
            <a:r>
              <a:rPr lang="en-US" b="1" i="1" dirty="0" smtClean="0">
                <a:solidFill>
                  <a:schemeClr val="accent3">
                    <a:lumMod val="50000"/>
                  </a:schemeClr>
                </a:solidFill>
              </a:rPr>
              <a:t>» which is let out by the Tokyo publishing house "</a:t>
            </a:r>
            <a:r>
              <a:rPr lang="en-US" b="1" i="1" dirty="0" err="1" smtClean="0">
                <a:solidFill>
                  <a:schemeClr val="accent3">
                    <a:lumMod val="50000"/>
                  </a:schemeClr>
                </a:solidFill>
              </a:rPr>
              <a:t>Inforest</a:t>
            </a:r>
            <a:r>
              <a:rPr lang="en-US" b="1" i="1" dirty="0" smtClean="0">
                <a:solidFill>
                  <a:schemeClr val="accent3">
                    <a:lumMod val="50000"/>
                  </a:schemeClr>
                </a:solidFill>
              </a:rPr>
              <a:t> Co", leaves monthly in circulation about 300 thousand copies. Models in this magazine are called «</a:t>
            </a:r>
            <a:r>
              <a:rPr lang="en-US" b="1" i="1" dirty="0" err="1" smtClean="0">
                <a:solidFill>
                  <a:schemeClr val="accent3">
                    <a:lumMod val="50000"/>
                  </a:schemeClr>
                </a:solidFill>
              </a:rPr>
              <a:t>агэдзё</a:t>
            </a:r>
            <a:r>
              <a:rPr lang="en-US" b="1" i="1" dirty="0" smtClean="0">
                <a:solidFill>
                  <a:schemeClr val="accent3">
                    <a:lumMod val="50000"/>
                  </a:schemeClr>
                </a:solidFill>
              </a:rPr>
              <a:t>» (a slice from the name of the magazine plus «</a:t>
            </a:r>
            <a:r>
              <a:rPr lang="en-US" b="1" i="1" dirty="0" err="1" smtClean="0">
                <a:solidFill>
                  <a:schemeClr val="accent3">
                    <a:lumMod val="50000"/>
                  </a:schemeClr>
                </a:solidFill>
              </a:rPr>
              <a:t>дзё</a:t>
            </a:r>
            <a:r>
              <a:rPr lang="en-US" b="1" i="1" dirty="0" smtClean="0">
                <a:solidFill>
                  <a:schemeClr val="accent3">
                    <a:lumMod val="50000"/>
                  </a:schemeClr>
                </a:solidFill>
              </a:rPr>
              <a:t>» - the young woman)</a:t>
            </a:r>
            <a:endParaRPr lang="ru-RU" b="1" i="1" dirty="0">
              <a:solidFill>
                <a:schemeClr val="accent3">
                  <a:lumMod val="50000"/>
                </a:schemeClr>
              </a:solidFill>
            </a:endParaRPr>
          </a:p>
        </p:txBody>
      </p:sp>
      <p:pic>
        <p:nvPicPr>
          <p:cNvPr id="3076" name="Picture 4" descr="C:\Documents and Settings\Admin\Рабочий стол\картинки для презентации\7e1194671cae.jpg"/>
          <p:cNvPicPr>
            <a:picLocks noChangeAspect="1" noChangeArrowheads="1"/>
          </p:cNvPicPr>
          <p:nvPr/>
        </p:nvPicPr>
        <p:blipFill>
          <a:blip r:embed="rId3" cstate="print"/>
          <a:srcRect/>
          <a:stretch>
            <a:fillRect/>
          </a:stretch>
        </p:blipFill>
        <p:spPr bwMode="auto">
          <a:xfrm>
            <a:off x="6000760" y="3735894"/>
            <a:ext cx="1966927" cy="31221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077" name="Picture 5" descr="C:\Documents and Settings\Admin\Рабочий стол\картинки для презентации\98ce450dae.jpg"/>
          <p:cNvPicPr>
            <a:picLocks noChangeAspect="1" noChangeArrowheads="1"/>
          </p:cNvPicPr>
          <p:nvPr/>
        </p:nvPicPr>
        <p:blipFill>
          <a:blip r:embed="rId4" cstate="print"/>
          <a:srcRect/>
          <a:stretch>
            <a:fillRect/>
          </a:stretch>
        </p:blipFill>
        <p:spPr bwMode="auto">
          <a:xfrm>
            <a:off x="5357818" y="142852"/>
            <a:ext cx="3179788" cy="33221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Horizontal)">
                                      <p:cBhvr>
                                        <p:cTn id="7" dur="1000"/>
                                        <p:tgtEl>
                                          <p:spTgt spid="7">
                                            <p:txEl>
                                              <p:pRg st="0" end="0"/>
                                            </p:txEl>
                                          </p:spTgt>
                                        </p:tgtEl>
                                      </p:cBhvr>
                                    </p:animEffect>
                                  </p:childTnLst>
                                </p:cTn>
                              </p:par>
                            </p:childTnLst>
                          </p:cTn>
                        </p:par>
                        <p:par>
                          <p:cTn id="8" fill="hold">
                            <p:stCondLst>
                              <p:cond delay="1000"/>
                            </p:stCondLst>
                            <p:childTnLst>
                              <p:par>
                                <p:cTn id="9" presetID="2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p:cTn id="11"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8">
                                            <p:txEl>
                                              <p:pRg st="0" end="0"/>
                                            </p:txEl>
                                          </p:spTgt>
                                        </p:tgtEl>
                                      </p:cBhvr>
                                    </p:animEffect>
                                  </p:childTnLst>
                                </p:cTn>
                              </p:par>
                            </p:childTnLst>
                          </p:cTn>
                        </p:par>
                        <p:par>
                          <p:cTn id="14" fill="hold">
                            <p:stCondLst>
                              <p:cond delay="2000"/>
                            </p:stCondLst>
                            <p:childTnLst>
                              <p:par>
                                <p:cTn id="15" presetID="29" presetClass="entr" presetSubtype="0" fill="hold" nodeType="after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calcmode="lin" valueType="num">
                                      <p:cBhvr>
                                        <p:cTn id="17" dur="1000" fill="hold"/>
                                        <p:tgtEl>
                                          <p:spTgt spid="8">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8">
                                            <p:txEl>
                                              <p:pRg st="1" end="1"/>
                                            </p:txEl>
                                          </p:spTgt>
                                        </p:tgtEl>
                                      </p:cBhvr>
                                    </p:animEffect>
                                  </p:childTnLst>
                                </p:cTn>
                              </p:par>
                            </p:childTnLst>
                          </p:cTn>
                        </p:par>
                        <p:par>
                          <p:cTn id="20" fill="hold">
                            <p:stCondLst>
                              <p:cond delay="3000"/>
                            </p:stCondLst>
                            <p:childTnLst>
                              <p:par>
                                <p:cTn id="21" presetID="29" presetClass="entr" presetSubtype="0" fill="hold"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 calcmode="lin" valueType="num">
                                      <p:cBhvr>
                                        <p:cTn id="23" dur="1000" fill="hold"/>
                                        <p:tgtEl>
                                          <p:spTgt spid="8">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8">
                                            <p:txEl>
                                              <p:pRg st="2" end="2"/>
                                            </p:txEl>
                                          </p:spTgt>
                                        </p:tgtEl>
                                      </p:cBhvr>
                                    </p:animEffect>
                                  </p:childTnLst>
                                </p:cTn>
                              </p:par>
                            </p:childTnLst>
                          </p:cTn>
                        </p:par>
                        <p:par>
                          <p:cTn id="26" fill="hold">
                            <p:stCondLst>
                              <p:cond delay="4000"/>
                            </p:stCondLst>
                            <p:childTnLst>
                              <p:par>
                                <p:cTn id="27" presetID="48" presetClass="entr" presetSubtype="0" accel="50000" fill="hold" nodeType="afterEffect">
                                  <p:stCondLst>
                                    <p:cond delay="0"/>
                                  </p:stCondLst>
                                  <p:childTnLst>
                                    <p:set>
                                      <p:cBhvr>
                                        <p:cTn id="28" dur="1" fill="hold">
                                          <p:stCondLst>
                                            <p:cond delay="0"/>
                                          </p:stCondLst>
                                        </p:cTn>
                                        <p:tgtEl>
                                          <p:spTgt spid="3077"/>
                                        </p:tgtEl>
                                        <p:attrNameLst>
                                          <p:attrName>style.visibility</p:attrName>
                                        </p:attrNameLst>
                                      </p:cBhvr>
                                      <p:to>
                                        <p:strVal val="visible"/>
                                      </p:to>
                                    </p:set>
                                    <p:anim calcmode="lin" valueType="num">
                                      <p:cBhvr>
                                        <p:cTn id="29" dur="2000" fill="hold"/>
                                        <p:tgtEl>
                                          <p:spTgt spid="307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0" dur="2000" fill="hold"/>
                                        <p:tgtEl>
                                          <p:spTgt spid="3077"/>
                                        </p:tgtEl>
                                        <p:attrNameLst>
                                          <p:attrName>ppt_x</p:attrName>
                                        </p:attrNameLst>
                                      </p:cBhvr>
                                      <p:tavLst>
                                        <p:tav tm="0">
                                          <p:val>
                                            <p:fltVal val="-1"/>
                                          </p:val>
                                        </p:tav>
                                        <p:tav tm="50000">
                                          <p:val>
                                            <p:fltVal val="0.95"/>
                                          </p:val>
                                        </p:tav>
                                        <p:tav tm="100000">
                                          <p:val>
                                            <p:strVal val="#ppt_x"/>
                                          </p:val>
                                        </p:tav>
                                      </p:tavLst>
                                    </p:anim>
                                    <p:anim calcmode="lin" valueType="num">
                                      <p:cBhvr>
                                        <p:cTn id="31" dur="2000" fill="hold"/>
                                        <p:tgtEl>
                                          <p:spTgt spid="3077"/>
                                        </p:tgtEl>
                                        <p:attrNameLst>
                                          <p:attrName>ppt_y</p:attrName>
                                        </p:attrNameLst>
                                      </p:cBhvr>
                                      <p:tavLst>
                                        <p:tav tm="0">
                                          <p:val>
                                            <p:strVal val="#ppt_y"/>
                                          </p:val>
                                        </p:tav>
                                        <p:tav tm="100000">
                                          <p:val>
                                            <p:strVal val="#ppt_y"/>
                                          </p:val>
                                        </p:tav>
                                      </p:tavLst>
                                    </p:anim>
                                    <p:animEffect transition="in" filter="fade">
                                      <p:cBhvr>
                                        <p:cTn id="32" dur="2000"/>
                                        <p:tgtEl>
                                          <p:spTgt spid="3077"/>
                                        </p:tgtEl>
                                      </p:cBhvr>
                                    </p:animEffect>
                                  </p:childTnLst>
                                </p:cTn>
                              </p:par>
                            </p:childTnLst>
                          </p:cTn>
                        </p:par>
                        <p:par>
                          <p:cTn id="33" fill="hold">
                            <p:stCondLst>
                              <p:cond delay="6000"/>
                            </p:stCondLst>
                            <p:childTnLst>
                              <p:par>
                                <p:cTn id="34" presetID="30" presetClass="entr" presetSubtype="0"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fade">
                                      <p:cBhvr>
                                        <p:cTn id="36" dur="1600" decel="100000"/>
                                        <p:tgtEl>
                                          <p:spTgt spid="3076"/>
                                        </p:tgtEl>
                                      </p:cBhvr>
                                    </p:animEffect>
                                    <p:anim calcmode="lin" valueType="num">
                                      <p:cBhvr>
                                        <p:cTn id="37" dur="1600" decel="100000" fill="hold"/>
                                        <p:tgtEl>
                                          <p:spTgt spid="3076"/>
                                        </p:tgtEl>
                                        <p:attrNameLst>
                                          <p:attrName>style.rotation</p:attrName>
                                        </p:attrNameLst>
                                      </p:cBhvr>
                                      <p:tavLst>
                                        <p:tav tm="0">
                                          <p:val>
                                            <p:fltVal val="-90"/>
                                          </p:val>
                                        </p:tav>
                                        <p:tav tm="100000">
                                          <p:val>
                                            <p:fltVal val="0"/>
                                          </p:val>
                                        </p:tav>
                                      </p:tavLst>
                                    </p:anim>
                                    <p:anim calcmode="lin" valueType="num">
                                      <p:cBhvr>
                                        <p:cTn id="38" dur="1600" decel="100000" fill="hold"/>
                                        <p:tgtEl>
                                          <p:spTgt spid="3076"/>
                                        </p:tgtEl>
                                        <p:attrNameLst>
                                          <p:attrName>ppt_x</p:attrName>
                                        </p:attrNameLst>
                                      </p:cBhvr>
                                      <p:tavLst>
                                        <p:tav tm="0">
                                          <p:val>
                                            <p:strVal val="#ppt_x+0.4"/>
                                          </p:val>
                                        </p:tav>
                                        <p:tav tm="100000">
                                          <p:val>
                                            <p:strVal val="#ppt_x-0.05"/>
                                          </p:val>
                                        </p:tav>
                                      </p:tavLst>
                                    </p:anim>
                                    <p:anim calcmode="lin" valueType="num">
                                      <p:cBhvr>
                                        <p:cTn id="39" dur="1600" decel="100000" fill="hold"/>
                                        <p:tgtEl>
                                          <p:spTgt spid="3076"/>
                                        </p:tgtEl>
                                        <p:attrNameLst>
                                          <p:attrName>ppt_y</p:attrName>
                                        </p:attrNameLst>
                                      </p:cBhvr>
                                      <p:tavLst>
                                        <p:tav tm="0">
                                          <p:val>
                                            <p:strVal val="#ppt_y-0.4"/>
                                          </p:val>
                                        </p:tav>
                                        <p:tav tm="100000">
                                          <p:val>
                                            <p:strVal val="#ppt_y+0.1"/>
                                          </p:val>
                                        </p:tav>
                                      </p:tavLst>
                                    </p:anim>
                                    <p:anim calcmode="lin" valueType="num">
                                      <p:cBhvr>
                                        <p:cTn id="40" dur="400" accel="100000" fill="hold">
                                          <p:stCondLst>
                                            <p:cond delay="1600"/>
                                          </p:stCondLst>
                                        </p:cTn>
                                        <p:tgtEl>
                                          <p:spTgt spid="3076"/>
                                        </p:tgtEl>
                                        <p:attrNameLst>
                                          <p:attrName>ppt_x</p:attrName>
                                        </p:attrNameLst>
                                      </p:cBhvr>
                                      <p:tavLst>
                                        <p:tav tm="0">
                                          <p:val>
                                            <p:strVal val="#ppt_x-0.05"/>
                                          </p:val>
                                        </p:tav>
                                        <p:tav tm="100000">
                                          <p:val>
                                            <p:strVal val="#ppt_x"/>
                                          </p:val>
                                        </p:tav>
                                      </p:tavLst>
                                    </p:anim>
                                    <p:anim calcmode="lin" valueType="num">
                                      <p:cBhvr>
                                        <p:cTn id="41" dur="400" accel="100000" fill="hold">
                                          <p:stCondLst>
                                            <p:cond delay="1600"/>
                                          </p:stCondLst>
                                        </p:cTn>
                                        <p:tgtEl>
                                          <p:spTgt spid="307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Рабочий стол\картинки для презентации\x_807cac9d.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Прямоугольник 4"/>
          <p:cNvSpPr/>
          <p:nvPr/>
        </p:nvSpPr>
        <p:spPr>
          <a:xfrm>
            <a:off x="285720" y="0"/>
            <a:ext cx="3495723" cy="707886"/>
          </a:xfrm>
          <a:prstGeom prst="rect">
            <a:avLst/>
          </a:prstGeom>
        </p:spPr>
        <p:txBody>
          <a:bodyPr wrap="square">
            <a:spAutoFit/>
          </a:bodyPr>
          <a:lstStyle/>
          <a:p>
            <a:r>
              <a:rPr lang="en-US" sz="4000" b="1" i="1" dirty="0" smtClean="0">
                <a:solidFill>
                  <a:schemeClr val="bg1"/>
                </a:solidFill>
              </a:rPr>
              <a:t>French fashion</a:t>
            </a:r>
            <a:endParaRPr lang="ru-RU" sz="4000" b="1" i="1" dirty="0">
              <a:solidFill>
                <a:schemeClr val="bg1"/>
              </a:solidFill>
            </a:endParaRPr>
          </a:p>
        </p:txBody>
      </p:sp>
      <p:sp>
        <p:nvSpPr>
          <p:cNvPr id="6" name="Прямоугольник 5"/>
          <p:cNvSpPr/>
          <p:nvPr/>
        </p:nvSpPr>
        <p:spPr>
          <a:xfrm>
            <a:off x="0" y="917912"/>
            <a:ext cx="4572000" cy="5940088"/>
          </a:xfrm>
          <a:prstGeom prst="rect">
            <a:avLst/>
          </a:prstGeom>
        </p:spPr>
        <p:txBody>
          <a:bodyPr>
            <a:spAutoFit/>
          </a:bodyPr>
          <a:lstStyle/>
          <a:p>
            <a:r>
              <a:rPr lang="en-US" sz="2000" b="1" i="1" dirty="0" smtClean="0">
                <a:solidFill>
                  <a:schemeClr val="bg1"/>
                </a:solidFill>
              </a:rPr>
              <a:t>France – traditionally is considered a </a:t>
            </a:r>
            <a:r>
              <a:rPr lang="en-US" sz="2000" b="1" i="1" dirty="0" smtClean="0">
                <a:solidFill>
                  <a:schemeClr val="bg1"/>
                </a:solidFill>
              </a:rPr>
              <a:t>law of </a:t>
            </a:r>
            <a:r>
              <a:rPr lang="en-US" sz="2000" b="1" i="1" dirty="0" smtClean="0">
                <a:solidFill>
                  <a:schemeClr val="bg1"/>
                </a:solidFill>
              </a:rPr>
              <a:t> </a:t>
            </a:r>
            <a:r>
              <a:rPr lang="en-US" sz="2000" b="1" i="1" dirty="0" smtClean="0">
                <a:solidFill>
                  <a:schemeClr val="bg1"/>
                </a:solidFill>
              </a:rPr>
              <a:t>fashion. Exactly here the most refined aromas and the most fashionable dresses are created. Such names as Chanel (Chanel), Dior (Dior), Yves Saint Laurent (Yves Saint-Laurent) associate with a critical era in the history of a suit - an era of emergence of Haute couture (Haute Couture) when modeling of clothes is erected in a rank of art and acquires a set of legends.</a:t>
            </a:r>
          </a:p>
          <a:p>
            <a:endParaRPr lang="en-US" sz="2000" b="1" i="1" dirty="0" smtClean="0">
              <a:solidFill>
                <a:schemeClr val="bg1"/>
              </a:solidFill>
            </a:endParaRPr>
          </a:p>
          <a:p>
            <a:r>
              <a:rPr lang="en-US" sz="2000" b="1" i="1" dirty="0" smtClean="0">
                <a:solidFill>
                  <a:schemeClr val="bg1"/>
                </a:solidFill>
              </a:rPr>
              <a:t>Every year the French designers offer new design finds. For the last decades style, from neo-romantic to the minimalist repeatedly changed. There were new talented designers who continue to improve and think out new ideas in a world fashion.</a:t>
            </a:r>
            <a:endParaRPr lang="ru-RU" sz="2000" b="1" i="1" dirty="0">
              <a:solidFill>
                <a:schemeClr val="bg1"/>
              </a:solidFill>
            </a:endParaRPr>
          </a:p>
        </p:txBody>
      </p:sp>
      <p:pic>
        <p:nvPicPr>
          <p:cNvPr id="4099" name="Picture 3" descr="C:\Documents and Settings\Admin\Рабочий стол\картинки для презентации\balmain-presents-a-well-tried-collection-at-paris-fashion-week.jpg"/>
          <p:cNvPicPr>
            <a:picLocks noChangeAspect="1" noChangeArrowheads="1"/>
          </p:cNvPicPr>
          <p:nvPr/>
        </p:nvPicPr>
        <p:blipFill>
          <a:blip r:embed="rId3" cstate="print"/>
          <a:srcRect/>
          <a:stretch>
            <a:fillRect/>
          </a:stretch>
        </p:blipFill>
        <p:spPr bwMode="auto">
          <a:xfrm rot="401597">
            <a:off x="5688785" y="118182"/>
            <a:ext cx="2224249" cy="33575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0" name="Picture 4" descr="C:\Documents and Settings\Admin\Рабочий стол\картинки для презентации\1267921908_christiandiorfall2010_22.jpg"/>
          <p:cNvPicPr>
            <a:picLocks noChangeAspect="1" noChangeArrowheads="1"/>
          </p:cNvPicPr>
          <p:nvPr/>
        </p:nvPicPr>
        <p:blipFill>
          <a:blip r:embed="rId4" cstate="print"/>
          <a:srcRect/>
          <a:stretch>
            <a:fillRect/>
          </a:stretch>
        </p:blipFill>
        <p:spPr bwMode="auto">
          <a:xfrm>
            <a:off x="6856391" y="3426586"/>
            <a:ext cx="2287609" cy="34314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50" presetClass="entr" presetSubtype="0" decel="100000"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1000" fill="hold"/>
                                        <p:tgtEl>
                                          <p:spTgt spid="6">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6">
                                            <p:txEl>
                                              <p:pRg st="0" end="0"/>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p:cTn id="17" dur="1000" fill="hold"/>
                                        <p:tgtEl>
                                          <p:spTgt spid="6">
                                            <p:txEl>
                                              <p:pRg st="2" end="2"/>
                                            </p:txEl>
                                          </p:spTgt>
                                        </p:tgtEl>
                                        <p:attrNameLst>
                                          <p:attrName>ppt_w</p:attrName>
                                        </p:attrNameLst>
                                      </p:cBhvr>
                                      <p:tavLst>
                                        <p:tav tm="0">
                                          <p:val>
                                            <p:strVal val="#ppt_w+.3"/>
                                          </p:val>
                                        </p:tav>
                                        <p:tav tm="100000">
                                          <p:val>
                                            <p:strVal val="#ppt_w"/>
                                          </p:val>
                                        </p:tav>
                                      </p:tavLst>
                                    </p:anim>
                                    <p:anim calcmode="lin" valueType="num">
                                      <p:cBhvr>
                                        <p:cTn id="18" dur="1000" fill="hold"/>
                                        <p:tgtEl>
                                          <p:spTgt spid="6">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6">
                                            <p:txEl>
                                              <p:pRg st="2" end="2"/>
                                            </p:txEl>
                                          </p:spTgt>
                                        </p:tgtEl>
                                      </p:cBhvr>
                                    </p:animEffect>
                                  </p:childTnLst>
                                </p:cTn>
                              </p:par>
                            </p:childTnLst>
                          </p:cTn>
                        </p:par>
                        <p:par>
                          <p:cTn id="20" fill="hold">
                            <p:stCondLst>
                              <p:cond delay="2000"/>
                            </p:stCondLst>
                            <p:childTnLst>
                              <p:par>
                                <p:cTn id="21" presetID="49" presetClass="entr" presetSubtype="0" decel="100000" fill="hold" nodeType="afterEffect">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cBhvr>
                                        <p:cTn id="23" dur="1000" fill="hold"/>
                                        <p:tgtEl>
                                          <p:spTgt spid="4099"/>
                                        </p:tgtEl>
                                        <p:attrNameLst>
                                          <p:attrName>ppt_w</p:attrName>
                                        </p:attrNameLst>
                                      </p:cBhvr>
                                      <p:tavLst>
                                        <p:tav tm="0">
                                          <p:val>
                                            <p:fltVal val="0"/>
                                          </p:val>
                                        </p:tav>
                                        <p:tav tm="100000">
                                          <p:val>
                                            <p:strVal val="#ppt_w"/>
                                          </p:val>
                                        </p:tav>
                                      </p:tavLst>
                                    </p:anim>
                                    <p:anim calcmode="lin" valueType="num">
                                      <p:cBhvr>
                                        <p:cTn id="24" dur="1000" fill="hold"/>
                                        <p:tgtEl>
                                          <p:spTgt spid="4099"/>
                                        </p:tgtEl>
                                        <p:attrNameLst>
                                          <p:attrName>ppt_h</p:attrName>
                                        </p:attrNameLst>
                                      </p:cBhvr>
                                      <p:tavLst>
                                        <p:tav tm="0">
                                          <p:val>
                                            <p:fltVal val="0"/>
                                          </p:val>
                                        </p:tav>
                                        <p:tav tm="100000">
                                          <p:val>
                                            <p:strVal val="#ppt_h"/>
                                          </p:val>
                                        </p:tav>
                                      </p:tavLst>
                                    </p:anim>
                                    <p:anim calcmode="lin" valueType="num">
                                      <p:cBhvr>
                                        <p:cTn id="25" dur="1000" fill="hold"/>
                                        <p:tgtEl>
                                          <p:spTgt spid="4099"/>
                                        </p:tgtEl>
                                        <p:attrNameLst>
                                          <p:attrName>style.rotation</p:attrName>
                                        </p:attrNameLst>
                                      </p:cBhvr>
                                      <p:tavLst>
                                        <p:tav tm="0">
                                          <p:val>
                                            <p:fltVal val="360"/>
                                          </p:val>
                                        </p:tav>
                                        <p:tav tm="100000">
                                          <p:val>
                                            <p:fltVal val="0"/>
                                          </p:val>
                                        </p:tav>
                                      </p:tavLst>
                                    </p:anim>
                                    <p:animEffect transition="in" filter="fade">
                                      <p:cBhvr>
                                        <p:cTn id="26" dur="1000"/>
                                        <p:tgtEl>
                                          <p:spTgt spid="4099"/>
                                        </p:tgtEl>
                                      </p:cBhvr>
                                    </p:animEffect>
                                  </p:childTnLst>
                                </p:cTn>
                              </p:par>
                            </p:childTnLst>
                          </p:cTn>
                        </p:par>
                        <p:par>
                          <p:cTn id="27" fill="hold">
                            <p:stCondLst>
                              <p:cond delay="3000"/>
                            </p:stCondLst>
                            <p:childTnLst>
                              <p:par>
                                <p:cTn id="28" presetID="39" presetClass="entr" presetSubtype="0" accel="100000" fill="hold" nodeType="afterEffect">
                                  <p:stCondLst>
                                    <p:cond delay="0"/>
                                  </p:stCondLst>
                                  <p:childTnLst>
                                    <p:set>
                                      <p:cBhvr>
                                        <p:cTn id="29" dur="1" fill="hold">
                                          <p:stCondLst>
                                            <p:cond delay="0"/>
                                          </p:stCondLst>
                                        </p:cTn>
                                        <p:tgtEl>
                                          <p:spTgt spid="4100"/>
                                        </p:tgtEl>
                                        <p:attrNameLst>
                                          <p:attrName>style.visibility</p:attrName>
                                        </p:attrNameLst>
                                      </p:cBhvr>
                                      <p:to>
                                        <p:strVal val="visible"/>
                                      </p:to>
                                    </p:set>
                                    <p:anim calcmode="lin" valueType="num">
                                      <p:cBhvr>
                                        <p:cTn id="30" dur="1000" fill="hold"/>
                                        <p:tgtEl>
                                          <p:spTgt spid="4100"/>
                                        </p:tgtEl>
                                        <p:attrNameLst>
                                          <p:attrName>ppt_h</p:attrName>
                                        </p:attrNameLst>
                                      </p:cBhvr>
                                      <p:tavLst>
                                        <p:tav tm="0">
                                          <p:val>
                                            <p:strVal val="#ppt_h/20"/>
                                          </p:val>
                                        </p:tav>
                                        <p:tav tm="50000">
                                          <p:val>
                                            <p:strVal val="#ppt_h/20"/>
                                          </p:val>
                                        </p:tav>
                                        <p:tav tm="100000">
                                          <p:val>
                                            <p:strVal val="#ppt_h"/>
                                          </p:val>
                                        </p:tav>
                                      </p:tavLst>
                                    </p:anim>
                                    <p:anim calcmode="lin" valueType="num">
                                      <p:cBhvr>
                                        <p:cTn id="31" dur="1000" fill="hold"/>
                                        <p:tgtEl>
                                          <p:spTgt spid="4100"/>
                                        </p:tgtEl>
                                        <p:attrNameLst>
                                          <p:attrName>ppt_w</p:attrName>
                                        </p:attrNameLst>
                                      </p:cBhvr>
                                      <p:tavLst>
                                        <p:tav tm="0">
                                          <p:val>
                                            <p:strVal val="#ppt_w+.3"/>
                                          </p:val>
                                        </p:tav>
                                        <p:tav tm="50000">
                                          <p:val>
                                            <p:strVal val="#ppt_w+.3"/>
                                          </p:val>
                                        </p:tav>
                                        <p:tav tm="100000">
                                          <p:val>
                                            <p:strVal val="#ppt_w"/>
                                          </p:val>
                                        </p:tav>
                                      </p:tavLst>
                                    </p:anim>
                                    <p:anim calcmode="lin" valueType="num">
                                      <p:cBhvr>
                                        <p:cTn id="32" dur="1000" fill="hold"/>
                                        <p:tgtEl>
                                          <p:spTgt spid="4100"/>
                                        </p:tgtEl>
                                        <p:attrNameLst>
                                          <p:attrName>ppt_x</p:attrName>
                                        </p:attrNameLst>
                                      </p:cBhvr>
                                      <p:tavLst>
                                        <p:tav tm="0">
                                          <p:val>
                                            <p:strVal val="#ppt_x-.3"/>
                                          </p:val>
                                        </p:tav>
                                        <p:tav tm="50000">
                                          <p:val>
                                            <p:strVal val="#ppt_x"/>
                                          </p:val>
                                        </p:tav>
                                        <p:tav tm="100000">
                                          <p:val>
                                            <p:strVal val="#ppt_x"/>
                                          </p:val>
                                        </p:tav>
                                      </p:tavLst>
                                    </p:anim>
                                    <p:anim calcmode="lin" valueType="num">
                                      <p:cBhvr>
                                        <p:cTn id="33" dur="10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Рабочий стол\картинки для презентации\статуясвободы_1.jpg"/>
          <p:cNvPicPr>
            <a:picLocks noChangeAspect="1" noChangeArrowheads="1"/>
          </p:cNvPicPr>
          <p:nvPr/>
        </p:nvPicPr>
        <p:blipFill>
          <a:blip r:embed="rId2" cstate="print"/>
          <a:srcRect/>
          <a:stretch>
            <a:fillRect/>
          </a:stretch>
        </p:blipFill>
        <p:spPr bwMode="auto">
          <a:xfrm>
            <a:off x="-214345" y="-214338"/>
            <a:ext cx="9358346" cy="7233099"/>
          </a:xfrm>
          <a:prstGeom prst="rect">
            <a:avLst/>
          </a:prstGeom>
          <a:noFill/>
        </p:spPr>
      </p:pic>
      <p:sp>
        <p:nvSpPr>
          <p:cNvPr id="5" name="Прямоугольник 4"/>
          <p:cNvSpPr/>
          <p:nvPr/>
        </p:nvSpPr>
        <p:spPr>
          <a:xfrm>
            <a:off x="5094238" y="0"/>
            <a:ext cx="4049762" cy="646331"/>
          </a:xfrm>
          <a:prstGeom prst="rect">
            <a:avLst/>
          </a:prstGeom>
        </p:spPr>
        <p:txBody>
          <a:bodyPr wrap="square">
            <a:spAutoFit/>
          </a:bodyPr>
          <a:lstStyle/>
          <a:p>
            <a:r>
              <a:rPr lang="en-US" sz="3600" b="1" i="1" dirty="0" smtClean="0">
                <a:solidFill>
                  <a:schemeClr val="bg1">
                    <a:lumMod val="95000"/>
                  </a:schemeClr>
                </a:solidFill>
              </a:rPr>
              <a:t>Fashion in America</a:t>
            </a:r>
            <a:endParaRPr lang="ru-RU" sz="3600" b="1" i="1" dirty="0">
              <a:solidFill>
                <a:schemeClr val="bg1">
                  <a:lumMod val="95000"/>
                </a:schemeClr>
              </a:solidFill>
            </a:endParaRPr>
          </a:p>
        </p:txBody>
      </p:sp>
      <p:sp>
        <p:nvSpPr>
          <p:cNvPr id="6" name="Прямоугольник 5"/>
          <p:cNvSpPr/>
          <p:nvPr/>
        </p:nvSpPr>
        <p:spPr>
          <a:xfrm>
            <a:off x="0" y="285728"/>
            <a:ext cx="4429092" cy="5632311"/>
          </a:xfrm>
          <a:prstGeom prst="rect">
            <a:avLst/>
          </a:prstGeom>
        </p:spPr>
        <p:txBody>
          <a:bodyPr wrap="square">
            <a:spAutoFit/>
          </a:bodyPr>
          <a:lstStyle/>
          <a:p>
            <a:r>
              <a:rPr lang="en-US" b="1" i="1" dirty="0" smtClean="0">
                <a:solidFill>
                  <a:schemeClr val="bg1">
                    <a:lumMod val="95000"/>
                  </a:schemeClr>
                </a:solidFill>
              </a:rPr>
              <a:t>The American fashion is many-sided and various, and now takes leading positions in the world markets of clothes. </a:t>
            </a:r>
          </a:p>
          <a:p>
            <a:r>
              <a:rPr lang="en-US" b="1" i="1" dirty="0" smtClean="0">
                <a:solidFill>
                  <a:schemeClr val="bg1">
                    <a:lumMod val="95000"/>
                  </a:schemeClr>
                </a:solidFill>
              </a:rPr>
              <a:t>Within several centuries the American fashion changed, while in the 20th century wasn't transformed to the independent direction, and simple and convenient American clothes style instantly became popular outside of the USA and soon won all world continents.</a:t>
            </a:r>
          </a:p>
          <a:p>
            <a:r>
              <a:rPr lang="en-US" b="1" i="1" dirty="0" smtClean="0">
                <a:solidFill>
                  <a:schemeClr val="bg1">
                    <a:lumMod val="95000"/>
                  </a:schemeClr>
                </a:solidFill>
              </a:rPr>
              <a:t>Throughout some centuries of the woman of the United States of America fought for the independence, and only by means of the American fashion threw off from itself fetters of man's despotism and steel on the present the independent.</a:t>
            </a:r>
          </a:p>
          <a:p>
            <a:r>
              <a:rPr lang="en-US" b="1" i="1" dirty="0" smtClean="0">
                <a:solidFill>
                  <a:schemeClr val="bg1">
                    <a:lumMod val="95000"/>
                  </a:schemeClr>
                </a:solidFill>
              </a:rPr>
              <a:t>Jeans — trousers with rivets which were initially used as universal clothes of miners, became after a while casual clothes of all modern Americans.</a:t>
            </a:r>
            <a:endParaRPr lang="ru-RU" b="1" i="1" dirty="0">
              <a:solidFill>
                <a:schemeClr val="bg1">
                  <a:lumMod val="95000"/>
                </a:schemeClr>
              </a:solidFill>
            </a:endParaRPr>
          </a:p>
        </p:txBody>
      </p:sp>
      <p:pic>
        <p:nvPicPr>
          <p:cNvPr id="5123" name="Picture 3" descr="C:\Documents and Settings\Admin\Рабочий стол\картинки для презентации\j2.png"/>
          <p:cNvPicPr>
            <a:picLocks noChangeAspect="1" noChangeArrowheads="1"/>
          </p:cNvPicPr>
          <p:nvPr/>
        </p:nvPicPr>
        <p:blipFill>
          <a:blip r:embed="rId3" cstate="print"/>
          <a:srcRect/>
          <a:stretch>
            <a:fillRect/>
          </a:stretch>
        </p:blipFill>
        <p:spPr bwMode="auto">
          <a:xfrm>
            <a:off x="5072066" y="785794"/>
            <a:ext cx="2076468" cy="3588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4" name="Picture 4" descr="C:\Documents and Settings\Admin\Рабочий стол\картинки для презентации\pic.446425.0.286x500.jpg"/>
          <p:cNvPicPr>
            <a:picLocks noChangeAspect="1" noChangeArrowheads="1"/>
          </p:cNvPicPr>
          <p:nvPr/>
        </p:nvPicPr>
        <p:blipFill>
          <a:blip r:embed="rId4" cstate="print"/>
          <a:srcRect/>
          <a:stretch>
            <a:fillRect/>
          </a:stretch>
        </p:blipFill>
        <p:spPr bwMode="auto">
          <a:xfrm rot="371363">
            <a:off x="7059394" y="3424671"/>
            <a:ext cx="1910116" cy="33400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5" presetClass="entr" presetSubtype="0" fill="hold" nodeType="after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p:cTn id="2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6">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3000"/>
                            </p:stCondLst>
                            <p:childTnLst>
                              <p:par>
                                <p:cTn id="25" presetID="15" presetClass="entr" presetSubtype="0" fill="hold" nodeType="after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4000"/>
                            </p:stCondLst>
                            <p:childTnLst>
                              <p:par>
                                <p:cTn id="32" presetID="15" presetClass="entr" presetSubtype="0" fill="hold" nodeType="after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 calcmode="lin" valueType="num">
                                      <p:cBhvr>
                                        <p:cTn id="34"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5"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6"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5000"/>
                            </p:stCondLst>
                            <p:childTnLst>
                              <p:par>
                                <p:cTn id="39" presetID="13" presetClass="entr" presetSubtype="16" fill="hold" nodeType="afterEffect">
                                  <p:stCondLst>
                                    <p:cond delay="0"/>
                                  </p:stCondLst>
                                  <p:childTnLst>
                                    <p:set>
                                      <p:cBhvr>
                                        <p:cTn id="40" dur="1" fill="hold">
                                          <p:stCondLst>
                                            <p:cond delay="0"/>
                                          </p:stCondLst>
                                        </p:cTn>
                                        <p:tgtEl>
                                          <p:spTgt spid="5123"/>
                                        </p:tgtEl>
                                        <p:attrNameLst>
                                          <p:attrName>style.visibility</p:attrName>
                                        </p:attrNameLst>
                                      </p:cBhvr>
                                      <p:to>
                                        <p:strVal val="visible"/>
                                      </p:to>
                                    </p:set>
                                    <p:animEffect transition="in" filter="plus(in)">
                                      <p:cBhvr>
                                        <p:cTn id="41" dur="1000"/>
                                        <p:tgtEl>
                                          <p:spTgt spid="5123"/>
                                        </p:tgtEl>
                                      </p:cBhvr>
                                    </p:animEffect>
                                  </p:childTnLst>
                                </p:cTn>
                              </p:par>
                            </p:childTnLst>
                          </p:cTn>
                        </p:par>
                        <p:par>
                          <p:cTn id="42" fill="hold">
                            <p:stCondLst>
                              <p:cond delay="6000"/>
                            </p:stCondLst>
                            <p:childTnLst>
                              <p:par>
                                <p:cTn id="43" presetID="16" presetClass="entr" presetSubtype="26" fill="hold" nodeType="afterEffect">
                                  <p:stCondLst>
                                    <p:cond delay="0"/>
                                  </p:stCondLst>
                                  <p:childTnLst>
                                    <p:set>
                                      <p:cBhvr>
                                        <p:cTn id="44" dur="1" fill="hold">
                                          <p:stCondLst>
                                            <p:cond delay="0"/>
                                          </p:stCondLst>
                                        </p:cTn>
                                        <p:tgtEl>
                                          <p:spTgt spid="5124"/>
                                        </p:tgtEl>
                                        <p:attrNameLst>
                                          <p:attrName>style.visibility</p:attrName>
                                        </p:attrNameLst>
                                      </p:cBhvr>
                                      <p:to>
                                        <p:strVal val="visible"/>
                                      </p:to>
                                    </p:set>
                                    <p:animEffect transition="in" filter="barn(inHorizontal)">
                                      <p:cBhvr>
                                        <p:cTn id="45"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Рабочий стол\картинки для презентации\zakat_v_afrike-1280x720.jpg"/>
          <p:cNvPicPr>
            <a:picLocks noChangeAspect="1" noChangeArrowheads="1"/>
          </p:cNvPicPr>
          <p:nvPr/>
        </p:nvPicPr>
        <p:blipFill>
          <a:blip r:embed="rId2" cstate="print"/>
          <a:srcRect/>
          <a:stretch>
            <a:fillRect/>
          </a:stretch>
        </p:blipFill>
        <p:spPr bwMode="auto">
          <a:xfrm>
            <a:off x="-857288" y="0"/>
            <a:ext cx="12192000" cy="7286628"/>
          </a:xfrm>
          <a:prstGeom prst="rect">
            <a:avLst/>
          </a:prstGeom>
          <a:noFill/>
        </p:spPr>
      </p:pic>
      <p:sp>
        <p:nvSpPr>
          <p:cNvPr id="5" name="Прямоугольник 4"/>
          <p:cNvSpPr/>
          <p:nvPr/>
        </p:nvSpPr>
        <p:spPr>
          <a:xfrm>
            <a:off x="428596" y="0"/>
            <a:ext cx="4222671" cy="830997"/>
          </a:xfrm>
          <a:prstGeom prst="rect">
            <a:avLst/>
          </a:prstGeom>
        </p:spPr>
        <p:txBody>
          <a:bodyPr wrap="square">
            <a:spAutoFit/>
          </a:bodyPr>
          <a:lstStyle/>
          <a:p>
            <a:r>
              <a:rPr lang="en-US" sz="4800" i="1" dirty="0" smtClean="0">
                <a:solidFill>
                  <a:schemeClr val="accent5">
                    <a:lumMod val="40000"/>
                    <a:lumOff val="60000"/>
                  </a:schemeClr>
                </a:solidFill>
              </a:rPr>
              <a:t>African fashion</a:t>
            </a:r>
            <a:endParaRPr lang="ru-RU" sz="4800" i="1" dirty="0">
              <a:solidFill>
                <a:schemeClr val="accent5">
                  <a:lumMod val="40000"/>
                  <a:lumOff val="60000"/>
                </a:schemeClr>
              </a:solidFill>
            </a:endParaRPr>
          </a:p>
        </p:txBody>
      </p:sp>
      <p:sp>
        <p:nvSpPr>
          <p:cNvPr id="6" name="Прямоугольник 5"/>
          <p:cNvSpPr/>
          <p:nvPr/>
        </p:nvSpPr>
        <p:spPr>
          <a:xfrm>
            <a:off x="214282" y="857232"/>
            <a:ext cx="4572000" cy="3970318"/>
          </a:xfrm>
          <a:prstGeom prst="rect">
            <a:avLst/>
          </a:prstGeom>
        </p:spPr>
        <p:txBody>
          <a:bodyPr>
            <a:spAutoFit/>
          </a:bodyPr>
          <a:lstStyle/>
          <a:p>
            <a:r>
              <a:rPr lang="en-US" b="1" i="1" dirty="0" smtClean="0">
                <a:solidFill>
                  <a:schemeClr val="accent5">
                    <a:lumMod val="40000"/>
                    <a:lumOff val="60000"/>
                  </a:schemeClr>
                </a:solidFill>
              </a:rPr>
              <a:t>Richness of paints, ornaments and patterns – all this </a:t>
            </a:r>
            <a:r>
              <a:rPr lang="en-US" b="1" i="1" dirty="0" smtClean="0">
                <a:solidFill>
                  <a:schemeClr val="accent5">
                    <a:lumMod val="40000"/>
                    <a:lumOff val="60000"/>
                  </a:schemeClr>
                </a:solidFill>
              </a:rPr>
              <a:t> is the </a:t>
            </a:r>
            <a:r>
              <a:rPr lang="en-US" b="1" i="1" dirty="0" smtClean="0">
                <a:solidFill>
                  <a:schemeClr val="accent5">
                    <a:lumMod val="40000"/>
                    <a:lumOff val="60000"/>
                  </a:schemeClr>
                </a:solidFill>
              </a:rPr>
              <a:t>African fashion. Quality of materials in Africa was famous long ago. Existence of massive bright ornaments, skins of animal, African prints and a variety of color is now quite fashionable.</a:t>
            </a:r>
          </a:p>
          <a:p>
            <a:r>
              <a:rPr lang="en-US" b="1" i="1" dirty="0" smtClean="0">
                <a:solidFill>
                  <a:schemeClr val="accent5">
                    <a:lumMod val="40000"/>
                    <a:lumOff val="60000"/>
                  </a:schemeClr>
                </a:solidFill>
              </a:rPr>
              <a:t>Besides anywhere in the world modeling of clothes isn't perceived with such sacred awe. From that and it is not surprising that this branch develops fast rates.</a:t>
            </a:r>
          </a:p>
          <a:p>
            <a:r>
              <a:rPr lang="en-US" b="1" i="1" dirty="0" smtClean="0">
                <a:solidFill>
                  <a:schemeClr val="accent5">
                    <a:lumMod val="40000"/>
                    <a:lumOff val="60000"/>
                  </a:schemeClr>
                </a:solidFill>
              </a:rPr>
              <a:t>The African models, being inspired by an example Angela </a:t>
            </a:r>
            <a:r>
              <a:rPr lang="en-US" b="1" i="1" dirty="0" err="1" smtClean="0">
                <a:solidFill>
                  <a:schemeClr val="accent5">
                    <a:lumMod val="40000"/>
                    <a:lumOff val="60000"/>
                  </a:schemeClr>
                </a:solidFill>
              </a:rPr>
              <a:t>Afriki</a:t>
            </a:r>
            <a:r>
              <a:rPr lang="en-US" b="1" i="1" dirty="0" smtClean="0">
                <a:solidFill>
                  <a:schemeClr val="accent5">
                    <a:lumMod val="40000"/>
                    <a:lumOff val="60000"/>
                  </a:schemeClr>
                </a:solidFill>
              </a:rPr>
              <a:t> </a:t>
            </a:r>
            <a:r>
              <a:rPr lang="en-US" b="1" i="1" dirty="0" err="1" smtClean="0">
                <a:solidFill>
                  <a:schemeClr val="accent5">
                    <a:lumMod val="40000"/>
                    <a:lumOff val="60000"/>
                  </a:schemeClr>
                </a:solidFill>
              </a:rPr>
              <a:t>Iman</a:t>
            </a:r>
            <a:r>
              <a:rPr lang="en-US" b="1" i="1" dirty="0" smtClean="0">
                <a:solidFill>
                  <a:schemeClr val="accent5">
                    <a:lumMod val="40000"/>
                    <a:lumOff val="60000"/>
                  </a:schemeClr>
                </a:solidFill>
              </a:rPr>
              <a:t> – the known black of supermodel, go on a podium it is proud and it is independent.</a:t>
            </a:r>
            <a:endParaRPr lang="ru-RU" b="1" i="1" dirty="0">
              <a:solidFill>
                <a:schemeClr val="accent5">
                  <a:lumMod val="40000"/>
                  <a:lumOff val="60000"/>
                </a:schemeClr>
              </a:solidFill>
            </a:endParaRPr>
          </a:p>
        </p:txBody>
      </p:sp>
      <p:pic>
        <p:nvPicPr>
          <p:cNvPr id="6147" name="Picture 3" descr="C:\Documents and Settings\Admin\Рабочий стол\картинки для презентации\11.png"/>
          <p:cNvPicPr>
            <a:picLocks noChangeAspect="1" noChangeArrowheads="1"/>
          </p:cNvPicPr>
          <p:nvPr/>
        </p:nvPicPr>
        <p:blipFill>
          <a:blip r:embed="rId3" cstate="print"/>
          <a:srcRect/>
          <a:stretch>
            <a:fillRect/>
          </a:stretch>
        </p:blipFill>
        <p:spPr bwMode="auto">
          <a:xfrm>
            <a:off x="5429256" y="142852"/>
            <a:ext cx="4000528" cy="45005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148" name="Picture 4" descr="C:\Documents and Settings\Admin\Рабочий стол\картинки для презентации\africa8DM1902_800x546.jpg"/>
          <p:cNvPicPr>
            <a:picLocks noChangeAspect="1" noChangeArrowheads="1"/>
          </p:cNvPicPr>
          <p:nvPr/>
        </p:nvPicPr>
        <p:blipFill>
          <a:blip r:embed="rId4" cstate="print"/>
          <a:srcRect/>
          <a:stretch>
            <a:fillRect/>
          </a:stretch>
        </p:blipFill>
        <p:spPr bwMode="auto">
          <a:xfrm>
            <a:off x="1214414" y="4857760"/>
            <a:ext cx="3357586" cy="22915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dissolve">
                                      <p:cBhvr>
                                        <p:cTn id="11" dur="1000"/>
                                        <p:tgtEl>
                                          <p:spTgt spid="6">
                                            <p:txEl>
                                              <p:pRg st="0" end="0"/>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dissolve">
                                      <p:cBhvr>
                                        <p:cTn id="14" dur="1000"/>
                                        <p:tgtEl>
                                          <p:spTgt spid="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1000"/>
                                        <p:tgtEl>
                                          <p:spTgt spid="6">
                                            <p:txEl>
                                              <p:pRg st="2" end="2"/>
                                            </p:txEl>
                                          </p:spTgt>
                                        </p:tgtEl>
                                      </p:cBhvr>
                                    </p:animEffect>
                                  </p:childTnLst>
                                </p:cTn>
                              </p:par>
                            </p:childTnLst>
                          </p:cTn>
                        </p:par>
                        <p:par>
                          <p:cTn id="18" fill="hold">
                            <p:stCondLst>
                              <p:cond delay="1500"/>
                            </p:stCondLst>
                            <p:childTnLst>
                              <p:par>
                                <p:cTn id="19" presetID="6" presetClass="entr" presetSubtype="16" fill="hold" nodeType="afterEffect">
                                  <p:stCondLst>
                                    <p:cond delay="0"/>
                                  </p:stCondLst>
                                  <p:childTnLst>
                                    <p:set>
                                      <p:cBhvr>
                                        <p:cTn id="20" dur="1" fill="hold">
                                          <p:stCondLst>
                                            <p:cond delay="0"/>
                                          </p:stCondLst>
                                        </p:cTn>
                                        <p:tgtEl>
                                          <p:spTgt spid="6147"/>
                                        </p:tgtEl>
                                        <p:attrNameLst>
                                          <p:attrName>style.visibility</p:attrName>
                                        </p:attrNameLst>
                                      </p:cBhvr>
                                      <p:to>
                                        <p:strVal val="visible"/>
                                      </p:to>
                                    </p:set>
                                    <p:animEffect transition="in" filter="circle(in)">
                                      <p:cBhvr>
                                        <p:cTn id="21" dur="2000"/>
                                        <p:tgtEl>
                                          <p:spTgt spid="6147"/>
                                        </p:tgtEl>
                                      </p:cBhvr>
                                    </p:animEffect>
                                  </p:childTnLst>
                                </p:cTn>
                              </p:par>
                            </p:childTnLst>
                          </p:cTn>
                        </p:par>
                        <p:par>
                          <p:cTn id="22" fill="hold">
                            <p:stCondLst>
                              <p:cond delay="3500"/>
                            </p:stCondLst>
                            <p:childTnLst>
                              <p:par>
                                <p:cTn id="23" presetID="21" presetClass="entr" presetSubtype="4" fill="hold" nodeType="afterEffect">
                                  <p:stCondLst>
                                    <p:cond delay="0"/>
                                  </p:stCondLst>
                                  <p:childTnLst>
                                    <p:set>
                                      <p:cBhvr>
                                        <p:cTn id="24" dur="1" fill="hold">
                                          <p:stCondLst>
                                            <p:cond delay="0"/>
                                          </p:stCondLst>
                                        </p:cTn>
                                        <p:tgtEl>
                                          <p:spTgt spid="6148"/>
                                        </p:tgtEl>
                                        <p:attrNameLst>
                                          <p:attrName>style.visibility</p:attrName>
                                        </p:attrNameLst>
                                      </p:cBhvr>
                                      <p:to>
                                        <p:strVal val="visible"/>
                                      </p:to>
                                    </p:set>
                                    <p:animEffect transition="in" filter="wheel(4)">
                                      <p:cBhvr>
                                        <p:cTn id="25"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C:\Documents and Settings\Admin\Рабочий стол\картинки для презентации\497292_russia_pic.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 name="Прямоугольник 7"/>
          <p:cNvSpPr/>
          <p:nvPr/>
        </p:nvSpPr>
        <p:spPr>
          <a:xfrm>
            <a:off x="5328325" y="0"/>
            <a:ext cx="3815675" cy="707886"/>
          </a:xfrm>
          <a:prstGeom prst="rect">
            <a:avLst/>
          </a:prstGeom>
        </p:spPr>
        <p:txBody>
          <a:bodyPr wrap="square">
            <a:spAutoFit/>
          </a:bodyPr>
          <a:lstStyle/>
          <a:p>
            <a:r>
              <a:rPr lang="en-US" sz="4000" b="1" i="1" dirty="0" smtClean="0">
                <a:solidFill>
                  <a:schemeClr val="accent1">
                    <a:lumMod val="60000"/>
                    <a:lumOff val="40000"/>
                  </a:schemeClr>
                </a:solidFill>
              </a:rPr>
              <a:t>Fashion in Russia</a:t>
            </a:r>
            <a:endParaRPr lang="ru-RU" sz="4000" b="1" i="1" dirty="0">
              <a:solidFill>
                <a:schemeClr val="accent1">
                  <a:lumMod val="60000"/>
                  <a:lumOff val="40000"/>
                </a:schemeClr>
              </a:solidFill>
            </a:endParaRPr>
          </a:p>
        </p:txBody>
      </p:sp>
      <p:sp>
        <p:nvSpPr>
          <p:cNvPr id="9" name="Прямоугольник 8"/>
          <p:cNvSpPr/>
          <p:nvPr/>
        </p:nvSpPr>
        <p:spPr>
          <a:xfrm>
            <a:off x="0" y="0"/>
            <a:ext cx="4572000" cy="3693319"/>
          </a:xfrm>
          <a:prstGeom prst="rect">
            <a:avLst/>
          </a:prstGeom>
        </p:spPr>
        <p:txBody>
          <a:bodyPr>
            <a:spAutoFit/>
          </a:bodyPr>
          <a:lstStyle/>
          <a:p>
            <a:r>
              <a:rPr lang="en-US" b="1" i="1" dirty="0" smtClean="0">
                <a:solidFill>
                  <a:schemeClr val="accent1">
                    <a:lumMod val="60000"/>
                    <a:lumOff val="40000"/>
                  </a:schemeClr>
                </a:solidFill>
              </a:rPr>
              <a:t>Russia is rather attractive direction from the point of view of the fashion world from a growing demand for a luxury segment. Nevertheless, the Russian industry of a fashion in the majority is based on an import of the retail market which is the largest in Eastern Europe.</a:t>
            </a:r>
          </a:p>
          <a:p>
            <a:r>
              <a:rPr lang="en-US" b="1" i="1" dirty="0" smtClean="0">
                <a:solidFill>
                  <a:schemeClr val="accent1">
                    <a:lumMod val="60000"/>
                    <a:lumOff val="40000"/>
                  </a:schemeClr>
                </a:solidFill>
              </a:rPr>
              <a:t>Despite financial and economic difficulties the fashion industry in Russia </a:t>
            </a:r>
            <a:r>
              <a:rPr lang="en-US" b="1" i="1" dirty="0" smtClean="0">
                <a:solidFill>
                  <a:schemeClr val="accent1">
                    <a:lumMod val="60000"/>
                    <a:lumOff val="40000"/>
                  </a:schemeClr>
                </a:solidFill>
              </a:rPr>
              <a:t>is constantly developing: </a:t>
            </a:r>
            <a:r>
              <a:rPr lang="en-US" b="1" i="1" dirty="0" smtClean="0">
                <a:solidFill>
                  <a:schemeClr val="accent1">
                    <a:lumMod val="60000"/>
                    <a:lumOff val="40000"/>
                  </a:schemeClr>
                </a:solidFill>
              </a:rPr>
              <a:t>young designers get education at prestigious schools and colleges abroad and upon return to Russia open own fashion houses.</a:t>
            </a:r>
            <a:endParaRPr lang="ru-RU" b="1" i="1" dirty="0">
              <a:solidFill>
                <a:schemeClr val="accent1">
                  <a:lumMod val="60000"/>
                  <a:lumOff val="40000"/>
                </a:schemeClr>
              </a:solidFill>
            </a:endParaRPr>
          </a:p>
        </p:txBody>
      </p:sp>
      <p:pic>
        <p:nvPicPr>
          <p:cNvPr id="7173" name="Picture 5" descr="C:\Documents and Settings\Admin\Рабочий стол\картинки для презентации\1438622.810gujg1_186.jpg"/>
          <p:cNvPicPr>
            <a:picLocks noChangeAspect="1" noChangeArrowheads="1"/>
          </p:cNvPicPr>
          <p:nvPr/>
        </p:nvPicPr>
        <p:blipFill>
          <a:blip r:embed="rId3" cstate="print"/>
          <a:srcRect/>
          <a:stretch>
            <a:fillRect/>
          </a:stretch>
        </p:blipFill>
        <p:spPr bwMode="auto">
          <a:xfrm rot="486972">
            <a:off x="4538202" y="800652"/>
            <a:ext cx="2500298" cy="3746601"/>
          </a:xfrm>
          <a:prstGeom prst="rect">
            <a:avLst/>
          </a:prstGeom>
          <a:ln>
            <a:noFill/>
          </a:ln>
          <a:effectLst>
            <a:softEdge rad="112500"/>
          </a:effectLst>
        </p:spPr>
      </p:pic>
      <p:pic>
        <p:nvPicPr>
          <p:cNvPr id="7174" name="Picture 6" descr="C:\Documents and Settings\Admin\Рабочий стол\картинки для презентации\164.jpg"/>
          <p:cNvPicPr>
            <a:picLocks noChangeAspect="1" noChangeArrowheads="1"/>
          </p:cNvPicPr>
          <p:nvPr/>
        </p:nvPicPr>
        <p:blipFill>
          <a:blip r:embed="rId4" cstate="print"/>
          <a:srcRect/>
          <a:stretch>
            <a:fillRect/>
          </a:stretch>
        </p:blipFill>
        <p:spPr bwMode="auto">
          <a:xfrm>
            <a:off x="7015136" y="3641050"/>
            <a:ext cx="2128864" cy="32169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5" presetClass="entr" presetSubtype="0" fill="hold" nodeType="after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calcmode="lin" valueType="num">
                                      <p:cBhvr>
                                        <p:cTn id="14"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17"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9">
                                            <p:txEl>
                                              <p:pRg st="0" end="0"/>
                                            </p:txEl>
                                          </p:spTgt>
                                        </p:tgtEl>
                                      </p:cBhvr>
                                    </p:animEffect>
                                  </p:childTnLst>
                                </p:cTn>
                              </p:par>
                            </p:childTnLst>
                          </p:cTn>
                        </p:par>
                        <p:par>
                          <p:cTn id="22" fill="hold">
                            <p:stCondLst>
                              <p:cond delay="2000"/>
                            </p:stCondLst>
                            <p:childTnLst>
                              <p:par>
                                <p:cTn id="23" presetID="25" presetClass="entr" presetSubtype="0" fill="hold" nodeType="after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p:cTn id="25" dur="500" decel="50000" fill="hold">
                                          <p:stCondLst>
                                            <p:cond delay="0"/>
                                          </p:stCondLst>
                                        </p:cTn>
                                        <p:tgtEl>
                                          <p:spTgt spid="9">
                                            <p:txEl>
                                              <p:pRg st="1" end="1"/>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9">
                                            <p:txEl>
                                              <p:pRg st="1" end="1"/>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9">
                                            <p:txEl>
                                              <p:pRg st="1" end="1"/>
                                            </p:txEl>
                                          </p:spTgt>
                                        </p:tgtEl>
                                        <p:attrNameLst>
                                          <p:attrName>ppt_w</p:attrName>
                                        </p:attrNameLst>
                                      </p:cBhvr>
                                      <p:tavLst>
                                        <p:tav tm="0">
                                          <p:val>
                                            <p:strVal val="#ppt_w*.05"/>
                                          </p:val>
                                        </p:tav>
                                        <p:tav tm="100000">
                                          <p:val>
                                            <p:strVal val="#ppt_w"/>
                                          </p:val>
                                        </p:tav>
                                      </p:tavLst>
                                    </p:anim>
                                    <p:anim calcmode="lin" valueType="num">
                                      <p:cBhvr>
                                        <p:cTn id="28" dur="1000" fill="hold"/>
                                        <p:tgtEl>
                                          <p:spTgt spid="9">
                                            <p:txEl>
                                              <p:pRg st="1" end="1"/>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9">
                                            <p:txEl>
                                              <p:pRg st="1" end="1"/>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9">
                                            <p:txEl>
                                              <p:pRg st="1" end="1"/>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9">
                                            <p:txEl>
                                              <p:pRg st="1" end="1"/>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9">
                                            <p:txEl>
                                              <p:pRg st="1" end="1"/>
                                            </p:txEl>
                                          </p:spTgt>
                                        </p:tgtEl>
                                      </p:cBhvr>
                                    </p:animEffect>
                                  </p:childTnLst>
                                </p:cTn>
                              </p:par>
                            </p:childTnLst>
                          </p:cTn>
                        </p:par>
                        <p:par>
                          <p:cTn id="33" fill="hold">
                            <p:stCondLst>
                              <p:cond delay="3000"/>
                            </p:stCondLst>
                            <p:childTnLst>
                              <p:par>
                                <p:cTn id="34" presetID="8" presetClass="entr" presetSubtype="16" fill="hold" nodeType="afterEffect">
                                  <p:stCondLst>
                                    <p:cond delay="0"/>
                                  </p:stCondLst>
                                  <p:childTnLst>
                                    <p:set>
                                      <p:cBhvr>
                                        <p:cTn id="35" dur="1" fill="hold">
                                          <p:stCondLst>
                                            <p:cond delay="0"/>
                                          </p:stCondLst>
                                        </p:cTn>
                                        <p:tgtEl>
                                          <p:spTgt spid="7173"/>
                                        </p:tgtEl>
                                        <p:attrNameLst>
                                          <p:attrName>style.visibility</p:attrName>
                                        </p:attrNameLst>
                                      </p:cBhvr>
                                      <p:to>
                                        <p:strVal val="visible"/>
                                      </p:to>
                                    </p:set>
                                    <p:animEffect transition="in" filter="diamond(in)">
                                      <p:cBhvr>
                                        <p:cTn id="36" dur="2000"/>
                                        <p:tgtEl>
                                          <p:spTgt spid="7173"/>
                                        </p:tgtEl>
                                      </p:cBhvr>
                                    </p:animEffect>
                                  </p:childTnLst>
                                </p:cTn>
                              </p:par>
                            </p:childTnLst>
                          </p:cTn>
                        </p:par>
                        <p:par>
                          <p:cTn id="37" fill="hold">
                            <p:stCondLst>
                              <p:cond delay="5000"/>
                            </p:stCondLst>
                            <p:childTnLst>
                              <p:par>
                                <p:cTn id="38" presetID="20" presetClass="entr" presetSubtype="0" fill="hold" nodeType="afterEffect">
                                  <p:stCondLst>
                                    <p:cond delay="0"/>
                                  </p:stCondLst>
                                  <p:childTnLst>
                                    <p:set>
                                      <p:cBhvr>
                                        <p:cTn id="39" dur="1" fill="hold">
                                          <p:stCondLst>
                                            <p:cond delay="0"/>
                                          </p:stCondLst>
                                        </p:cTn>
                                        <p:tgtEl>
                                          <p:spTgt spid="7174"/>
                                        </p:tgtEl>
                                        <p:attrNameLst>
                                          <p:attrName>style.visibility</p:attrName>
                                        </p:attrNameLst>
                                      </p:cBhvr>
                                      <p:to>
                                        <p:strVal val="visible"/>
                                      </p:to>
                                    </p:set>
                                    <p:animEffect transition="in" filter="wedge">
                                      <p:cBhvr>
                                        <p:cTn id="40" dur="20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718</Words>
  <Application>Microsoft Office PowerPoint</Application>
  <PresentationFormat>Экран (4:3)</PresentationFormat>
  <Paragraphs>26</Paragraphs>
  <Slides>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Слайд 1</vt:lpstr>
      <vt:lpstr>Слайд 2</vt:lpstr>
      <vt:lpstr>Слайд 3</vt:lpstr>
      <vt:lpstr>Слайд 4</vt:lpstr>
      <vt:lpstr>Слайд 5</vt:lpstr>
      <vt:lpstr>Слайд 6</vt:lpstr>
      <vt:lpstr>Слайд 7</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Настя</dc:creator>
  <cp:lastModifiedBy>Владимир и Елена</cp:lastModifiedBy>
  <cp:revision>12</cp:revision>
  <dcterms:created xsi:type="dcterms:W3CDTF">2012-05-03T09:19:41Z</dcterms:created>
  <dcterms:modified xsi:type="dcterms:W3CDTF">2014-03-23T10:25:30Z</dcterms:modified>
</cp:coreProperties>
</file>