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82" r:id="rId2"/>
    <p:sldId id="286" r:id="rId3"/>
    <p:sldId id="357" r:id="rId4"/>
    <p:sldId id="321" r:id="rId5"/>
    <p:sldId id="337" r:id="rId6"/>
    <p:sldId id="322" r:id="rId7"/>
    <p:sldId id="339" r:id="rId8"/>
    <p:sldId id="306" r:id="rId9"/>
    <p:sldId id="299" r:id="rId10"/>
    <p:sldId id="375" r:id="rId11"/>
    <p:sldId id="380" r:id="rId12"/>
    <p:sldId id="367" r:id="rId13"/>
    <p:sldId id="287" r:id="rId14"/>
    <p:sldId id="345" r:id="rId15"/>
    <p:sldId id="356" r:id="rId16"/>
    <p:sldId id="414" r:id="rId17"/>
    <p:sldId id="382" r:id="rId18"/>
    <p:sldId id="384" r:id="rId19"/>
    <p:sldId id="386" r:id="rId20"/>
    <p:sldId id="388" r:id="rId21"/>
    <p:sldId id="390" r:id="rId22"/>
    <p:sldId id="392" r:id="rId23"/>
    <p:sldId id="394" r:id="rId24"/>
    <p:sldId id="396" r:id="rId25"/>
    <p:sldId id="398" r:id="rId26"/>
    <p:sldId id="400" r:id="rId27"/>
    <p:sldId id="402" r:id="rId28"/>
    <p:sldId id="404" r:id="rId29"/>
    <p:sldId id="406" r:id="rId30"/>
    <p:sldId id="408" r:id="rId31"/>
    <p:sldId id="410" r:id="rId32"/>
    <p:sldId id="412" r:id="rId33"/>
    <p:sldId id="369" r:id="rId34"/>
    <p:sldId id="371" r:id="rId35"/>
    <p:sldId id="279" r:id="rId36"/>
    <p:sldId id="37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006600"/>
    <a:srgbClr val="FFFF00"/>
    <a:srgbClr val="FFCC66"/>
    <a:srgbClr val="FFCC00"/>
    <a:srgbClr val="FFFF66"/>
    <a:srgbClr val="FFCC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4E8FE-E066-4331-9167-59CE7A375F4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7A5FD-A2E1-493D-8DAB-ADF1CF30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B0EBEC9-7A34-4103-A8E7-AC99B2A0F425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0C63E7D-46D1-4D38-A921-0F18CBB0B7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F7401-D5F0-483F-9111-E749A2C635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446D9-B80B-486D-A809-B4C506D87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81D56-DC2C-4C9F-AF16-477E2A7D63C7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B1077-6853-4226-9F9E-B5D851302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54;&#1042;&#1040;&#1071;%20&#1052;&#1040;&#1058;&#1045;&#1052;&#1040;&#1058;&#1048;&#1050;&#1040;\08%20&#1044;&#1086;&#1088;&#1086;&#1078;&#1082;&#1072;%208.wma" TargetMode="Externa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28.gif"/><Relationship Id="rId7" Type="http://schemas.openxmlformats.org/officeDocument/2006/relationships/image" Target="../media/image42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11" Type="http://schemas.openxmlformats.org/officeDocument/2006/relationships/image" Target="../media/image46.gif"/><Relationship Id="rId5" Type="http://schemas.openxmlformats.org/officeDocument/2006/relationships/image" Target="../media/image40.gif"/><Relationship Id="rId10" Type="http://schemas.openxmlformats.org/officeDocument/2006/relationships/image" Target="../media/image45.gif"/><Relationship Id="rId4" Type="http://schemas.openxmlformats.org/officeDocument/2006/relationships/image" Target="../media/image39.gif"/><Relationship Id="rId9" Type="http://schemas.openxmlformats.org/officeDocument/2006/relationships/image" Target="../media/image4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:\11275857-n---------n-nf-----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591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 rot="799300">
            <a:off x="0" y="5516563"/>
            <a:ext cx="34194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Сядьте ровно, улыбнитесь</a:t>
            </a:r>
          </a:p>
          <a:p>
            <a:pPr algn="ctr" eaLnBrk="1" hangingPunct="1"/>
            <a:r>
              <a:rPr lang="ru-RU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друг к другу повернитесь.</a:t>
            </a:r>
          </a:p>
          <a:p>
            <a:pPr algn="ctr" eaLnBrk="1" hangingPunct="1"/>
            <a:r>
              <a:rPr lang="ru-RU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Каждый даст свою ладошку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rot="-678246">
            <a:off x="5940425" y="5445125"/>
            <a:ext cx="2952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пожмет ее немножко.</a:t>
            </a:r>
          </a:p>
          <a:p>
            <a:pPr algn="ctr" eaLnBrk="1" hangingPunct="1"/>
            <a:r>
              <a:rPr lang="ru-RU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Мы друг друга уважаем,</a:t>
            </a:r>
          </a:p>
          <a:p>
            <a:pPr algn="ctr" eaLnBrk="1" hangingPunct="1"/>
            <a:r>
              <a:rPr lang="ru-RU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Никого не обижаем. </a:t>
            </a:r>
          </a:p>
        </p:txBody>
      </p:sp>
      <p:pic>
        <p:nvPicPr>
          <p:cNvPr id="5" name="Picture 2" descr="H:\11275857-n---------n-nf-----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159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9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76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2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32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100013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9800" dirty="0" smtClean="0">
                <a:solidFill>
                  <a:srgbClr val="FF0000"/>
                </a:solidFill>
              </a:rPr>
              <a:t>Движение</a:t>
            </a:r>
            <a:endParaRPr lang="ru-RU" sz="8900" i="1" dirty="0" smtClean="0">
              <a:solidFill>
                <a:srgbClr val="FF0000"/>
              </a:solidFill>
            </a:endParaRPr>
          </a:p>
        </p:txBody>
      </p:sp>
      <p:sp>
        <p:nvSpPr>
          <p:cNvPr id="14345" name="Rectangle 9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2800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лександр\Рабочий стол\мои рисунки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4429156" cy="35719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Documents and Settings\Александр\Рабочий стол\мои рисунки\359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928802"/>
            <a:ext cx="400052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333375"/>
            <a:ext cx="8229600" cy="3452815"/>
          </a:xfrm>
        </p:spPr>
        <p:txBody>
          <a:bodyPr>
            <a:normAutofit fontScale="90000"/>
          </a:bodyPr>
          <a:lstStyle/>
          <a:p>
            <a:r>
              <a:rPr lang="ru-RU" sz="8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Задачи на движение.</a:t>
            </a:r>
            <a:br>
              <a:rPr lang="ru-RU" sz="8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8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Нахождение пути.</a:t>
            </a:r>
            <a:endParaRPr lang="ru-RU" sz="8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80899" name="Picture 3" descr="18-12017-s1-s2_b"/>
          <p:cNvPicPr>
            <a:picLocks noGrp="1" noChangeAspect="1" noChangeArrowheads="1"/>
          </p:cNvPicPr>
          <p:nvPr>
            <p:ph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85786" y="3571876"/>
            <a:ext cx="7643866" cy="2465388"/>
          </a:xfrm>
          <a:noFill/>
          <a:ln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5" descr="golub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0"/>
            <a:ext cx="4648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4" descr="golub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95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400" b="1" i="1" smtClean="0">
                <a:solidFill>
                  <a:srgbClr val="467A8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</a:rPr>
              <a:t>Движение </a:t>
            </a:r>
            <a:r>
              <a:rPr lang="ru-RU" sz="3400" b="1" smtClean="0">
                <a:solidFill>
                  <a:srgbClr val="467A8C"/>
                </a:solidFill>
                <a:latin typeface="Courier New" pitchFamily="49" charset="0"/>
              </a:rPr>
              <a:t>- езда, ходьба в разном направлении.</a:t>
            </a:r>
          </a:p>
        </p:txBody>
      </p:sp>
      <p:sp>
        <p:nvSpPr>
          <p:cNvPr id="13317" name="Rectangle 11"/>
          <p:cNvSpPr>
            <a:spLocks noChangeArrowheads="1"/>
          </p:cNvSpPr>
          <p:nvPr/>
        </p:nvSpPr>
        <p:spPr bwMode="auto">
          <a:xfrm>
            <a:off x="990600" y="5029200"/>
            <a:ext cx="7162800" cy="685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Rectangle 12"/>
          <p:cNvSpPr>
            <a:spLocks noChangeArrowheads="1"/>
          </p:cNvSpPr>
          <p:nvPr/>
        </p:nvSpPr>
        <p:spPr bwMode="auto">
          <a:xfrm>
            <a:off x="3352800" y="5334000"/>
            <a:ext cx="381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Rectangle 13"/>
          <p:cNvSpPr>
            <a:spLocks noChangeArrowheads="1"/>
          </p:cNvSpPr>
          <p:nvPr/>
        </p:nvSpPr>
        <p:spPr bwMode="auto">
          <a:xfrm>
            <a:off x="4038600" y="5334000"/>
            <a:ext cx="381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Rectangle 14"/>
          <p:cNvSpPr>
            <a:spLocks noChangeArrowheads="1"/>
          </p:cNvSpPr>
          <p:nvPr/>
        </p:nvSpPr>
        <p:spPr bwMode="auto">
          <a:xfrm>
            <a:off x="4724400" y="5334000"/>
            <a:ext cx="381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Rectangle 15"/>
          <p:cNvSpPr>
            <a:spLocks noChangeArrowheads="1"/>
          </p:cNvSpPr>
          <p:nvPr/>
        </p:nvSpPr>
        <p:spPr bwMode="auto">
          <a:xfrm>
            <a:off x="7315200" y="5334000"/>
            <a:ext cx="381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Rectangle 16"/>
          <p:cNvSpPr>
            <a:spLocks noChangeArrowheads="1"/>
          </p:cNvSpPr>
          <p:nvPr/>
        </p:nvSpPr>
        <p:spPr bwMode="auto">
          <a:xfrm>
            <a:off x="6705600" y="5334000"/>
            <a:ext cx="381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3" name="Rectangle 17"/>
          <p:cNvSpPr>
            <a:spLocks noChangeArrowheads="1"/>
          </p:cNvSpPr>
          <p:nvPr/>
        </p:nvSpPr>
        <p:spPr bwMode="auto">
          <a:xfrm>
            <a:off x="5410200" y="5334000"/>
            <a:ext cx="4572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24" name="Picture 10" descr="дом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20025" y="4572000"/>
            <a:ext cx="132397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9" descr="дом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4114800"/>
            <a:ext cx="12065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6" name="Rectangle 19"/>
          <p:cNvSpPr>
            <a:spLocks noChangeArrowheads="1"/>
          </p:cNvSpPr>
          <p:nvPr/>
        </p:nvSpPr>
        <p:spPr bwMode="auto">
          <a:xfrm>
            <a:off x="6096000" y="5334000"/>
            <a:ext cx="381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7" name="Rectangle 21"/>
          <p:cNvSpPr>
            <a:spLocks noChangeArrowheads="1"/>
          </p:cNvSpPr>
          <p:nvPr/>
        </p:nvSpPr>
        <p:spPr bwMode="auto">
          <a:xfrm>
            <a:off x="1295400" y="5334000"/>
            <a:ext cx="2286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8" name="Rectangle 22"/>
          <p:cNvSpPr>
            <a:spLocks noChangeArrowheads="1"/>
          </p:cNvSpPr>
          <p:nvPr/>
        </p:nvSpPr>
        <p:spPr bwMode="auto">
          <a:xfrm>
            <a:off x="1752600" y="5334000"/>
            <a:ext cx="381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9" name="Rectangle 23"/>
          <p:cNvSpPr>
            <a:spLocks noChangeArrowheads="1"/>
          </p:cNvSpPr>
          <p:nvPr/>
        </p:nvSpPr>
        <p:spPr bwMode="auto">
          <a:xfrm>
            <a:off x="2286000" y="5334000"/>
            <a:ext cx="381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30" name="Rectangle 24"/>
          <p:cNvSpPr>
            <a:spLocks noChangeArrowheads="1"/>
          </p:cNvSpPr>
          <p:nvPr/>
        </p:nvSpPr>
        <p:spPr bwMode="auto">
          <a:xfrm>
            <a:off x="2819400" y="5334000"/>
            <a:ext cx="381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5" name="Picture 25" descr="j033690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81200" y="4572000"/>
            <a:ext cx="10668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7" name="AutoShape 27"/>
          <p:cNvSpPr>
            <a:spLocks/>
          </p:cNvSpPr>
          <p:nvPr/>
        </p:nvSpPr>
        <p:spPr bwMode="auto">
          <a:xfrm rot="5400000">
            <a:off x="4343400" y="2057400"/>
            <a:ext cx="381000" cy="7543800"/>
          </a:xfrm>
          <a:prstGeom prst="rightBracket">
            <a:avLst>
              <a:gd name="adj" fmla="val 165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8" name="Rectangle 28"/>
          <p:cNvSpPr>
            <a:spLocks noChangeArrowheads="1"/>
          </p:cNvSpPr>
          <p:nvPr/>
        </p:nvSpPr>
        <p:spPr bwMode="auto">
          <a:xfrm>
            <a:off x="4114800" y="5946775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660033"/>
                </a:solidFill>
              </a:rPr>
              <a:t>S</a:t>
            </a:r>
            <a:endParaRPr lang="ru-RU" sz="3600" b="1">
              <a:solidFill>
                <a:srgbClr val="660033"/>
              </a:solidFill>
            </a:endParaRPr>
          </a:p>
        </p:txBody>
      </p:sp>
      <p:sp>
        <p:nvSpPr>
          <p:cNvPr id="10272" name="Rectangle 32"/>
          <p:cNvSpPr>
            <a:spLocks noChangeArrowheads="1"/>
          </p:cNvSpPr>
          <p:nvPr/>
        </p:nvSpPr>
        <p:spPr bwMode="auto">
          <a:xfrm>
            <a:off x="8382000" y="3733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660033"/>
                </a:solidFill>
              </a:rPr>
              <a:t>t</a:t>
            </a:r>
            <a:endParaRPr lang="ru-RU" sz="3600" b="1">
              <a:solidFill>
                <a:srgbClr val="660033"/>
              </a:solidFill>
            </a:endParaRPr>
          </a:p>
        </p:txBody>
      </p:sp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609600" y="3733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660033"/>
                </a:solidFill>
              </a:rPr>
              <a:t>V</a:t>
            </a:r>
            <a:endParaRPr lang="ru-RU" sz="3600" b="1">
              <a:solidFill>
                <a:srgbClr val="660033"/>
              </a:solidFill>
            </a:endParaRPr>
          </a:p>
        </p:txBody>
      </p:sp>
      <p:pic>
        <p:nvPicPr>
          <p:cNvPr id="10276" name="Picture 36" descr="j033690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9000" y="4419600"/>
            <a:ext cx="9239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7" name="Line 37"/>
          <p:cNvSpPr>
            <a:spLocks noChangeShapeType="1"/>
          </p:cNvSpPr>
          <p:nvPr/>
        </p:nvSpPr>
        <p:spPr bwMode="auto">
          <a:xfrm>
            <a:off x="914400" y="4343400"/>
            <a:ext cx="7391400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78" name="Rectangle 38"/>
          <p:cNvSpPr>
            <a:spLocks noChangeArrowheads="1"/>
          </p:cNvSpPr>
          <p:nvPr/>
        </p:nvSpPr>
        <p:spPr bwMode="auto">
          <a:xfrm>
            <a:off x="533400" y="2133600"/>
            <a:ext cx="54537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Courier New" pitchFamily="49" charset="0"/>
              </a:rPr>
              <a:t>Расстояние (Путь)-</a:t>
            </a:r>
            <a:r>
              <a:rPr lang="en-US" sz="3600" b="1" dirty="0" smtClean="0">
                <a:solidFill>
                  <a:srgbClr val="0000FF"/>
                </a:solidFill>
                <a:latin typeface="Courier New" pitchFamily="49" charset="0"/>
              </a:rPr>
              <a:t>S</a:t>
            </a:r>
            <a:endParaRPr lang="ru-RU" sz="3600" b="1" dirty="0">
              <a:solidFill>
                <a:srgbClr val="0000FF"/>
              </a:solidFill>
              <a:latin typeface="Courier New" pitchFamily="49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289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62428E-6 L 0.69167 0.00209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4971E-6 L -0.81719 -0.00555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20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31214E-7 L 0.775 -0.0023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7" grpId="0" animBg="1"/>
      <p:bldP spid="10268" grpId="0"/>
      <p:bldP spid="10272" grpId="0"/>
      <p:bldP spid="10273" grpId="0"/>
      <p:bldP spid="10273" grpId="1"/>
      <p:bldP spid="10277" grpId="0" animBg="1"/>
      <p:bldP spid="102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72000" cy="588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400" b="1" smtClean="0">
                <a:solidFill>
                  <a:srgbClr val="FF0000"/>
                </a:solidFill>
                <a:latin typeface="Courier New" pitchFamily="49" charset="0"/>
              </a:rPr>
              <a:t>Расстояние (путь)</a:t>
            </a:r>
            <a:r>
              <a:rPr lang="en-US" sz="4400" b="1" smtClean="0">
                <a:solidFill>
                  <a:srgbClr val="FF0000"/>
                </a:solidFill>
                <a:latin typeface="Courier New" pitchFamily="49" charset="0"/>
              </a:rPr>
              <a:t> (s)</a:t>
            </a:r>
            <a:endParaRPr lang="ru-RU" sz="4400" b="1" smtClean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1828800"/>
            <a:ext cx="47244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900" smtClean="0"/>
          </a:p>
          <a:p>
            <a:pPr algn="ctr" eaLnBrk="1" hangingPunct="1">
              <a:lnSpc>
                <a:spcPct val="80000"/>
              </a:lnSpc>
            </a:pPr>
            <a:r>
              <a:rPr lang="ru-RU" sz="2800" b="1" i="1" u="sng" smtClean="0">
                <a:solidFill>
                  <a:srgbClr val="FF0000"/>
                </a:solidFill>
                <a:latin typeface="Courier New" pitchFamily="49" charset="0"/>
              </a:rPr>
              <a:t>Расстояние (путь)</a:t>
            </a:r>
            <a:r>
              <a:rPr lang="ru-RU" sz="2800" smtClean="0">
                <a:latin typeface="Courier New" pitchFamily="49" charset="0"/>
              </a:rPr>
              <a:t> - это пространство разделяющее два пункта; промежуток между чем-либо.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800" smtClean="0">
                <a:latin typeface="Courier New" pitchFamily="49" charset="0"/>
              </a:rPr>
              <a:t>Обозначение - </a:t>
            </a:r>
            <a:r>
              <a:rPr lang="en-US" sz="2800" b="1" smtClean="0">
                <a:latin typeface="Courier New" pitchFamily="49" charset="0"/>
              </a:rPr>
              <a:t>S</a:t>
            </a:r>
            <a:endParaRPr lang="ru-RU" sz="2800" b="1" smtClean="0">
              <a:latin typeface="Courier New" pitchFamily="49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2800" smtClean="0">
                <a:latin typeface="Courier New" pitchFamily="49" charset="0"/>
              </a:rPr>
              <a:t>Единицы измерения: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solidFill>
                  <a:srgbClr val="FF0000"/>
                </a:solidFill>
                <a:latin typeface="Courier New" pitchFamily="49" charset="0"/>
              </a:rPr>
              <a:t>мм, см, м, км, шагах</a:t>
            </a:r>
            <a:r>
              <a:rPr lang="ru-RU" sz="2800" smtClean="0">
                <a:latin typeface="Courier New" pitchFamily="49" charset="0"/>
              </a:rPr>
              <a:t> </a:t>
            </a:r>
          </a:p>
        </p:txBody>
      </p:sp>
      <p:pic>
        <p:nvPicPr>
          <p:cNvPr id="8198" name="Picture 6" descr="л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05000"/>
            <a:ext cx="3810000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р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8488" y="3962400"/>
            <a:ext cx="1379537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6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1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6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80"/>
                            </p:stCondLst>
                            <p:childTnLst>
                              <p:par>
                                <p:cTn id="2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80"/>
                            </p:stCondLst>
                            <p:childTnLst>
                              <p:par>
                                <p:cTn id="3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200400" y="4495800"/>
            <a:ext cx="2546350" cy="1082675"/>
          </a:xfrm>
          <a:prstGeom prst="rect">
            <a:avLst/>
          </a:prstGeom>
          <a:solidFill>
            <a:srgbClr val="CCFFFF"/>
          </a:solidFill>
          <a:ln w="76200" cmpd="tri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Courier New" pitchFamily="49" charset="0"/>
              </a:rPr>
              <a:t>S</a:t>
            </a:r>
            <a:r>
              <a:rPr lang="en-US" sz="6000" b="1">
                <a:latin typeface="Courier New" pitchFamily="49" charset="0"/>
              </a:rPr>
              <a:t>=V·t</a:t>
            </a:r>
            <a:endParaRPr lang="ru-RU" sz="6000" b="1">
              <a:latin typeface="Courier New" pitchFamily="49" charset="0"/>
            </a:endParaRPr>
          </a:p>
        </p:txBody>
      </p:sp>
      <p:sp>
        <p:nvSpPr>
          <p:cNvPr id="40965" name="Rectangle 5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457200" y="2514600"/>
            <a:ext cx="8229600" cy="914400"/>
          </a:xfrm>
          <a:blipFill dpi="0" rotWithShape="1">
            <a:blip r:embed="rId2"/>
            <a:srcRect/>
            <a:tile tx="0" ty="0" sx="100000" sy="100000" flip="none" algn="tl"/>
          </a:blipFill>
          <a:ln w="76200" cmpd="tri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Чтобы узнать</a:t>
            </a:r>
            <a:r>
              <a:rPr lang="ru-RU" sz="2400" smtClean="0">
                <a:solidFill>
                  <a:srgbClr val="FF0000"/>
                </a:solidFill>
              </a:rPr>
              <a:t> </a:t>
            </a:r>
            <a:r>
              <a:rPr lang="ru-RU" sz="2400" b="1" i="1" smtClean="0">
                <a:solidFill>
                  <a:srgbClr val="FF0000"/>
                </a:solidFill>
              </a:rPr>
              <a:t>расстояние (путь)</a:t>
            </a:r>
            <a:r>
              <a:rPr lang="ru-RU" sz="2400" i="1" smtClean="0"/>
              <a:t>,</a:t>
            </a:r>
            <a:r>
              <a:rPr lang="ru-RU" sz="2400" smtClean="0"/>
              <a:t> нужно скорость умножить на время.</a:t>
            </a:r>
          </a:p>
        </p:txBody>
      </p:sp>
      <p:sp>
        <p:nvSpPr>
          <p:cNvPr id="1946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416925" cy="758825"/>
          </a:xfrm>
          <a:noFill/>
        </p:spPr>
        <p:txBody>
          <a:bodyPr/>
          <a:lstStyle/>
          <a:p>
            <a:pPr eaLnBrk="1" hangingPunct="1"/>
            <a:r>
              <a:rPr lang="ru-RU" sz="3400" b="1" u="sng" smtClean="0"/>
              <a:t>Основные формулы и правила:</a:t>
            </a:r>
          </a:p>
        </p:txBody>
      </p:sp>
    </p:spTree>
  </p:cSld>
  <p:clrMapOvr>
    <a:masterClrMapping/>
  </p:clrMapOvr>
  <p:transition advClick="0" advTm="72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6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09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В звездных пучин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 descr="В звездных пучин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707344">
            <a:off x="2124075" y="1123950"/>
            <a:ext cx="4605338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В звездных пучинах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050" y="1341438"/>
            <a:ext cx="4751388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В звездных пучин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819368">
            <a:off x="2827338" y="1933575"/>
            <a:ext cx="3487737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В звездных пучина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422014">
            <a:off x="3779838" y="2852738"/>
            <a:ext cx="146526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549275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96188" y="2205038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8625" y="2225675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483089">
            <a:off x="2339975" y="188913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1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80288" y="5589588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549275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13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5650" y="2636838"/>
            <a:ext cx="668338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14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5537200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15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386080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16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467161">
            <a:off x="539750" y="364490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17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4941888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8" name="Picture 18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835038">
            <a:off x="5580063" y="549275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9" name="Picture 19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81525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20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3938" y="1700213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1" name="Picture 21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9975" y="234950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2" name="Picture 22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675" y="6113463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3" name="Picture 23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1638" y="3017838"/>
            <a:ext cx="14398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4" name="Picture 24" descr="аним звёз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24075" y="3716338"/>
            <a:ext cx="1604963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1" name="08 Дорожка 8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952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253" fill="hold"/>
                                        <p:tgtEl>
                                          <p:spTgt spid="50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5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5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5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9000"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20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051050" y="2276475"/>
          <a:ext cx="5519738" cy="34147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19738"/>
              </a:tblGrid>
              <a:tr h="34147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Физминутка</a:t>
                      </a:r>
                      <a:r>
                        <a:rPr lang="ru-RU" sz="2800" b="1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на движение </a:t>
                      </a:r>
                    </a:p>
                    <a:p>
                      <a:pPr algn="ctr"/>
                      <a:endParaRPr lang="ru-RU" sz="1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</a:t>
                      </a:r>
                      <a:r>
                        <a:rPr lang="ru-RU" sz="6000" b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ЗАРЯДКА»</a:t>
                      </a:r>
                      <a:endParaRPr lang="ru-RU" sz="28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25" marR="91425" marT="45626" marB="45626"/>
                </a:tc>
              </a:tr>
            </a:tbl>
          </a:graphicData>
        </a:graphic>
      </p:graphicFrame>
      <p:pic>
        <p:nvPicPr>
          <p:cNvPr id="2053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620713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620713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Рисунок 26" descr="445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6963" y="1762125"/>
            <a:ext cx="2028825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Рисунок 26" descr="445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88" y="2060575"/>
            <a:ext cx="279241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26" descr="445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2565400"/>
            <a:ext cx="2252663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ря277.wav">
            <a:hlinkClick r:id="" action="ppaction://media"/>
          </p:cNvPr>
          <p:cNvPicPr>
            <a:picLocks noRot="1" noChangeAspect="1"/>
          </p:cNvPicPr>
          <p:nvPr>
            <a:wavAudioFile r:embed="rId1" name="Зарядка (короче) wav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1013" y="58769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0588" y="620713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Рисунок 12" descr="sporta-38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50" y="1700213"/>
            <a:ext cx="18605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Рисунок 12" descr="sporta-38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1663" y="2565400"/>
            <a:ext cx="2509837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12" descr="sporta-38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3425" y="2636838"/>
            <a:ext cx="19907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_ed49_34c755f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4213" y="333375"/>
            <a:ext cx="8339137" cy="863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000" dirty="0" smtClean="0">
                <a:solidFill>
                  <a:srgbClr val="FDB1B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000" dirty="0" smtClean="0">
                <a:solidFill>
                  <a:srgbClr val="FDB1B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dirty="0" smtClean="0">
                <a:solidFill>
                  <a:srgbClr val="FDB1B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000" dirty="0" smtClean="0">
                <a:solidFill>
                  <a:srgbClr val="FDB1B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dirty="0" smtClean="0">
                <a:solidFill>
                  <a:srgbClr val="FDB1B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000" dirty="0" smtClean="0">
                <a:solidFill>
                  <a:srgbClr val="FDB1B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dirty="0" smtClean="0">
                <a:solidFill>
                  <a:srgbClr val="FDB1B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000" dirty="0" smtClean="0">
                <a:solidFill>
                  <a:srgbClr val="FDB1B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dirty="0" smtClean="0">
                <a:solidFill>
                  <a:srgbClr val="D40B0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«УЧИТЕСЬ  ТАЙНЫ  ОТКРЫВАТЬ…»</a:t>
            </a:r>
          </a:p>
        </p:txBody>
      </p:sp>
      <p:pic>
        <p:nvPicPr>
          <p:cNvPr id="4100" name="Picture 5" descr="G:\птицы\butterfly4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81075"/>
            <a:ext cx="1714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G:\птицы\butterfly4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646613"/>
            <a:ext cx="2087563" cy="162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7" descr="G:\птицы\butterfly4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260350"/>
            <a:ext cx="18589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8" descr="G:\птицы\butterfly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2420938"/>
            <a:ext cx="18335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9" descr="G:\птицы\butterfly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0"/>
            <a:ext cx="19526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Rectangle 10"/>
          <p:cNvSpPr>
            <a:spLocks noChangeArrowheads="1"/>
          </p:cNvSpPr>
          <p:nvPr/>
        </p:nvSpPr>
        <p:spPr bwMode="auto">
          <a:xfrm>
            <a:off x="1058863" y="1314450"/>
            <a:ext cx="61118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 sz="3200" b="1">
              <a:solidFill>
                <a:srgbClr val="FF3300"/>
              </a:solidFill>
            </a:endParaRPr>
          </a:p>
          <a:p>
            <a:pPr algn="ctr"/>
            <a:r>
              <a:rPr lang="ru-RU" sz="3200" b="1">
                <a:solidFill>
                  <a:srgbClr val="FF3300"/>
                </a:solidFill>
              </a:rPr>
              <a:t>Начинается урок</a:t>
            </a:r>
            <a:endParaRPr lang="en-US" sz="3200" b="1">
              <a:solidFill>
                <a:srgbClr val="FF3300"/>
              </a:solidFill>
            </a:endParaRPr>
          </a:p>
          <a:p>
            <a:pPr algn="ctr"/>
            <a:r>
              <a:rPr lang="ru-RU" sz="3200" b="1">
                <a:solidFill>
                  <a:srgbClr val="FF3300"/>
                </a:solidFill>
              </a:rPr>
              <a:t>Он  пойдёт  ребятам  впрок,</a:t>
            </a:r>
          </a:p>
          <a:p>
            <a:pPr algn="ctr"/>
            <a:r>
              <a:rPr lang="ru-RU" sz="3200" b="1">
                <a:solidFill>
                  <a:srgbClr val="FF3300"/>
                </a:solidFill>
              </a:rPr>
              <a:t>Постарайтесь  всё  понять,</a:t>
            </a:r>
          </a:p>
          <a:p>
            <a:pPr algn="ctr"/>
            <a:r>
              <a:rPr lang="ru-RU" sz="3200" b="1">
                <a:solidFill>
                  <a:srgbClr val="FF3300"/>
                </a:solidFill>
              </a:rPr>
              <a:t>Учитесь  тайны  открывать,</a:t>
            </a:r>
          </a:p>
          <a:p>
            <a:pPr algn="ctr"/>
            <a:r>
              <a:rPr lang="ru-RU" sz="3200" b="1">
                <a:solidFill>
                  <a:srgbClr val="FF3300"/>
                </a:solidFill>
              </a:rPr>
              <a:t>Ответы  полные  давать.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8638" y="658813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Рисунок 10" descr="bdd73f0325c0b19bcfb894217b4ff29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1046163"/>
            <a:ext cx="1862137" cy="310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Рисунок 10" descr="bdd73f0325c0b19bcfb894217b4ff29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94050" y="1851025"/>
            <a:ext cx="2459038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Рисунок 10" descr="bdd73f0325c0b19bcfb894217b4ff29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1989138"/>
            <a:ext cx="19875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8638" y="476250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Рисунок 9" descr="4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50" y="1878013"/>
            <a:ext cx="1347788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9" descr="4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3413" y="2228850"/>
            <a:ext cx="1973262" cy="342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Рисунок 9" descr="4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2492375"/>
            <a:ext cx="16129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5150" y="692150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Рисунок 8" descr="4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7925" y="1568450"/>
            <a:ext cx="1606550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Рисунок 8" descr="4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68613" y="2133600"/>
            <a:ext cx="2638425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Рисунок 8" descr="4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00713" y="2595563"/>
            <a:ext cx="2146300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692150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6" descr="50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7088" y="1844675"/>
            <a:ext cx="1187450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6" descr="50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7100" y="1997075"/>
            <a:ext cx="2209800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Рисунок 6" descr="50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5500" y="2636838"/>
            <a:ext cx="1779588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765175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Рисунок 17" descr="yoga0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844675"/>
            <a:ext cx="2039937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17" descr="yoga0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3163" y="2205038"/>
            <a:ext cx="1643062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Рисунок 17" descr="yoga0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3068638"/>
            <a:ext cx="27241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2450" y="476250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4" descr="spo_athletisme_10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2852738"/>
            <a:ext cx="5184775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3550" y="620713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Рисунок 7" descr="yoga06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28725" y="1989138"/>
            <a:ext cx="16240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7" descr="yoga06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09888" y="1989138"/>
            <a:ext cx="2603500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Рисунок 7" descr="yoga06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2373313"/>
            <a:ext cx="2052638" cy="309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3388" y="604838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2838" y="404813"/>
            <a:ext cx="1439862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3" descr="9e6b8b4b7bcdfd65dd54b26581f17b89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1863" y="4654550"/>
            <a:ext cx="17494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6" descr="234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00338" y="930275"/>
            <a:ext cx="20796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25" y="4941888"/>
            <a:ext cx="1797050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Рисунок 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9300" y="5649913"/>
            <a:ext cx="118745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Рисунок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53150">
            <a:off x="4278313" y="2474913"/>
            <a:ext cx="36766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Рисунок 3" descr="35126b8bc2135f19cc605ec22bf9c868.gif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95963" y="4243388"/>
            <a:ext cx="1982787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Рисунок 15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649413" y="3503613"/>
            <a:ext cx="4686300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1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549275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8" descr="47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4313" y="1700213"/>
            <a:ext cx="1458912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8" descr="47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14663" y="1989138"/>
            <a:ext cx="2259012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8" descr="47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2420938"/>
            <a:ext cx="17875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7525" y="465138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10" descr="bdd73f0325c0b19bcfb894217b4ff29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1268413"/>
            <a:ext cx="16224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10" descr="bdd73f0325c0b19bcfb894217b4ff29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1700213"/>
            <a:ext cx="2736850" cy="456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10" descr="bdd73f0325c0b19bcfb894217b4ff29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916113"/>
            <a:ext cx="212090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78684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5463" y="549275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38438" y="1765300"/>
            <a:ext cx="3744912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2450" y="549275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7" descr="ab020ef25a12a86938430bdc369cdbb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492500" y="2492375"/>
            <a:ext cx="200660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2450" y="549275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2020888"/>
          <a:ext cx="6096000" cy="25606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0"/>
              </a:tblGrid>
              <a:tr h="2560637">
                <a:tc>
                  <a:txBody>
                    <a:bodyPr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3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Молодцы!</a:t>
                      </a:r>
                    </a:p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3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Пусть весь день </a:t>
                      </a:r>
                    </a:p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3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у вас будет</a:t>
                      </a:r>
                    </a:p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3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хорошее настроение!</a:t>
                      </a:r>
                    </a:p>
                    <a:p>
                      <a:endParaRPr lang="ru-RU" sz="1800" dirty="0"/>
                    </a:p>
                  </a:txBody>
                  <a:tcPr marT="45726" marB="45726"/>
                </a:tc>
              </a:tr>
            </a:tbl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827088" y="357188"/>
            <a:ext cx="74898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Georgia" pitchFamily="18" charset="0"/>
              </a:rPr>
              <a:t>Поезд ехал  со скоростью 60 км за час. </a:t>
            </a:r>
          </a:p>
          <a:p>
            <a:pPr algn="ctr">
              <a:spcBef>
                <a:spcPct val="50000"/>
              </a:spcBef>
            </a:pPr>
            <a:r>
              <a:rPr lang="ru-RU" sz="2400" b="1">
                <a:latin typeface="Georgia" pitchFamily="18" charset="0"/>
              </a:rPr>
              <a:t> Какое расстояние он проедет  за 3 часа,</a:t>
            </a:r>
          </a:p>
          <a:p>
            <a:pPr algn="ctr">
              <a:spcBef>
                <a:spcPct val="50000"/>
              </a:spcBef>
            </a:pPr>
            <a:r>
              <a:rPr lang="ru-RU" sz="2400" b="1">
                <a:latin typeface="Georgia" pitchFamily="18" charset="0"/>
              </a:rPr>
              <a:t>за 4 часа, за 2 часа?</a:t>
            </a:r>
          </a:p>
        </p:txBody>
      </p:sp>
      <p:sp>
        <p:nvSpPr>
          <p:cNvPr id="7171" name="Oval 6"/>
          <p:cNvSpPr>
            <a:spLocks noChangeArrowheads="1"/>
          </p:cNvSpPr>
          <p:nvPr/>
        </p:nvSpPr>
        <p:spPr bwMode="auto">
          <a:xfrm>
            <a:off x="755650" y="3141663"/>
            <a:ext cx="503238" cy="503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Oval 7"/>
          <p:cNvSpPr>
            <a:spLocks noChangeArrowheads="1"/>
          </p:cNvSpPr>
          <p:nvPr/>
        </p:nvSpPr>
        <p:spPr bwMode="auto">
          <a:xfrm>
            <a:off x="755650" y="4437063"/>
            <a:ext cx="503238" cy="503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Oval 8"/>
          <p:cNvSpPr>
            <a:spLocks noChangeArrowheads="1"/>
          </p:cNvSpPr>
          <p:nvPr/>
        </p:nvSpPr>
        <p:spPr bwMode="auto">
          <a:xfrm>
            <a:off x="755650" y="5805488"/>
            <a:ext cx="503238" cy="503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Line 9"/>
          <p:cNvSpPr>
            <a:spLocks noChangeShapeType="1"/>
          </p:cNvSpPr>
          <p:nvPr/>
        </p:nvSpPr>
        <p:spPr bwMode="auto">
          <a:xfrm>
            <a:off x="1619250" y="3500438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5" name="Line 10"/>
          <p:cNvSpPr>
            <a:spLocks noChangeShapeType="1"/>
          </p:cNvSpPr>
          <p:nvPr/>
        </p:nvSpPr>
        <p:spPr bwMode="auto">
          <a:xfrm>
            <a:off x="1619250" y="2924175"/>
            <a:ext cx="0" cy="576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6" name="Line 11"/>
          <p:cNvSpPr>
            <a:spLocks noChangeShapeType="1"/>
          </p:cNvSpPr>
          <p:nvPr/>
        </p:nvSpPr>
        <p:spPr bwMode="auto">
          <a:xfrm>
            <a:off x="1619250" y="2924175"/>
            <a:ext cx="1584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7" name="Line 13"/>
          <p:cNvSpPr>
            <a:spLocks noChangeShapeType="1"/>
          </p:cNvSpPr>
          <p:nvPr/>
        </p:nvSpPr>
        <p:spPr bwMode="auto">
          <a:xfrm>
            <a:off x="3203575" y="3284538"/>
            <a:ext cx="0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8" name="Line 14"/>
          <p:cNvSpPr>
            <a:spLocks noChangeShapeType="1"/>
          </p:cNvSpPr>
          <p:nvPr/>
        </p:nvSpPr>
        <p:spPr bwMode="auto">
          <a:xfrm>
            <a:off x="4787900" y="3284538"/>
            <a:ext cx="0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9" name="Line 15"/>
          <p:cNvSpPr>
            <a:spLocks noChangeShapeType="1"/>
          </p:cNvSpPr>
          <p:nvPr/>
        </p:nvSpPr>
        <p:spPr bwMode="auto">
          <a:xfrm>
            <a:off x="6372225" y="3357563"/>
            <a:ext cx="0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>
            <a:off x="7956550" y="3357563"/>
            <a:ext cx="0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42" name="AutoShape 17"/>
          <p:cNvSpPr>
            <a:spLocks/>
          </p:cNvSpPr>
          <p:nvPr/>
        </p:nvSpPr>
        <p:spPr bwMode="auto">
          <a:xfrm rot="16200000" flipV="1">
            <a:off x="2302669" y="2601119"/>
            <a:ext cx="217487" cy="1584325"/>
          </a:xfrm>
          <a:prstGeom prst="rightBracket">
            <a:avLst>
              <a:gd name="adj" fmla="val 60706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3" name="AutoShape 18"/>
          <p:cNvSpPr>
            <a:spLocks/>
          </p:cNvSpPr>
          <p:nvPr/>
        </p:nvSpPr>
        <p:spPr bwMode="auto">
          <a:xfrm rot="16200000" flipV="1">
            <a:off x="3886994" y="2601119"/>
            <a:ext cx="217487" cy="1584325"/>
          </a:xfrm>
          <a:prstGeom prst="rightBracket">
            <a:avLst>
              <a:gd name="adj" fmla="val 60706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4" name="AutoShape 19"/>
          <p:cNvSpPr>
            <a:spLocks/>
          </p:cNvSpPr>
          <p:nvPr/>
        </p:nvSpPr>
        <p:spPr bwMode="auto">
          <a:xfrm rot="16200000" flipV="1">
            <a:off x="5471319" y="2601119"/>
            <a:ext cx="217487" cy="1584325"/>
          </a:xfrm>
          <a:prstGeom prst="rightBracket">
            <a:avLst>
              <a:gd name="adj" fmla="val 60706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4" name="Text Box 20"/>
          <p:cNvSpPr txBox="1">
            <a:spLocks noChangeArrowheads="1"/>
          </p:cNvSpPr>
          <p:nvPr/>
        </p:nvSpPr>
        <p:spPr bwMode="auto">
          <a:xfrm>
            <a:off x="1763713" y="2565400"/>
            <a:ext cx="1152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latin typeface="Georgia" pitchFamily="18" charset="0"/>
              </a:rPr>
              <a:t>60 км/ч</a:t>
            </a:r>
          </a:p>
        </p:txBody>
      </p:sp>
      <p:sp>
        <p:nvSpPr>
          <p:cNvPr id="7185" name="Text Box 21"/>
          <p:cNvSpPr txBox="1">
            <a:spLocks noChangeArrowheads="1"/>
          </p:cNvSpPr>
          <p:nvPr/>
        </p:nvSpPr>
        <p:spPr bwMode="auto">
          <a:xfrm>
            <a:off x="1476375" y="3644900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0</a:t>
            </a:r>
          </a:p>
        </p:txBody>
      </p:sp>
      <p:sp>
        <p:nvSpPr>
          <p:cNvPr id="7186" name="Text Box 22"/>
          <p:cNvSpPr txBox="1">
            <a:spLocks noChangeArrowheads="1"/>
          </p:cNvSpPr>
          <p:nvPr/>
        </p:nvSpPr>
        <p:spPr bwMode="auto">
          <a:xfrm>
            <a:off x="2987675" y="3644900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60</a:t>
            </a:r>
          </a:p>
        </p:txBody>
      </p:sp>
      <p:sp>
        <p:nvSpPr>
          <p:cNvPr id="7187" name="Text Box 24"/>
          <p:cNvSpPr txBox="1">
            <a:spLocks noChangeArrowheads="1"/>
          </p:cNvSpPr>
          <p:nvPr/>
        </p:nvSpPr>
        <p:spPr bwMode="auto">
          <a:xfrm>
            <a:off x="4572000" y="3643313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120</a:t>
            </a:r>
          </a:p>
        </p:txBody>
      </p:sp>
      <p:sp>
        <p:nvSpPr>
          <p:cNvPr id="22549" name="Text Box 25"/>
          <p:cNvSpPr txBox="1">
            <a:spLocks noChangeArrowheads="1"/>
          </p:cNvSpPr>
          <p:nvPr/>
        </p:nvSpPr>
        <p:spPr bwMode="auto">
          <a:xfrm>
            <a:off x="6227763" y="3644900"/>
            <a:ext cx="792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180</a:t>
            </a:r>
          </a:p>
        </p:txBody>
      </p:sp>
      <p:sp>
        <p:nvSpPr>
          <p:cNvPr id="7189" name="Text Box 26"/>
          <p:cNvSpPr txBox="1">
            <a:spLocks noChangeArrowheads="1"/>
          </p:cNvSpPr>
          <p:nvPr/>
        </p:nvSpPr>
        <p:spPr bwMode="auto">
          <a:xfrm>
            <a:off x="7786688" y="3714750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240</a:t>
            </a:r>
          </a:p>
        </p:txBody>
      </p:sp>
      <p:sp>
        <p:nvSpPr>
          <p:cNvPr id="7190" name="Line 27"/>
          <p:cNvSpPr>
            <a:spLocks noChangeShapeType="1"/>
          </p:cNvSpPr>
          <p:nvPr/>
        </p:nvSpPr>
        <p:spPr bwMode="auto">
          <a:xfrm>
            <a:off x="1500188" y="4786313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1" name="Line 28"/>
          <p:cNvSpPr>
            <a:spLocks noChangeShapeType="1"/>
          </p:cNvSpPr>
          <p:nvPr/>
        </p:nvSpPr>
        <p:spPr bwMode="auto">
          <a:xfrm>
            <a:off x="1547813" y="4221163"/>
            <a:ext cx="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2" name="Line 29"/>
          <p:cNvSpPr>
            <a:spLocks noChangeShapeType="1"/>
          </p:cNvSpPr>
          <p:nvPr/>
        </p:nvSpPr>
        <p:spPr bwMode="auto">
          <a:xfrm>
            <a:off x="1547813" y="4221163"/>
            <a:ext cx="1584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93" name="Line 30"/>
          <p:cNvSpPr>
            <a:spLocks noChangeShapeType="1"/>
          </p:cNvSpPr>
          <p:nvPr/>
        </p:nvSpPr>
        <p:spPr bwMode="auto">
          <a:xfrm>
            <a:off x="7885113" y="4654550"/>
            <a:ext cx="0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5" name="AutoShape 31"/>
          <p:cNvSpPr>
            <a:spLocks/>
          </p:cNvSpPr>
          <p:nvPr/>
        </p:nvSpPr>
        <p:spPr bwMode="auto">
          <a:xfrm rot="16200000" flipV="1">
            <a:off x="2231232" y="3898106"/>
            <a:ext cx="217488" cy="1584325"/>
          </a:xfrm>
          <a:prstGeom prst="rightBracket">
            <a:avLst>
              <a:gd name="adj" fmla="val 60705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6" name="AutoShape 32"/>
          <p:cNvSpPr>
            <a:spLocks/>
          </p:cNvSpPr>
          <p:nvPr/>
        </p:nvSpPr>
        <p:spPr bwMode="auto">
          <a:xfrm rot="16200000" flipV="1">
            <a:off x="3815557" y="3898106"/>
            <a:ext cx="217488" cy="1584325"/>
          </a:xfrm>
          <a:prstGeom prst="rightBracket">
            <a:avLst>
              <a:gd name="adj" fmla="val 60705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7" name="AutoShape 33"/>
          <p:cNvSpPr>
            <a:spLocks/>
          </p:cNvSpPr>
          <p:nvPr/>
        </p:nvSpPr>
        <p:spPr bwMode="auto">
          <a:xfrm rot="16200000" flipV="1">
            <a:off x="5399882" y="3898106"/>
            <a:ext cx="217488" cy="1584325"/>
          </a:xfrm>
          <a:prstGeom prst="rightBracket">
            <a:avLst>
              <a:gd name="adj" fmla="val 60705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7" name="Line 34"/>
          <p:cNvSpPr>
            <a:spLocks noChangeShapeType="1"/>
          </p:cNvSpPr>
          <p:nvPr/>
        </p:nvSpPr>
        <p:spPr bwMode="auto">
          <a:xfrm>
            <a:off x="1547813" y="6092825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8" name="Line 35"/>
          <p:cNvSpPr>
            <a:spLocks noChangeShapeType="1"/>
          </p:cNvSpPr>
          <p:nvPr/>
        </p:nvSpPr>
        <p:spPr bwMode="auto">
          <a:xfrm>
            <a:off x="1547813" y="5516563"/>
            <a:ext cx="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9" name="Line 36"/>
          <p:cNvSpPr>
            <a:spLocks noChangeShapeType="1"/>
          </p:cNvSpPr>
          <p:nvPr/>
        </p:nvSpPr>
        <p:spPr bwMode="auto">
          <a:xfrm>
            <a:off x="1547813" y="5516563"/>
            <a:ext cx="1584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200" name="Line 37"/>
          <p:cNvSpPr>
            <a:spLocks noChangeShapeType="1"/>
          </p:cNvSpPr>
          <p:nvPr/>
        </p:nvSpPr>
        <p:spPr bwMode="auto">
          <a:xfrm>
            <a:off x="7885113" y="5949950"/>
            <a:ext cx="0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2" name="AutoShape 38"/>
          <p:cNvSpPr>
            <a:spLocks/>
          </p:cNvSpPr>
          <p:nvPr/>
        </p:nvSpPr>
        <p:spPr bwMode="auto">
          <a:xfrm rot="16200000" flipV="1">
            <a:off x="2231232" y="5193506"/>
            <a:ext cx="217488" cy="1584325"/>
          </a:xfrm>
          <a:prstGeom prst="rightBracket">
            <a:avLst>
              <a:gd name="adj" fmla="val 60705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63" name="AutoShape 39"/>
          <p:cNvSpPr>
            <a:spLocks/>
          </p:cNvSpPr>
          <p:nvPr/>
        </p:nvSpPr>
        <p:spPr bwMode="auto">
          <a:xfrm rot="16200000" flipV="1">
            <a:off x="3815557" y="5193506"/>
            <a:ext cx="217488" cy="1584325"/>
          </a:xfrm>
          <a:prstGeom prst="rightBracket">
            <a:avLst>
              <a:gd name="adj" fmla="val 60705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03" name="Line 41"/>
          <p:cNvSpPr>
            <a:spLocks noChangeShapeType="1"/>
          </p:cNvSpPr>
          <p:nvPr/>
        </p:nvSpPr>
        <p:spPr bwMode="auto">
          <a:xfrm>
            <a:off x="3132138" y="4581525"/>
            <a:ext cx="0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4" name="Line 44"/>
          <p:cNvSpPr>
            <a:spLocks noChangeShapeType="1"/>
          </p:cNvSpPr>
          <p:nvPr/>
        </p:nvSpPr>
        <p:spPr bwMode="auto">
          <a:xfrm>
            <a:off x="4716463" y="4581525"/>
            <a:ext cx="0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5" name="Line 45"/>
          <p:cNvSpPr>
            <a:spLocks noChangeShapeType="1"/>
          </p:cNvSpPr>
          <p:nvPr/>
        </p:nvSpPr>
        <p:spPr bwMode="auto">
          <a:xfrm>
            <a:off x="6300788" y="4652963"/>
            <a:ext cx="0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6" name="Line 46"/>
          <p:cNvSpPr>
            <a:spLocks noChangeShapeType="1"/>
          </p:cNvSpPr>
          <p:nvPr/>
        </p:nvSpPr>
        <p:spPr bwMode="auto">
          <a:xfrm>
            <a:off x="6300788" y="5949950"/>
            <a:ext cx="0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7" name="Line 47"/>
          <p:cNvSpPr>
            <a:spLocks noChangeShapeType="1"/>
          </p:cNvSpPr>
          <p:nvPr/>
        </p:nvSpPr>
        <p:spPr bwMode="auto">
          <a:xfrm>
            <a:off x="4716463" y="5949950"/>
            <a:ext cx="0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8" name="Line 48"/>
          <p:cNvSpPr>
            <a:spLocks noChangeShapeType="1"/>
          </p:cNvSpPr>
          <p:nvPr/>
        </p:nvSpPr>
        <p:spPr bwMode="auto">
          <a:xfrm>
            <a:off x="3132138" y="5876925"/>
            <a:ext cx="0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9" name="Text Box 49"/>
          <p:cNvSpPr txBox="1">
            <a:spLocks noChangeArrowheads="1"/>
          </p:cNvSpPr>
          <p:nvPr/>
        </p:nvSpPr>
        <p:spPr bwMode="auto">
          <a:xfrm>
            <a:off x="1763713" y="3789363"/>
            <a:ext cx="1152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latin typeface="Georgia" pitchFamily="18" charset="0"/>
              </a:rPr>
              <a:t>60 км/ч</a:t>
            </a:r>
          </a:p>
        </p:txBody>
      </p:sp>
      <p:sp>
        <p:nvSpPr>
          <p:cNvPr id="7210" name="Text Box 50"/>
          <p:cNvSpPr txBox="1">
            <a:spLocks noChangeArrowheads="1"/>
          </p:cNvSpPr>
          <p:nvPr/>
        </p:nvSpPr>
        <p:spPr bwMode="auto">
          <a:xfrm>
            <a:off x="1692275" y="5157788"/>
            <a:ext cx="1152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latin typeface="Georgia" pitchFamily="18" charset="0"/>
              </a:rPr>
              <a:t>60 км/ч</a:t>
            </a:r>
          </a:p>
        </p:txBody>
      </p:sp>
      <p:sp>
        <p:nvSpPr>
          <p:cNvPr id="7211" name="Text Box 51"/>
          <p:cNvSpPr txBox="1">
            <a:spLocks noChangeArrowheads="1"/>
          </p:cNvSpPr>
          <p:nvPr/>
        </p:nvSpPr>
        <p:spPr bwMode="auto">
          <a:xfrm>
            <a:off x="1403350" y="486886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0</a:t>
            </a:r>
          </a:p>
        </p:txBody>
      </p:sp>
      <p:sp>
        <p:nvSpPr>
          <p:cNvPr id="7212" name="Text Box 52"/>
          <p:cNvSpPr txBox="1">
            <a:spLocks noChangeArrowheads="1"/>
          </p:cNvSpPr>
          <p:nvPr/>
        </p:nvSpPr>
        <p:spPr bwMode="auto">
          <a:xfrm>
            <a:off x="2843213" y="494188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60</a:t>
            </a:r>
          </a:p>
        </p:txBody>
      </p:sp>
      <p:sp>
        <p:nvSpPr>
          <p:cNvPr id="7213" name="Text Box 53"/>
          <p:cNvSpPr txBox="1">
            <a:spLocks noChangeArrowheads="1"/>
          </p:cNvSpPr>
          <p:nvPr/>
        </p:nvSpPr>
        <p:spPr bwMode="auto">
          <a:xfrm>
            <a:off x="4427538" y="494188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120</a:t>
            </a:r>
          </a:p>
        </p:txBody>
      </p:sp>
      <p:sp>
        <p:nvSpPr>
          <p:cNvPr id="7214" name="Text Box 55"/>
          <p:cNvSpPr txBox="1">
            <a:spLocks noChangeArrowheads="1"/>
          </p:cNvSpPr>
          <p:nvPr/>
        </p:nvSpPr>
        <p:spPr bwMode="auto">
          <a:xfrm>
            <a:off x="6011863" y="4941888"/>
            <a:ext cx="792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180</a:t>
            </a:r>
          </a:p>
        </p:txBody>
      </p:sp>
      <p:sp>
        <p:nvSpPr>
          <p:cNvPr id="22576" name="Text Box 56"/>
          <p:cNvSpPr txBox="1">
            <a:spLocks noChangeArrowheads="1"/>
          </p:cNvSpPr>
          <p:nvPr/>
        </p:nvSpPr>
        <p:spPr bwMode="auto">
          <a:xfrm>
            <a:off x="7500938" y="500062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240</a:t>
            </a:r>
          </a:p>
        </p:txBody>
      </p:sp>
      <p:sp>
        <p:nvSpPr>
          <p:cNvPr id="7216" name="Text Box 57"/>
          <p:cNvSpPr txBox="1">
            <a:spLocks noChangeArrowheads="1"/>
          </p:cNvSpPr>
          <p:nvPr/>
        </p:nvSpPr>
        <p:spPr bwMode="auto">
          <a:xfrm>
            <a:off x="1403350" y="630872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0</a:t>
            </a:r>
          </a:p>
        </p:txBody>
      </p:sp>
      <p:sp>
        <p:nvSpPr>
          <p:cNvPr id="7217" name="Text Box 58"/>
          <p:cNvSpPr txBox="1">
            <a:spLocks noChangeArrowheads="1"/>
          </p:cNvSpPr>
          <p:nvPr/>
        </p:nvSpPr>
        <p:spPr bwMode="auto">
          <a:xfrm>
            <a:off x="2843213" y="630872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60</a:t>
            </a:r>
          </a:p>
        </p:txBody>
      </p:sp>
      <p:sp>
        <p:nvSpPr>
          <p:cNvPr id="22579" name="Text Box 59"/>
          <p:cNvSpPr txBox="1">
            <a:spLocks noChangeArrowheads="1"/>
          </p:cNvSpPr>
          <p:nvPr/>
        </p:nvSpPr>
        <p:spPr bwMode="auto">
          <a:xfrm>
            <a:off x="4356100" y="630872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120</a:t>
            </a:r>
          </a:p>
        </p:txBody>
      </p:sp>
      <p:sp>
        <p:nvSpPr>
          <p:cNvPr id="7219" name="Text Box 60"/>
          <p:cNvSpPr txBox="1">
            <a:spLocks noChangeArrowheads="1"/>
          </p:cNvSpPr>
          <p:nvPr/>
        </p:nvSpPr>
        <p:spPr bwMode="auto">
          <a:xfrm>
            <a:off x="5940425" y="6308725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180</a:t>
            </a:r>
          </a:p>
        </p:txBody>
      </p:sp>
      <p:sp>
        <p:nvSpPr>
          <p:cNvPr id="7220" name="Text Box 61"/>
          <p:cNvSpPr txBox="1">
            <a:spLocks noChangeArrowheads="1"/>
          </p:cNvSpPr>
          <p:nvPr/>
        </p:nvSpPr>
        <p:spPr bwMode="auto">
          <a:xfrm>
            <a:off x="7524750" y="630872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240</a:t>
            </a:r>
          </a:p>
        </p:txBody>
      </p:sp>
      <p:sp>
        <p:nvSpPr>
          <p:cNvPr id="54" name="AutoShape 33"/>
          <p:cNvSpPr>
            <a:spLocks/>
          </p:cNvSpPr>
          <p:nvPr/>
        </p:nvSpPr>
        <p:spPr bwMode="auto">
          <a:xfrm rot="16200000" flipV="1">
            <a:off x="6971506" y="3886994"/>
            <a:ext cx="214313" cy="1584325"/>
          </a:xfrm>
          <a:prstGeom prst="rightBracket">
            <a:avLst>
              <a:gd name="adj" fmla="val 60715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22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22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2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2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0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20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 animBg="1"/>
      <p:bldP spid="22543" grpId="0" animBg="1"/>
      <p:bldP spid="22544" grpId="0" animBg="1"/>
      <p:bldP spid="22555" grpId="0" animBg="1"/>
      <p:bldP spid="22556" grpId="0" animBg="1"/>
      <p:bldP spid="22557" grpId="0" animBg="1"/>
      <p:bldP spid="22562" grpId="0" animBg="1"/>
      <p:bldP spid="22563" grpId="0" animBg="1"/>
      <p:bldP spid="22576" grpId="0"/>
      <p:bldP spid="22579" grpId="0"/>
      <p:bldP spid="5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Обои 11_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j01833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000125"/>
            <a:ext cx="482123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57813" y="357188"/>
            <a:ext cx="3500437" cy="5508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ru-RU" sz="2800" b="1" dirty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Я научился …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Я узнал о …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Я смогу …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Мне пригодится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1.15764 0.32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rgbClr val="FF3399"/>
                </a:solidFill>
                <a:latin typeface="Comic Sans MS" pitchFamily="66" charset="0"/>
              </a:rPr>
              <a:t>Определи своё настроение</a:t>
            </a: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440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21509" name="Picture 5" descr="smile1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5229225"/>
            <a:ext cx="788988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Line 6"/>
          <p:cNvSpPr>
            <a:spLocks noChangeShapeType="1"/>
          </p:cNvSpPr>
          <p:nvPr/>
        </p:nvSpPr>
        <p:spPr bwMode="auto">
          <a:xfrm>
            <a:off x="4356100" y="4292600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8" name="Line 7"/>
          <p:cNvSpPr>
            <a:spLocks noChangeShapeType="1"/>
          </p:cNvSpPr>
          <p:nvPr/>
        </p:nvSpPr>
        <p:spPr bwMode="auto">
          <a:xfrm>
            <a:off x="6934200" y="2438400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9" name="Line 8"/>
          <p:cNvSpPr>
            <a:spLocks noChangeShapeType="1"/>
          </p:cNvSpPr>
          <p:nvPr/>
        </p:nvSpPr>
        <p:spPr bwMode="auto">
          <a:xfrm>
            <a:off x="5651500" y="3357563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0" name="Line 9"/>
          <p:cNvSpPr>
            <a:spLocks noChangeShapeType="1"/>
          </p:cNvSpPr>
          <p:nvPr/>
        </p:nvSpPr>
        <p:spPr bwMode="auto">
          <a:xfrm flipV="1">
            <a:off x="3048000" y="5157788"/>
            <a:ext cx="1308100" cy="23812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1" name="Line 10"/>
          <p:cNvSpPr>
            <a:spLocks noChangeShapeType="1"/>
          </p:cNvSpPr>
          <p:nvPr/>
        </p:nvSpPr>
        <p:spPr bwMode="auto">
          <a:xfrm>
            <a:off x="6934200" y="2438400"/>
            <a:ext cx="0" cy="9144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2" name="Line 11"/>
          <p:cNvSpPr>
            <a:spLocks noChangeShapeType="1"/>
          </p:cNvSpPr>
          <p:nvPr/>
        </p:nvSpPr>
        <p:spPr bwMode="auto">
          <a:xfrm>
            <a:off x="5651500" y="3357563"/>
            <a:ext cx="0" cy="935037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3" name="Line 12"/>
          <p:cNvSpPr>
            <a:spLocks noChangeShapeType="1"/>
          </p:cNvSpPr>
          <p:nvPr/>
        </p:nvSpPr>
        <p:spPr bwMode="auto">
          <a:xfrm>
            <a:off x="4356100" y="4292600"/>
            <a:ext cx="12700" cy="890588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4" name="Line 13"/>
          <p:cNvSpPr>
            <a:spLocks noChangeShapeType="1"/>
          </p:cNvSpPr>
          <p:nvPr/>
        </p:nvSpPr>
        <p:spPr bwMode="auto">
          <a:xfrm>
            <a:off x="3059113" y="5157788"/>
            <a:ext cx="0" cy="9144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5" name="Text Box 14"/>
          <p:cNvSpPr txBox="1">
            <a:spLocks noChangeArrowheads="1"/>
          </p:cNvSpPr>
          <p:nvPr/>
        </p:nvSpPr>
        <p:spPr bwMode="auto">
          <a:xfrm>
            <a:off x="7010400" y="25908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latin typeface="Comic Sans MS" pitchFamily="66" charset="0"/>
              </a:rPr>
              <a:t>отличное</a:t>
            </a:r>
          </a:p>
        </p:txBody>
      </p:sp>
      <p:sp>
        <p:nvSpPr>
          <p:cNvPr id="8206" name="Text Box 16"/>
          <p:cNvSpPr txBox="1">
            <a:spLocks noChangeArrowheads="1"/>
          </p:cNvSpPr>
          <p:nvPr/>
        </p:nvSpPr>
        <p:spPr bwMode="auto">
          <a:xfrm>
            <a:off x="5724525" y="3763963"/>
            <a:ext cx="3411538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latin typeface="Comic Sans MS" pitchFamily="66" charset="0"/>
              </a:rPr>
              <a:t>я был(а) уверен(а) в себе</a:t>
            </a:r>
          </a:p>
          <a:p>
            <a:endParaRPr lang="ru-RU"/>
          </a:p>
        </p:txBody>
      </p:sp>
      <p:sp>
        <p:nvSpPr>
          <p:cNvPr id="8207" name="Text Box 17"/>
          <p:cNvSpPr txBox="1">
            <a:spLocks noChangeArrowheads="1"/>
          </p:cNvSpPr>
          <p:nvPr/>
        </p:nvSpPr>
        <p:spPr bwMode="auto">
          <a:xfrm>
            <a:off x="4479925" y="4581525"/>
            <a:ext cx="2363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Comic Sans MS" pitchFamily="66" charset="0"/>
              </a:rPr>
              <a:t>мне было трудно</a:t>
            </a:r>
          </a:p>
        </p:txBody>
      </p:sp>
      <p:sp>
        <p:nvSpPr>
          <p:cNvPr id="8208" name="Text Box 18"/>
          <p:cNvSpPr txBox="1">
            <a:spLocks noChangeArrowheads="1"/>
          </p:cNvSpPr>
          <p:nvPr/>
        </p:nvSpPr>
        <p:spPr bwMode="auto">
          <a:xfrm>
            <a:off x="3327400" y="5302250"/>
            <a:ext cx="1446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Comic Sans MS" pitchFamily="66" charset="0"/>
              </a:rPr>
              <a:t>я устал(а)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5255 C 0.00208 -0.07986 0.00746 -0.10301 0.01458 -0.12847 C 0.0177 -0.13935 0.01875 -0.15139 0.02395 -0.16111 C 0.02569 -0.16875 0.02795 -0.17732 0.03211 -0.18287 C 0.03316 -0.18588 0.03489 -0.19097 0.03663 -0.19375 C 0.03836 -0.19653 0.04097 -0.19838 0.04253 -0.20139 C 0.04878 -0.21435 0.0592 -0.22847 0.07048 -0.23241 C 0.08177 -0.24213 0.10017 -0.23611 0.11111 -0.23542 C 0.11614 -0.23334 0.12152 -0.22662 0.125 -0.22153 C 0.12847 -0.20834 0.13437 -0.19676 0.13663 -0.18287 C 0.13593 -0.16412 0.13802 -0.15718 0.13316 -0.14398 " pathEditMode="relative" rAng="0" ptsTypes="ffffffffffA">
                                      <p:cBhvr>
                                        <p:cTn id="11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16 -0.14398 C 0.13351 -0.14884 0.13421 -0.15347 0.13438 -0.1581 C 0.1349 -0.17338 0.13473 -0.18843 0.13542 -0.20347 C 0.13577 -0.21204 0.13889 -0.22176 0.14011 -0.23033 C 0.14115 -0.2382 0.1415 -0.24514 0.14619 -0.2507 C 0.14827 -0.26019 0.15139 -0.2706 0.15556 -0.27894 C 0.15955 -0.29676 0.16945 -0.32523 0.17917 -0.33843 C 0.18542 -0.34699 0.1941 -0.35046 0.20174 -0.35579 C 0.22014 -0.35509 0.25712 -0.3625 0.27414 -0.33843 C 0.27709 -0.32732 0.28403 -0.32037 0.28716 -0.3088 C 0.29028 -0.29746 0.28716 -0.28472 0.28716 -0.27269 " pathEditMode="relative" rAng="0" ptsTypes="ffffffffffA">
                                      <p:cBhvr>
                                        <p:cTn id="15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37 -0.27269 C 0.28541 -0.31135 0.28402 -0.30903 0.29253 -0.33611 C 0.29444 -0.35047 0.30121 -0.36366 0.30642 -0.37639 C 0.30764 -0.38264 0.30833 -0.38658 0.31111 -0.3919 C 0.31354 -0.40347 0.31614 -0.40857 0.32031 -0.41991 C 0.32152 -0.42315 0.32482 -0.42454 0.32621 -0.42755 C 0.32934 -0.43426 0.33437 -0.44074 0.3401 -0.44306 C 0.34809 -0.45047 0.35781 -0.45023 0.36684 -0.45394 C 0.37829 -0.45347 0.39965 -0.4551 0.41215 -0.44931 C 0.41788 -0.44213 0.41076 -0.45023 0.41805 -0.44468 C 0.42916 -0.43635 0.421 -0.44005 0.42847 -0.43704 C 0.4375 -0.425 0.43663 -0.41875 0.43663 -0.40139 " pathEditMode="relative" ptsTypes="fffffffffffA">
                                      <p:cBhvr>
                                        <p:cTn id="19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63 -0.40139 C 0.43628 -0.40648 0.43541 -0.41181 0.43541 -0.4169 C 0.43541 -0.44815 0.43489 -0.46088 0.4401 -0.48519 C 0.44166 -0.49213 0.44201 -0.50162 0.446 -0.50695 C 0.44739 -0.5169 0.45347 -0.53218 0.45764 -0.54097 C 0.46284 -0.55208 0.46788 -0.56875 0.475 -0.57824 C 0.47864 -0.5831 0.48298 -0.58727 0.48663 -0.59213 C 0.49045 -0.59722 0.49288 -0.60301 0.49826 -0.60602 C 0.50399 -0.60926 0.51909 -0.61435 0.525 -0.61528 C 0.52725 -0.61505 0.54427 -0.6132 0.54704 -0.61227 C 0.55191 -0.61088 0.55121 -0.60857 0.5552 -0.60602 C 0.56527 -0.59931 0.55208 -0.60996 0.56215 -0.60301 C 0.56718 -0.59954 0.57066 -0.59607 0.57621 -0.59375 C 0.57864 -0.58866 0.58055 -0.58611 0.58437 -0.58287 C 0.58576 -0.54815 0.58541 -0.56644 0.58541 -0.52847 " pathEditMode="relative" ptsTypes="ffffffffffffffA">
                                      <p:cBhvr>
                                        <p:cTn id="23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01122" cy="6375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571635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Устный счет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лександр\Рабочий стол\мои рисунки\35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357430"/>
            <a:ext cx="6215106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428604"/>
            <a:ext cx="80724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Прочитай  числа:</a:t>
            </a:r>
          </a:p>
          <a:p>
            <a:pPr algn="ctr"/>
            <a:endParaRPr lang="ru-RU" sz="3200" b="1" dirty="0" smtClean="0">
              <a:latin typeface="Comic Sans MS" pitchFamily="66" charset="0"/>
            </a:endParaRPr>
          </a:p>
          <a:p>
            <a:pPr algn="just"/>
            <a:r>
              <a:rPr lang="ru-RU" sz="3600" b="1" dirty="0" smtClean="0">
                <a:solidFill>
                  <a:srgbClr val="006600"/>
                </a:solidFill>
              </a:rPr>
              <a:t>450 300 625     83 000 504     609 204 305</a:t>
            </a:r>
          </a:p>
          <a:p>
            <a:pPr algn="just"/>
            <a:r>
              <a:rPr lang="ru-RU" sz="3600" b="1" dirty="0" smtClean="0">
                <a:solidFill>
                  <a:srgbClr val="006600"/>
                </a:solidFill>
              </a:rPr>
              <a:t>169 425 619     41  660 110     </a:t>
            </a:r>
            <a:r>
              <a:rPr lang="ru-RU" sz="3600" b="1" smtClean="0">
                <a:solidFill>
                  <a:srgbClr val="006600"/>
                </a:solidFill>
              </a:rPr>
              <a:t>504 118026</a:t>
            </a:r>
            <a:endParaRPr lang="ru-RU" sz="3600" b="1" dirty="0" smtClean="0">
              <a:solidFill>
                <a:srgbClr val="006600"/>
              </a:solidFill>
            </a:endParaRPr>
          </a:p>
          <a:p>
            <a:pPr algn="just"/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4098" name="Picture 2" descr="C:\Documents and Settings\Александр\Рабочий стол\мои рисунки\358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429000"/>
            <a:ext cx="3683000" cy="2540000"/>
          </a:xfrm>
          <a:prstGeom prst="rect">
            <a:avLst/>
          </a:prstGeom>
          <a:noFill/>
        </p:spPr>
      </p:pic>
      <p:pic>
        <p:nvPicPr>
          <p:cNvPr id="4099" name="Picture 3" descr="C:\Documents and Settings\Александр\Рабочий стол\мои рисунки\358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429000"/>
            <a:ext cx="3708000" cy="2557271"/>
          </a:xfrm>
          <a:prstGeom prst="rect">
            <a:avLst/>
          </a:prstGeom>
          <a:noFill/>
        </p:spPr>
      </p:pic>
      <p:pic>
        <p:nvPicPr>
          <p:cNvPr id="6" name="Picture 2" descr="C:\Documents and Settings\Александр\Рабочий стол\мои рисунки\358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10" y="3581400"/>
            <a:ext cx="3683000" cy="2540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СРАВНИ   ЧИСЛА: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590075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99 </a:t>
            </a:r>
            <a:r>
              <a:rPr lang="en-US" b="1" dirty="0" smtClean="0"/>
              <a:t>900</a:t>
            </a:r>
            <a:r>
              <a:rPr lang="ru-RU" b="1" dirty="0" smtClean="0"/>
              <a:t>    100 </a:t>
            </a:r>
            <a:r>
              <a:rPr lang="en-US" b="1" dirty="0" smtClean="0"/>
              <a:t>100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9 </a:t>
            </a:r>
            <a:r>
              <a:rPr lang="en-US" b="1" dirty="0" smtClean="0"/>
              <a:t>4</a:t>
            </a:r>
            <a:r>
              <a:rPr lang="ru-RU" b="1" dirty="0" smtClean="0"/>
              <a:t>88     8 </a:t>
            </a:r>
            <a:r>
              <a:rPr lang="en-US" b="1" dirty="0" smtClean="0"/>
              <a:t>2</a:t>
            </a:r>
            <a:r>
              <a:rPr lang="ru-RU" b="1" dirty="0" smtClean="0"/>
              <a:t>88</a:t>
            </a:r>
          </a:p>
          <a:p>
            <a:pPr>
              <a:buNone/>
            </a:pPr>
            <a:r>
              <a:rPr lang="ru-RU" b="1" dirty="0" smtClean="0"/>
              <a:t>7</a:t>
            </a:r>
            <a:r>
              <a:rPr lang="en-US" b="1" dirty="0" smtClean="0"/>
              <a:t>00</a:t>
            </a:r>
            <a:r>
              <a:rPr lang="ru-RU" b="1" dirty="0" smtClean="0"/>
              <a:t> 924    70</a:t>
            </a:r>
            <a:r>
              <a:rPr lang="en-US" b="1" dirty="0" smtClean="0"/>
              <a:t>0</a:t>
            </a:r>
            <a:r>
              <a:rPr lang="ru-RU" b="1" dirty="0" smtClean="0"/>
              <a:t> 0</a:t>
            </a:r>
            <a:r>
              <a:rPr lang="en-US" b="1" dirty="0" smtClean="0"/>
              <a:t>3</a:t>
            </a:r>
            <a:r>
              <a:rPr lang="ru-RU" b="1" dirty="0" smtClean="0"/>
              <a:t>4</a:t>
            </a:r>
          </a:p>
          <a:p>
            <a:pPr>
              <a:buNone/>
            </a:pPr>
            <a:r>
              <a:rPr lang="ru-RU" b="1" dirty="0" smtClean="0"/>
              <a:t>1 2</a:t>
            </a:r>
            <a:r>
              <a:rPr lang="en-US" b="1" dirty="0" smtClean="0"/>
              <a:t>6</a:t>
            </a:r>
            <a:r>
              <a:rPr lang="ru-RU" b="1" dirty="0" smtClean="0"/>
              <a:t>7     1 2</a:t>
            </a:r>
            <a:r>
              <a:rPr lang="en-US" b="1" dirty="0" smtClean="0"/>
              <a:t>5</a:t>
            </a:r>
            <a:r>
              <a:rPr lang="ru-RU" b="1" dirty="0" smtClean="0"/>
              <a:t>7</a:t>
            </a:r>
          </a:p>
          <a:p>
            <a:pPr>
              <a:buNone/>
            </a:pPr>
            <a:r>
              <a:rPr lang="ru-RU" b="1" dirty="0" smtClean="0"/>
              <a:t>415 </a:t>
            </a:r>
            <a:r>
              <a:rPr lang="en-US" b="1" dirty="0" smtClean="0"/>
              <a:t>0</a:t>
            </a:r>
            <a:r>
              <a:rPr lang="ru-RU" b="1" dirty="0" smtClean="0"/>
              <a:t>60      415 </a:t>
            </a:r>
            <a:r>
              <a:rPr lang="en-US" b="1" dirty="0" smtClean="0"/>
              <a:t>0</a:t>
            </a:r>
            <a:r>
              <a:rPr lang="ru-RU" b="1" dirty="0" smtClean="0"/>
              <a:t>70</a:t>
            </a:r>
          </a:p>
          <a:p>
            <a:pPr>
              <a:buNone/>
            </a:pPr>
            <a:r>
              <a:rPr lang="ru-RU" b="1" dirty="0" smtClean="0"/>
              <a:t>6 8</a:t>
            </a:r>
            <a:r>
              <a:rPr lang="en-US" b="1" dirty="0" smtClean="0"/>
              <a:t>00</a:t>
            </a:r>
            <a:r>
              <a:rPr lang="ru-RU" b="1" dirty="0" smtClean="0"/>
              <a:t> + а       </a:t>
            </a:r>
            <a:r>
              <a:rPr lang="ru-RU" b="1" dirty="0" err="1" smtClean="0"/>
              <a:t>а</a:t>
            </a:r>
            <a:r>
              <a:rPr lang="ru-RU" b="1" dirty="0" smtClean="0"/>
              <a:t> + 6 800</a:t>
            </a:r>
            <a:endParaRPr lang="ru-RU" b="1" dirty="0"/>
          </a:p>
        </p:txBody>
      </p:sp>
      <p:pic>
        <p:nvPicPr>
          <p:cNvPr id="6146" name="Picture 2" descr="C:\Documents and Settings\Александр\Рабочий стол\мои рисунки\35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4071942"/>
            <a:ext cx="3683000" cy="2540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>
                <a:solidFill>
                  <a:srgbClr val="C00000"/>
                </a:solidFill>
                <a:latin typeface="Comic Sans MS" pitchFamily="66" charset="0"/>
              </a:rPr>
              <a:t>Определи по какому правилу построен каждый ряд чисел и продолжи его:</a:t>
            </a:r>
            <a:endParaRPr lang="ru-RU" sz="36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229600" cy="3543312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/>
              <a:t>3 200 500,   3 200 600,   3 200  700…</a:t>
            </a:r>
          </a:p>
          <a:p>
            <a:pPr marL="514350" indent="-514350">
              <a:buAutoNum type="arabicParenR"/>
            </a:pPr>
            <a:r>
              <a:rPr lang="ru-RU" b="1" dirty="0" smtClean="0"/>
              <a:t>49 100 000,    49 200 000,   49 300 000…</a:t>
            </a:r>
          </a:p>
          <a:p>
            <a:pPr marL="514350" indent="-514350">
              <a:buAutoNum type="arabicParenR"/>
            </a:pPr>
            <a:endParaRPr lang="ru-RU" b="1" dirty="0" smtClean="0"/>
          </a:p>
          <a:p>
            <a:pPr marL="514350" indent="-514350">
              <a:buAutoNum type="arabicParenR"/>
            </a:pPr>
            <a:endParaRPr lang="ru-RU" b="1" dirty="0" smtClean="0"/>
          </a:p>
        </p:txBody>
      </p:sp>
      <p:pic>
        <p:nvPicPr>
          <p:cNvPr id="3076" name="Picture 4" descr="C:\Documents and Settings\Александр\Рабочий стол\мои рисунки\360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143380"/>
            <a:ext cx="3456000" cy="2383863"/>
          </a:xfrm>
          <a:prstGeom prst="rect">
            <a:avLst/>
          </a:prstGeom>
          <a:noFill/>
        </p:spPr>
      </p:pic>
      <p:pic>
        <p:nvPicPr>
          <p:cNvPr id="3077" name="Picture 5" descr="C:\Documents and Settings\Александр\Рабочий стол\мои рисунки\359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000504"/>
            <a:ext cx="3744000" cy="258208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1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hangingPunct="1"/>
            <a:r>
              <a:rPr lang="en-US" sz="3200" dirty="0" smtClean="0">
                <a:solidFill>
                  <a:schemeClr val="accent2"/>
                </a:solidFill>
              </a:rPr>
              <a:t>                           </a:t>
            </a:r>
            <a:br>
              <a:rPr lang="en-US" sz="3200" dirty="0" smtClean="0">
                <a:solidFill>
                  <a:schemeClr val="accent2"/>
                </a:solidFill>
              </a:rPr>
            </a:br>
            <a:r>
              <a:rPr lang="en-US" sz="3200" dirty="0" smtClean="0">
                <a:solidFill>
                  <a:schemeClr val="accent2"/>
                </a:solidFill>
              </a:rPr>
              <a:t>                          </a:t>
            </a:r>
            <a:r>
              <a:rPr lang="ru-RU" sz="3200" dirty="0" smtClean="0">
                <a:solidFill>
                  <a:schemeClr val="accent2"/>
                </a:solidFill>
              </a:rPr>
              <a:t>Задачи</a:t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2400" dirty="0" smtClean="0"/>
              <a:t>В первой машине </a:t>
            </a:r>
            <a:r>
              <a:rPr lang="ru-RU" sz="2400" dirty="0" smtClean="0">
                <a:solidFill>
                  <a:srgbClr val="CC0000"/>
                </a:solidFill>
              </a:rPr>
              <a:t>а</a:t>
            </a:r>
            <a:r>
              <a:rPr lang="ru-RU" sz="2400" dirty="0" smtClean="0"/>
              <a:t> пассажиров, во второй– на </a:t>
            </a:r>
            <a:r>
              <a:rPr lang="en-US" sz="2400" dirty="0" smtClean="0">
                <a:solidFill>
                  <a:srgbClr val="CC0000"/>
                </a:solidFill>
              </a:rPr>
              <a:t>b</a:t>
            </a:r>
            <a:r>
              <a:rPr lang="ru-RU" sz="2400" dirty="0" smtClean="0"/>
              <a:t> пассажиров  меньше</a:t>
            </a:r>
            <a:br>
              <a:rPr lang="ru-RU" sz="2400" dirty="0" smtClean="0"/>
            </a:br>
            <a:r>
              <a:rPr lang="ru-RU" sz="2400" dirty="0" smtClean="0"/>
              <a:t>Сколько пассажиров во второй машине?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            </a:t>
            </a:r>
            <a:r>
              <a:rPr lang="en-US" sz="2800" i="1" dirty="0" smtClean="0">
                <a:solidFill>
                  <a:srgbClr val="CC0000"/>
                </a:solidFill>
              </a:rPr>
              <a:t>a                                       </a:t>
            </a:r>
            <a:r>
              <a:rPr lang="ru-RU" sz="2800" dirty="0" smtClean="0">
                <a:solidFill>
                  <a:srgbClr val="CC0000"/>
                </a:solidFill>
              </a:rPr>
              <a:t>на</a:t>
            </a:r>
            <a:r>
              <a:rPr lang="en-US" sz="2800" dirty="0" smtClean="0"/>
              <a:t>  </a:t>
            </a:r>
            <a:r>
              <a:rPr lang="en-US" sz="2800" i="1" dirty="0" smtClean="0">
                <a:solidFill>
                  <a:srgbClr val="CC0000"/>
                </a:solidFill>
              </a:rPr>
              <a:t>b &lt;</a:t>
            </a:r>
            <a:r>
              <a:rPr lang="en-US" sz="4800" i="1" dirty="0" smtClean="0">
                <a:solidFill>
                  <a:srgbClr val="CC0000"/>
                </a:solidFill>
              </a:rPr>
              <a:t> </a:t>
            </a:r>
            <a:endParaRPr lang="ru-RU" sz="4800" i="1" dirty="0" smtClean="0">
              <a:solidFill>
                <a:srgbClr val="CC0000"/>
              </a:solidFill>
            </a:endParaRPr>
          </a:p>
        </p:txBody>
      </p:sp>
      <p:sp>
        <p:nvSpPr>
          <p:cNvPr id="2083" name="Rectangle 3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5400" i="1" dirty="0" smtClean="0"/>
              <a:t>            </a:t>
            </a:r>
          </a:p>
          <a:p>
            <a:pPr eaLnBrk="1" hangingPunct="1">
              <a:buFontTx/>
              <a:buNone/>
            </a:pPr>
            <a:r>
              <a:rPr lang="en-US" sz="5400" i="1" dirty="0" smtClean="0"/>
              <a:t>                 </a:t>
            </a:r>
            <a:r>
              <a:rPr lang="en-US" sz="6000" i="1" dirty="0" smtClean="0"/>
              <a:t>a </a:t>
            </a:r>
            <a:r>
              <a:rPr lang="ru-RU" sz="6000" i="1" dirty="0" smtClean="0"/>
              <a:t>- </a:t>
            </a:r>
            <a:r>
              <a:rPr lang="en-US" sz="6000" i="1" dirty="0" smtClean="0"/>
              <a:t>b</a:t>
            </a:r>
            <a:endParaRPr lang="ru-RU" sz="6000" i="1" dirty="0" smtClean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Александр\Рабочий стол\мои рисунки\358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71678"/>
            <a:ext cx="3683000" cy="2540000"/>
          </a:xfrm>
          <a:prstGeom prst="rect">
            <a:avLst/>
          </a:prstGeom>
          <a:noFill/>
        </p:spPr>
      </p:pic>
      <p:pic>
        <p:nvPicPr>
          <p:cNvPr id="12" name="Picture 5" descr="C:\Documents and Settings\Александр\Рабочий стол\мои рисунки\359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000240"/>
            <a:ext cx="3744000" cy="2582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/>
      <p:bldP spid="208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2400" dirty="0" smtClean="0"/>
              <a:t>В первой машине </a:t>
            </a:r>
            <a:r>
              <a:rPr lang="ru-RU" sz="2400" dirty="0" smtClean="0">
                <a:solidFill>
                  <a:srgbClr val="CC0000"/>
                </a:solidFill>
              </a:rPr>
              <a:t>а</a:t>
            </a:r>
            <a:r>
              <a:rPr lang="ru-RU" sz="2400" dirty="0" smtClean="0"/>
              <a:t> пассажиров, во второй – на </a:t>
            </a:r>
            <a:r>
              <a:rPr lang="en-US" sz="2400" dirty="0" smtClean="0">
                <a:solidFill>
                  <a:srgbClr val="CC0000"/>
                </a:solidFill>
              </a:rPr>
              <a:t>b</a:t>
            </a:r>
            <a:r>
              <a:rPr lang="ru-RU" sz="2400" dirty="0" smtClean="0"/>
              <a:t> пассажиров меньше. Сколько пассажиров в  двух машинах?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 </a:t>
            </a:r>
            <a:r>
              <a:rPr lang="en-US" sz="2800" i="1" dirty="0" smtClean="0">
                <a:solidFill>
                  <a:srgbClr val="CC0000"/>
                </a:solidFill>
              </a:rPr>
              <a:t>a                                  </a:t>
            </a:r>
            <a:r>
              <a:rPr lang="ru-RU" sz="2800" i="1" dirty="0" smtClean="0">
                <a:solidFill>
                  <a:srgbClr val="CC0000"/>
                </a:solidFill>
              </a:rPr>
              <a:t>    </a:t>
            </a:r>
            <a:r>
              <a:rPr lang="ru-RU" sz="2800" dirty="0" smtClean="0">
                <a:solidFill>
                  <a:srgbClr val="CC0000"/>
                </a:solidFill>
              </a:rPr>
              <a:t>на</a:t>
            </a:r>
            <a:r>
              <a:rPr lang="en-US" sz="2800" dirty="0" smtClean="0"/>
              <a:t>  </a:t>
            </a:r>
            <a:r>
              <a:rPr lang="en-US" sz="2800" i="1" dirty="0" smtClean="0">
                <a:solidFill>
                  <a:srgbClr val="CC0000"/>
                </a:solidFill>
              </a:rPr>
              <a:t>b &lt;</a:t>
            </a:r>
            <a:endParaRPr lang="ru-RU" sz="2800" i="1" dirty="0" smtClean="0">
              <a:solidFill>
                <a:srgbClr val="CC0000"/>
              </a:solidFill>
            </a:endParaRPr>
          </a:p>
        </p:txBody>
      </p:sp>
      <p:sp>
        <p:nvSpPr>
          <p:cNvPr id="14345" name="Rectangle 9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2800" smtClean="0"/>
          </a:p>
          <a:p>
            <a:pPr algn="ctr" eaLnBrk="1" hangingPunct="1">
              <a:buFontTx/>
              <a:buNone/>
            </a:pPr>
            <a:r>
              <a:rPr lang="en-US" sz="6000" smtClean="0"/>
              <a:t>a + </a:t>
            </a:r>
            <a:r>
              <a:rPr lang="ru-RU" sz="6000" smtClean="0"/>
              <a:t>(</a:t>
            </a:r>
            <a:r>
              <a:rPr lang="en-US" sz="6000" smtClean="0"/>
              <a:t>a - b)</a:t>
            </a:r>
            <a:endParaRPr lang="ru-RU" sz="600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лександр\Рабочий стол\мои рисунки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857364"/>
            <a:ext cx="3708000" cy="2221391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Documents and Settings\Александр\Рабочий стол\мои рисунки\359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928802"/>
            <a:ext cx="3168000" cy="2184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5.8|3.1|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1310</TotalTime>
  <Words>337</Words>
  <Application>Microsoft Office PowerPoint</Application>
  <PresentationFormat>Экран (4:3)</PresentationFormat>
  <Paragraphs>91</Paragraphs>
  <Slides>36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    «УЧИТЕСЬ  ТАЙНЫ  ОТКРЫВАТЬ…»</vt:lpstr>
      <vt:lpstr>Слайд 3</vt:lpstr>
      <vt:lpstr>Устный счет</vt:lpstr>
      <vt:lpstr>Слайд 5</vt:lpstr>
      <vt:lpstr>СРАВНИ   ЧИСЛА:</vt:lpstr>
      <vt:lpstr>Определи по какому правилу построен каждый ряд чисел и продолжи его:</vt:lpstr>
      <vt:lpstr>                                                      Задачи В первой машине а пассажиров, во второй– на b пассажиров  меньше Сколько пассажиров во второй машине?                  a                                       на  b &lt; </vt:lpstr>
      <vt:lpstr> В первой машине а пассажиров, во второй – на b пассажиров меньше. Сколько пассажиров в  двух машинах?       a                                      на  b &lt;</vt:lpstr>
      <vt:lpstr> Движение</vt:lpstr>
      <vt:lpstr>Задачи на движение. Нахождение пути.</vt:lpstr>
      <vt:lpstr>Движение - езда, ходьба в разном направлении.</vt:lpstr>
      <vt:lpstr>Слайд 13</vt:lpstr>
      <vt:lpstr>Расстояние (путь) (s)</vt:lpstr>
      <vt:lpstr>Основные формулы и правила: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Определи своё настроение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НУМЕРАЦИЯ  ЧИСЕЛ  БОЛЬШЕ  1000</dc:title>
  <dc:creator>Саргы</dc:creator>
  <cp:lastModifiedBy>SamLab.ws</cp:lastModifiedBy>
  <cp:revision>123</cp:revision>
  <dcterms:created xsi:type="dcterms:W3CDTF">2009-09-22T23:29:02Z</dcterms:created>
  <dcterms:modified xsi:type="dcterms:W3CDTF">2014-10-14T17:01:04Z</dcterms:modified>
</cp:coreProperties>
</file>