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1" r:id="rId4"/>
    <p:sldId id="259" r:id="rId5"/>
    <p:sldId id="257" r:id="rId6"/>
    <p:sldId id="262" r:id="rId7"/>
    <p:sldId id="260" r:id="rId8"/>
    <p:sldId id="258" r:id="rId9"/>
    <p:sldId id="263" r:id="rId10"/>
    <p:sldId id="264" r:id="rId11"/>
    <p:sldId id="266" r:id="rId12"/>
    <p:sldId id="267" r:id="rId13"/>
    <p:sldId id="268" r:id="rId14"/>
    <p:sldId id="269"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917" y="-8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21356EE-9B34-42CA-94C5-D1D617EDD5DE}" type="datetimeFigureOut">
              <a:rPr lang="ru-RU" smtClean="0"/>
              <a:t>20.03.2017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7171CC2-27C9-4F99-B1A7-60EBA1633C32}" type="slidenum">
              <a:rPr lang="ru-RU" smtClean="0"/>
              <a:t>‹#›</a:t>
            </a:fld>
            <a:endParaRPr lang="ru-RU"/>
          </a:p>
        </p:txBody>
      </p:sp>
    </p:spTree>
    <p:extLst>
      <p:ext uri="{BB962C8B-B14F-4D97-AF65-F5344CB8AC3E}">
        <p14:creationId xmlns:p14="http://schemas.microsoft.com/office/powerpoint/2010/main" val="9651677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21356EE-9B34-42CA-94C5-D1D617EDD5DE}" type="datetimeFigureOut">
              <a:rPr lang="ru-RU" smtClean="0"/>
              <a:t>20.03.2017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7171CC2-27C9-4F99-B1A7-60EBA1633C32}" type="slidenum">
              <a:rPr lang="ru-RU" smtClean="0"/>
              <a:t>‹#›</a:t>
            </a:fld>
            <a:endParaRPr lang="ru-RU"/>
          </a:p>
        </p:txBody>
      </p:sp>
    </p:spTree>
    <p:extLst>
      <p:ext uri="{BB962C8B-B14F-4D97-AF65-F5344CB8AC3E}">
        <p14:creationId xmlns:p14="http://schemas.microsoft.com/office/powerpoint/2010/main" val="514018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21356EE-9B34-42CA-94C5-D1D617EDD5DE}" type="datetimeFigureOut">
              <a:rPr lang="ru-RU" smtClean="0"/>
              <a:t>20.03.2017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7171CC2-27C9-4F99-B1A7-60EBA1633C32}" type="slidenum">
              <a:rPr lang="ru-RU" smtClean="0"/>
              <a:t>‹#›</a:t>
            </a:fld>
            <a:endParaRPr lang="ru-RU"/>
          </a:p>
        </p:txBody>
      </p:sp>
    </p:spTree>
    <p:extLst>
      <p:ext uri="{BB962C8B-B14F-4D97-AF65-F5344CB8AC3E}">
        <p14:creationId xmlns:p14="http://schemas.microsoft.com/office/powerpoint/2010/main" val="243043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21356EE-9B34-42CA-94C5-D1D617EDD5DE}" type="datetimeFigureOut">
              <a:rPr lang="ru-RU" smtClean="0"/>
              <a:t>20.03.2017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7171CC2-27C9-4F99-B1A7-60EBA1633C32}" type="slidenum">
              <a:rPr lang="ru-RU" smtClean="0"/>
              <a:t>‹#›</a:t>
            </a:fld>
            <a:endParaRPr lang="ru-RU"/>
          </a:p>
        </p:txBody>
      </p:sp>
    </p:spTree>
    <p:extLst>
      <p:ext uri="{BB962C8B-B14F-4D97-AF65-F5344CB8AC3E}">
        <p14:creationId xmlns:p14="http://schemas.microsoft.com/office/powerpoint/2010/main" val="11903327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21356EE-9B34-42CA-94C5-D1D617EDD5DE}" type="datetimeFigureOut">
              <a:rPr lang="ru-RU" smtClean="0"/>
              <a:t>20.03.2017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7171CC2-27C9-4F99-B1A7-60EBA1633C32}" type="slidenum">
              <a:rPr lang="ru-RU" smtClean="0"/>
              <a:t>‹#›</a:t>
            </a:fld>
            <a:endParaRPr lang="ru-RU"/>
          </a:p>
        </p:txBody>
      </p:sp>
    </p:spTree>
    <p:extLst>
      <p:ext uri="{BB962C8B-B14F-4D97-AF65-F5344CB8AC3E}">
        <p14:creationId xmlns:p14="http://schemas.microsoft.com/office/powerpoint/2010/main" val="3136167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21356EE-9B34-42CA-94C5-D1D617EDD5DE}" type="datetimeFigureOut">
              <a:rPr lang="ru-RU" smtClean="0"/>
              <a:t>20.03.2017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7171CC2-27C9-4F99-B1A7-60EBA1633C32}" type="slidenum">
              <a:rPr lang="ru-RU" smtClean="0"/>
              <a:t>‹#›</a:t>
            </a:fld>
            <a:endParaRPr lang="ru-RU"/>
          </a:p>
        </p:txBody>
      </p:sp>
    </p:spTree>
    <p:extLst>
      <p:ext uri="{BB962C8B-B14F-4D97-AF65-F5344CB8AC3E}">
        <p14:creationId xmlns:p14="http://schemas.microsoft.com/office/powerpoint/2010/main" val="1464683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21356EE-9B34-42CA-94C5-D1D617EDD5DE}" type="datetimeFigureOut">
              <a:rPr lang="ru-RU" smtClean="0"/>
              <a:t>20.03.2017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7171CC2-27C9-4F99-B1A7-60EBA1633C32}" type="slidenum">
              <a:rPr lang="ru-RU" smtClean="0"/>
              <a:t>‹#›</a:t>
            </a:fld>
            <a:endParaRPr lang="ru-RU"/>
          </a:p>
        </p:txBody>
      </p:sp>
    </p:spTree>
    <p:extLst>
      <p:ext uri="{BB962C8B-B14F-4D97-AF65-F5344CB8AC3E}">
        <p14:creationId xmlns:p14="http://schemas.microsoft.com/office/powerpoint/2010/main" val="2883002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21356EE-9B34-42CA-94C5-D1D617EDD5DE}" type="datetimeFigureOut">
              <a:rPr lang="ru-RU" smtClean="0"/>
              <a:t>20.03.2017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7171CC2-27C9-4F99-B1A7-60EBA1633C32}" type="slidenum">
              <a:rPr lang="ru-RU" smtClean="0"/>
              <a:t>‹#›</a:t>
            </a:fld>
            <a:endParaRPr lang="ru-RU"/>
          </a:p>
        </p:txBody>
      </p:sp>
    </p:spTree>
    <p:extLst>
      <p:ext uri="{BB962C8B-B14F-4D97-AF65-F5344CB8AC3E}">
        <p14:creationId xmlns:p14="http://schemas.microsoft.com/office/powerpoint/2010/main" val="830871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21356EE-9B34-42CA-94C5-D1D617EDD5DE}" type="datetimeFigureOut">
              <a:rPr lang="ru-RU" smtClean="0"/>
              <a:t>20.03.2017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7171CC2-27C9-4F99-B1A7-60EBA1633C32}" type="slidenum">
              <a:rPr lang="ru-RU" smtClean="0"/>
              <a:t>‹#›</a:t>
            </a:fld>
            <a:endParaRPr lang="ru-RU"/>
          </a:p>
        </p:txBody>
      </p:sp>
    </p:spTree>
    <p:extLst>
      <p:ext uri="{BB962C8B-B14F-4D97-AF65-F5344CB8AC3E}">
        <p14:creationId xmlns:p14="http://schemas.microsoft.com/office/powerpoint/2010/main" val="3821242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21356EE-9B34-42CA-94C5-D1D617EDD5DE}" type="datetimeFigureOut">
              <a:rPr lang="ru-RU" smtClean="0"/>
              <a:t>20.03.2017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7171CC2-27C9-4F99-B1A7-60EBA1633C32}" type="slidenum">
              <a:rPr lang="ru-RU" smtClean="0"/>
              <a:t>‹#›</a:t>
            </a:fld>
            <a:endParaRPr lang="ru-RU"/>
          </a:p>
        </p:txBody>
      </p:sp>
    </p:spTree>
    <p:extLst>
      <p:ext uri="{BB962C8B-B14F-4D97-AF65-F5344CB8AC3E}">
        <p14:creationId xmlns:p14="http://schemas.microsoft.com/office/powerpoint/2010/main" val="749954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21356EE-9B34-42CA-94C5-D1D617EDD5DE}" type="datetimeFigureOut">
              <a:rPr lang="ru-RU" smtClean="0"/>
              <a:t>20.03.2017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7171CC2-27C9-4F99-B1A7-60EBA1633C32}" type="slidenum">
              <a:rPr lang="ru-RU" smtClean="0"/>
              <a:t>‹#›</a:t>
            </a:fld>
            <a:endParaRPr lang="ru-RU"/>
          </a:p>
        </p:txBody>
      </p:sp>
    </p:spTree>
    <p:extLst>
      <p:ext uri="{BB962C8B-B14F-4D97-AF65-F5344CB8AC3E}">
        <p14:creationId xmlns:p14="http://schemas.microsoft.com/office/powerpoint/2010/main" val="3388538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1356EE-9B34-42CA-94C5-D1D617EDD5DE}" type="datetimeFigureOut">
              <a:rPr lang="ru-RU" smtClean="0"/>
              <a:t>20.03.2017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171CC2-27C9-4F99-B1A7-60EBA1633C32}" type="slidenum">
              <a:rPr lang="ru-RU" smtClean="0"/>
              <a:t>‹#›</a:t>
            </a:fld>
            <a:endParaRPr lang="ru-RU"/>
          </a:p>
        </p:txBody>
      </p:sp>
    </p:spTree>
    <p:extLst>
      <p:ext uri="{BB962C8B-B14F-4D97-AF65-F5344CB8AC3E}">
        <p14:creationId xmlns:p14="http://schemas.microsoft.com/office/powerpoint/2010/main" val="30902676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76673"/>
            <a:ext cx="7772400" cy="5472608"/>
          </a:xfrm>
        </p:spPr>
        <p:txBody>
          <a:bodyPr>
            <a:normAutofit fontScale="90000"/>
          </a:bodyPr>
          <a:lstStyle/>
          <a:p>
            <a:r>
              <a:rPr lang="ru-RU" sz="3100" dirty="0" smtClean="0"/>
              <a:t>ДУХОВНО-НРАВСТВЕННОЕ ВОСПИТАНИЕ ПОДРОСТАЮЩЕГО ПОКОЛЕНИЯ СРЕДСТВАМИ ХОРЕОГРАФИЧЕСКОГО ИСКУССТВА</a:t>
            </a:r>
            <a:br>
              <a:rPr lang="ru-RU" sz="3100" dirty="0" smtClean="0"/>
            </a:br>
            <a:r>
              <a:rPr lang="ru-RU" sz="3100" dirty="0" smtClean="0"/>
              <a:t>КАК ЗАЛОГ ГАРМОНИЧНОЙ ЦЕЛОСТНОЙ ЛИЧНОСТИ  </a:t>
            </a:r>
            <a:br>
              <a:rPr lang="ru-RU" sz="3100" dirty="0" smtClean="0"/>
            </a:br>
            <a:r>
              <a:rPr lang="ru-RU" sz="3100" dirty="0" smtClean="0"/>
              <a:t>(ИНДИВИДУАЛЬНОСТИ)</a:t>
            </a:r>
            <a:br>
              <a:rPr lang="ru-RU" sz="3100" dirty="0" smtClean="0"/>
            </a:br>
            <a:r>
              <a:rPr lang="ru-RU" sz="3100" dirty="0" smtClean="0"/>
              <a:t>БУДУЩЕГО ПОКОЛЕНИЯ.</a:t>
            </a:r>
            <a:br>
              <a:rPr lang="ru-RU" sz="3100" dirty="0" smtClean="0"/>
            </a:br>
            <a:r>
              <a:rPr lang="ru-RU" sz="3100" dirty="0" smtClean="0"/>
              <a:t/>
            </a:r>
            <a:br>
              <a:rPr lang="ru-RU" sz="3100" dirty="0" smtClean="0"/>
            </a:br>
            <a:r>
              <a:rPr lang="ru-RU" sz="3100" dirty="0" smtClean="0"/>
              <a:t> </a:t>
            </a:r>
            <a:r>
              <a:rPr lang="ru-RU" sz="2000" dirty="0"/>
              <a:t>«Шагнуть вперед можно лишь тогда, когда нога отталкивается от чего – то, движение от ничего или из ничего невозможно</a:t>
            </a:r>
            <a:r>
              <a:rPr lang="ru-RU" sz="2000" dirty="0" smtClean="0"/>
              <a:t>».</a:t>
            </a:r>
            <a:br>
              <a:rPr lang="ru-RU" sz="2000" dirty="0" smtClean="0"/>
            </a:br>
            <a:r>
              <a:rPr lang="ru-RU" sz="2000" dirty="0"/>
              <a:t/>
            </a:r>
            <a:br>
              <a:rPr lang="ru-RU" sz="2000" dirty="0"/>
            </a:br>
            <a:r>
              <a:rPr lang="ru-RU" sz="2000" dirty="0"/>
              <a:t>                                                                                                           Василий Белов,</a:t>
            </a:r>
            <a:br>
              <a:rPr lang="ru-RU" sz="2000" dirty="0"/>
            </a:br>
            <a:r>
              <a:rPr lang="ru-RU" sz="2000" dirty="0"/>
              <a:t>                                                                                       </a:t>
            </a:r>
            <a:r>
              <a:rPr lang="ru-RU" sz="2000" dirty="0" smtClean="0"/>
              <a:t>                    </a:t>
            </a:r>
            <a:r>
              <a:rPr lang="ru-RU" sz="2000" dirty="0"/>
              <a:t>русский писатель</a:t>
            </a:r>
            <a:br>
              <a:rPr lang="ru-RU" sz="2000" dirty="0"/>
            </a:br>
            <a:endParaRPr lang="ru-RU" sz="2000" dirty="0"/>
          </a:p>
        </p:txBody>
      </p:sp>
      <p:sp>
        <p:nvSpPr>
          <p:cNvPr id="3" name="Подзаголовок 2"/>
          <p:cNvSpPr>
            <a:spLocks noGrp="1"/>
          </p:cNvSpPr>
          <p:nvPr>
            <p:ph type="subTitle" idx="1"/>
          </p:nvPr>
        </p:nvSpPr>
        <p:spPr>
          <a:xfrm flipV="1">
            <a:off x="395536" y="476672"/>
            <a:ext cx="8496944" cy="360040"/>
          </a:xfrm>
        </p:spPr>
        <p:txBody>
          <a:bodyPr>
            <a:normAutofit fontScale="70000" lnSpcReduction="20000"/>
          </a:bodyPr>
          <a:lstStyle/>
          <a:p>
            <a:endParaRPr lang="ru-RU" dirty="0"/>
          </a:p>
        </p:txBody>
      </p:sp>
    </p:spTree>
    <p:extLst>
      <p:ext uri="{BB962C8B-B14F-4D97-AF65-F5344CB8AC3E}">
        <p14:creationId xmlns:p14="http://schemas.microsoft.com/office/powerpoint/2010/main" val="6967937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НАРОДНО-СЦЕНИЧЕСКИЙ ТАНЕЦ СТИЛИЗАЦИЯ «КАДРИЛЬ» </a:t>
            </a:r>
            <a:endParaRPr lang="ru-RU" dirty="0"/>
          </a:p>
        </p:txBody>
      </p:sp>
      <p:pic>
        <p:nvPicPr>
          <p:cNvPr id="8" name="Объект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2188688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57200" y="404664"/>
            <a:ext cx="8229600" cy="5721499"/>
          </a:xfrm>
        </p:spPr>
        <p:txBody>
          <a:bodyPr>
            <a:normAutofit fontScale="47500" lnSpcReduction="20000"/>
          </a:bodyPr>
          <a:lstStyle/>
          <a:p>
            <a:endParaRPr lang="ru-RU" dirty="0" smtClean="0"/>
          </a:p>
          <a:p>
            <a:endParaRPr lang="ru-RU" dirty="0"/>
          </a:p>
          <a:p>
            <a:r>
              <a:rPr lang="ru-RU" dirty="0" smtClean="0"/>
              <a:t>Значительный </a:t>
            </a:r>
            <a:r>
              <a:rPr lang="ru-RU" dirty="0"/>
              <a:t>опыт работы в школе убедил меня  в мысли, что занятия по изучению основ народной культуры посредством хореографии не должны быть эпизодическими, их необходимо привести в систему, провести по всем возможным блокам с учетом доступности и последовательности. Это и традиции предков, история народных костюмов различных регионов России, истоки народного танца. Ведь в опыте наших предков, в истоках народной культуры можно найти ответы на многие трудные вопросы сегодняшнего дня, поскольку в них заключена народная мудрость, система общечеловеческих ценностей, проверенных веками. Эта тема всегда актуальна, так как только личность, воспитанная на традициях народной культуры и искусства, отличает цельный взгляд на  мир и  на свое место в нем. И только тогда человек становится  более свободным самостоятельным, имеет свою точку зрения, которую умеет аргументировать. У него развивается эмоциональная сфера, мышление, ему легче проявить свою индивидуальность и реализовать творчески свои жизненные планы.</a:t>
            </a:r>
          </a:p>
          <a:p>
            <a:pPr marL="0" indent="0">
              <a:buNone/>
            </a:pPr>
            <a:r>
              <a:rPr lang="ru-RU" dirty="0" smtClean="0"/>
              <a:t>                    </a:t>
            </a:r>
          </a:p>
          <a:p>
            <a:r>
              <a:rPr lang="ru-RU" dirty="0" smtClean="0"/>
              <a:t>Изучение </a:t>
            </a:r>
            <a:r>
              <a:rPr lang="ru-RU" dirty="0"/>
              <a:t>основ народной культуры, народного искусства имеют изначально творческую направленность, обеспечивают индивидуальный подход, создают благоприятные условия для творческой реализации в соответствии  с природными задатками, дают возможность практической пробы сил, что особенно важно для среднего подросткового возраста. Деятельность должна быть моя, радовать меня, исходить из души моей. Разнообразие и сотрудничество, атмосфера добра, красоты, взаимопомощи и создание ситуации успеха – все это легче делать «погружаясь» в народное искусство, основная суть которого  есть добро и красота, гармония.  А это помогает в достижении цели обучения – развитие устойчивого интереса к творчеству, умение использовать свои силы и знания на практике, получение положительных эмоций, которые по учению И. Павлова тонизируют работу полушарий головного мозга и являются могучими побудителями и вдохновителями творческой деятельности человека. Это внутренние мотивы, которые влияют на отношение к делу и его результативность.</a:t>
            </a:r>
          </a:p>
          <a:p>
            <a:endParaRPr lang="ru-RU" dirty="0"/>
          </a:p>
        </p:txBody>
      </p:sp>
    </p:spTree>
    <p:extLst>
      <p:ext uri="{BB962C8B-B14F-4D97-AF65-F5344CB8AC3E}">
        <p14:creationId xmlns:p14="http://schemas.microsoft.com/office/powerpoint/2010/main" val="4026841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228919"/>
            <a:ext cx="8229600" cy="45719"/>
          </a:xfrm>
        </p:spPr>
        <p:txBody>
          <a:bodyPr>
            <a:normAutofit fontScale="90000"/>
          </a:bodyPr>
          <a:lstStyle/>
          <a:p>
            <a:endParaRPr lang="ru-RU" sz="2000" dirty="0"/>
          </a:p>
        </p:txBody>
      </p:sp>
      <p:sp>
        <p:nvSpPr>
          <p:cNvPr id="3" name="Объект 2"/>
          <p:cNvSpPr>
            <a:spLocks noGrp="1"/>
          </p:cNvSpPr>
          <p:nvPr>
            <p:ph idx="1"/>
          </p:nvPr>
        </p:nvSpPr>
        <p:spPr>
          <a:xfrm>
            <a:off x="457200" y="620688"/>
            <a:ext cx="8229600" cy="5505475"/>
          </a:xfrm>
        </p:spPr>
        <p:txBody>
          <a:bodyPr>
            <a:noAutofit/>
          </a:bodyPr>
          <a:lstStyle/>
          <a:p>
            <a:r>
              <a:rPr lang="ru-RU" sz="1600" dirty="0"/>
              <a:t> Считаю важным представить имеющейся опыт: </a:t>
            </a:r>
            <a:r>
              <a:rPr lang="ru-RU" sz="1600" dirty="0" smtClean="0"/>
              <a:t> учебно-методический комплекс    </a:t>
            </a:r>
            <a:r>
              <a:rPr lang="ru-RU" sz="1600" b="1" dirty="0"/>
              <a:t>«Развитие творческой активности  школьников средствами народного танцевального  искусства».</a:t>
            </a:r>
            <a:endParaRPr lang="ru-RU" sz="1600" dirty="0"/>
          </a:p>
          <a:p>
            <a:r>
              <a:rPr lang="ru-RU" sz="1600" dirty="0" smtClean="0"/>
              <a:t> </a:t>
            </a:r>
            <a:r>
              <a:rPr lang="ru-RU" sz="1600" dirty="0"/>
              <a:t>Курс не только легко интегрируется с общеобразовательными программами  базисного плана, но и дает возможность расширения условий для обновления их содержания, </a:t>
            </a:r>
            <a:r>
              <a:rPr lang="ru-RU" sz="1600" dirty="0" err="1"/>
              <a:t>гуманизации</a:t>
            </a:r>
            <a:r>
              <a:rPr lang="ru-RU" sz="1600" dirty="0"/>
              <a:t> образования. Он способствует  развития творческой активности школьников, их самореализации, а  кроме этого  процессу возрождения  национальных традиций и духовности, чувства патриотизма, гордости своей Родиной.</a:t>
            </a:r>
          </a:p>
          <a:p>
            <a:r>
              <a:rPr lang="ru-RU" sz="1600" dirty="0" smtClean="0"/>
              <a:t>   </a:t>
            </a:r>
            <a:r>
              <a:rPr lang="ru-RU" sz="1600" dirty="0"/>
              <a:t>Особенностью настоящего курса  является применение современных информационных технологий, что расширяет исследовательскую деятельность, дает учащимся более глубокую осознанность уникальности и значимости народного танцевального искусства  и костюма, как его вершины. Кроме этого учит выполнять индивидуальные задания в рамках коллективной деятельности в целом. Изучение курса служит основой для успешного усвоения в яркой творческой форме, создание попутно  информационной базы данных по изучаемой теме. Объемная исследовательская деятельность учащихся в процессе освоения материала позволит сделать процесс личностно значимым, раскрыть творческий потенциал, проявить способности, фантазию, креативность, самостоятельность, то есть реализоваться как личность. Постановки выбираю значимые не только для себя, но и других людей: для школьных праздников, городских фольклорных фестивалей, участие школьного танцевального ансамбля в международных конференциях по обмену образовательным опытом (КНР), используя народный календарь праздников и коллекционных кукол, как наглядное пособие</a:t>
            </a:r>
            <a:r>
              <a:rPr lang="ru-RU" sz="1600" dirty="0" smtClean="0"/>
              <a:t>.</a:t>
            </a:r>
          </a:p>
          <a:p>
            <a:endParaRPr lang="ru-RU" sz="1600" dirty="0"/>
          </a:p>
          <a:p>
            <a:endParaRPr lang="ru-RU" sz="1600" dirty="0"/>
          </a:p>
        </p:txBody>
      </p:sp>
    </p:spTree>
    <p:extLst>
      <p:ext uri="{BB962C8B-B14F-4D97-AF65-F5344CB8AC3E}">
        <p14:creationId xmlns:p14="http://schemas.microsoft.com/office/powerpoint/2010/main" val="305610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57200" y="260648"/>
            <a:ext cx="8229600" cy="5865515"/>
          </a:xfrm>
        </p:spPr>
        <p:txBody>
          <a:bodyPr>
            <a:normAutofit fontScale="47500" lnSpcReduction="20000"/>
          </a:bodyPr>
          <a:lstStyle/>
          <a:p>
            <a:r>
              <a:rPr lang="ru-RU" dirty="0"/>
              <a:t>Таким образом, в связи  с новыми образовательными запросами семьи, общества, государства,  широким внедрением ИКТ-технологий во все сферы жизни, появилась и новая цель российского образования – воспитание, социально-педагогическая поддержка становления и развития высоконравственного,  ответственного, творческого, инициативного, компетентного гражданина России. </a:t>
            </a:r>
          </a:p>
          <a:p>
            <a:r>
              <a:rPr lang="ru-RU" dirty="0"/>
              <a:t> </a:t>
            </a:r>
            <a:r>
              <a:rPr lang="ru-RU" dirty="0" smtClean="0"/>
              <a:t>Мой </a:t>
            </a:r>
            <a:r>
              <a:rPr lang="ru-RU" dirty="0"/>
              <a:t>личный вклад в повышение качества образования  вижу, прежде всего, в моем  постоянном  самообразовании: анализируя собственную деятельность, разрабатывая собственную программу, участвуя в работе творческой группы, посещая  мероприятия, проводимые коллегами,  изучая нормативно-правовые документы, определяя направления применения полученных знаний, создавая собственную методическую копилку, распространяя методический опыт среди коллег.</a:t>
            </a:r>
          </a:p>
          <a:p>
            <a:r>
              <a:rPr lang="ru-RU" dirty="0" smtClean="0"/>
              <a:t> </a:t>
            </a:r>
            <a:r>
              <a:rPr lang="ru-RU" dirty="0"/>
              <a:t>При разработке программы, учитываю ее актуальность здесь и сейчас,  теоретически подбираю и изучаю специальную литературу, выбираю существенное для меня, основываясь на необходимость, доступность и широту осмысления материала учащимися разных групп усвоения,  возможность  реализации подобранного материала на практике. В конце  учебного года подвожу итог, анализирую, что помогло в реализации легко, что вызвало затруднения, с чем надо еще поработать, осмыслить.   Провожу сравнительный анализ, как моя программа помогла мне и учащимся в развитии творческого потенциала, приобретении или расширении ценностного миропонимания себя и окружающего мира. </a:t>
            </a:r>
          </a:p>
          <a:p>
            <a:r>
              <a:rPr lang="ru-RU" dirty="0" smtClean="0"/>
              <a:t> </a:t>
            </a:r>
            <a:r>
              <a:rPr lang="ru-RU" dirty="0"/>
              <a:t>Также я считаю, что тема «Развитие творческих танцевальных способностей учащихся – одна из форм профессиональной самореализации педагога», – и она актуальна. Ведь цель – воспитание творческой свободной личности. Задачи: формировать у детей способности самостоятельно мыслить, добывать и     применять знания; развивать познавательную, исследовательскую и творческую деятельность; находить нестандартные решения любых  возникающих проблем; воспитывать интерес к участию в творческой деятельности, касаются  как самого педагога, так и родителей.   Задача школы –помочь семье, поддержать ребенка и развить его способности, подготовить почву для того, чтобы эти способности были реализованы не только в урочной и внеурочной деятельности, но и впоследствии, в будущей профессиональной деятельности.</a:t>
            </a:r>
          </a:p>
          <a:p>
            <a:pPr marL="0" indent="0">
              <a:buNone/>
            </a:pPr>
            <a:r>
              <a:rPr lang="ru-RU" dirty="0"/>
              <a:t> </a:t>
            </a:r>
          </a:p>
          <a:p>
            <a:endParaRPr lang="ru-RU" dirty="0"/>
          </a:p>
        </p:txBody>
      </p:sp>
    </p:spTree>
    <p:extLst>
      <p:ext uri="{BB962C8B-B14F-4D97-AF65-F5344CB8AC3E}">
        <p14:creationId xmlns:p14="http://schemas.microsoft.com/office/powerpoint/2010/main" val="33703149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Ансамбль « Жар-птица» средняя группа, СПАРТА-2017, « ГОПАК»</a:t>
            </a:r>
            <a:endParaRPr lang="ru-RU" dirty="0"/>
          </a:p>
        </p:txBody>
      </p:sp>
      <p:pic>
        <p:nvPicPr>
          <p:cNvPr id="4" name="украина-спарта2017.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20700" y="1600200"/>
            <a:ext cx="8104188" cy="4525963"/>
          </a:xfrm>
        </p:spPr>
      </p:pic>
    </p:spTree>
    <p:extLst>
      <p:ext uri="{BB962C8B-B14F-4D97-AF65-F5344CB8AC3E}">
        <p14:creationId xmlns:p14="http://schemas.microsoft.com/office/powerpoint/2010/main" val="27464559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100000">
                <p:cTn id="7" fill="hold" display="0">
                  <p:stCondLst>
                    <p:cond delay="indefinite"/>
                  </p:stCondLst>
                </p:cTn>
                <p:tgtEl>
                  <p:spTgt spid="4"/>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АНСАМБЛЬ  ТАНЦА  «ЖАР-ПТИЦА»</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78191" y="1600200"/>
            <a:ext cx="6787618" cy="4525963"/>
          </a:xfrm>
        </p:spPr>
      </p:pic>
    </p:spTree>
    <p:extLst>
      <p:ext uri="{BB962C8B-B14F-4D97-AF65-F5344CB8AC3E}">
        <p14:creationId xmlns:p14="http://schemas.microsoft.com/office/powerpoint/2010/main" val="9278188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РУССКИЙ  ОБРЯДОВЫЙ ТАНЕЦ </a:t>
            </a:r>
            <a:br>
              <a:rPr lang="ru-RU" dirty="0" smtClean="0"/>
            </a:br>
            <a:r>
              <a:rPr lang="ru-RU" dirty="0" smtClean="0"/>
              <a:t>«На Ивана Купала»</a:t>
            </a:r>
            <a:endParaRPr lang="ru-RU" dirty="0"/>
          </a:p>
        </p:txBody>
      </p:sp>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67743" y="1558924"/>
            <a:ext cx="4678387" cy="4678387"/>
          </a:xfrm>
        </p:spPr>
      </p:pic>
    </p:spTree>
    <p:extLst>
      <p:ext uri="{BB962C8B-B14F-4D97-AF65-F5344CB8AC3E}">
        <p14:creationId xmlns:p14="http://schemas.microsoft.com/office/powerpoint/2010/main" val="1058091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УКРАИНСКИЙ ТАНЕЦ « ГОПАК»</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48921" y="1600200"/>
            <a:ext cx="8499781" cy="4781127"/>
          </a:xfrm>
        </p:spPr>
      </p:pic>
    </p:spTree>
    <p:extLst>
      <p:ext uri="{BB962C8B-B14F-4D97-AF65-F5344CB8AC3E}">
        <p14:creationId xmlns:p14="http://schemas.microsoft.com/office/powerpoint/2010/main" val="423338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457200" y="332656"/>
            <a:ext cx="8229600" cy="5793507"/>
          </a:xfrm>
        </p:spPr>
        <p:txBody>
          <a:bodyPr>
            <a:normAutofit fontScale="55000" lnSpcReduction="20000"/>
          </a:bodyPr>
          <a:lstStyle/>
          <a:p>
            <a:r>
              <a:rPr lang="ru-RU" dirty="0"/>
              <a:t>Мир опирается на руку творца. Не только в высоком божественном смысле, а в обычном земном понимании, на человека – созидателя, человека – труженика. Поэтому развитие творческой активности школьников является одной из первейших задач школы. Все блага нашей цивилизации, без которых человечество не мыслит свое существование, созданы творческими людьми, вывести нашу страну на передовые рубежи науки и технологии не возможно без резкого повышения творческого потенциала молодежи. </a:t>
            </a:r>
            <a:endParaRPr lang="ru-RU" dirty="0" smtClean="0"/>
          </a:p>
          <a:p>
            <a:r>
              <a:rPr lang="ru-RU" dirty="0" smtClean="0"/>
              <a:t>Способность </a:t>
            </a:r>
            <a:r>
              <a:rPr lang="ru-RU" dirty="0"/>
              <a:t>молодых людей к неожиданному взгляду на сложившуюся природу вещей, их раскованность и восприимчивость к нестандартным подходам и творческой деятельности – это огромный капитал общества. Но чтобы каждый мальчик и девочка смогли активно включить свои «дремлющие» способности и реализовать, их следует научить приемам и средствам творческой деятельности, умению решать творческие и изобретательные задачи. Причем творческая деятельность должна быть массовой и, творческий подход к любому делу поможет человеку занять достойное место в жизни, поможет развитию общества. </a:t>
            </a:r>
            <a:endParaRPr lang="ru-RU" dirty="0" smtClean="0"/>
          </a:p>
          <a:p>
            <a:r>
              <a:rPr lang="ru-RU" dirty="0" smtClean="0"/>
              <a:t>Получая </a:t>
            </a:r>
            <a:r>
              <a:rPr lang="ru-RU" dirty="0"/>
              <a:t>опыт творческой деятельности, подросток изменяется внутренне: осознает свои индивидуальные качества, возможности, потребности, растет духовно, учится мыслить нестандартно, самосовершенствуется, становится цельным человеком, способным осваивать культурные ценности Отечества и мировой культуры, получает опыт саморазвития, высокой нравственности и самореализации. Благодаря развитию творческих способностей, знаний, умений создается продукт, отличающейся новизной и оригинальностью. Важную роль в творческой деятельности играет потребность личности в самовыражении. </a:t>
            </a:r>
          </a:p>
        </p:txBody>
      </p:sp>
    </p:spTree>
    <p:extLst>
      <p:ext uri="{BB962C8B-B14F-4D97-AF65-F5344CB8AC3E}">
        <p14:creationId xmlns:p14="http://schemas.microsoft.com/office/powerpoint/2010/main" val="3515754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РУССКАЯ ПЛЯСОВАЯ «МАСЛЕНИЧНЫЕ ГУЛЯНЬЯ»»</a:t>
            </a:r>
            <a:endParaRPr lang="ru-RU" dirty="0"/>
          </a:p>
        </p:txBody>
      </p:sp>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68221" y="1600200"/>
            <a:ext cx="6807558" cy="4525963"/>
          </a:xfrm>
        </p:spPr>
      </p:pic>
    </p:spTree>
    <p:extLst>
      <p:ext uri="{BB962C8B-B14F-4D97-AF65-F5344CB8AC3E}">
        <p14:creationId xmlns:p14="http://schemas.microsoft.com/office/powerpoint/2010/main" val="34383690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БЕЛОРУССКИЙ ТАНЕЦ «МИТУСЬ»</a:t>
            </a:r>
            <a:endParaRPr lang="ru-RU" dirty="0"/>
          </a:p>
        </p:txBody>
      </p:sp>
      <p:pic>
        <p:nvPicPr>
          <p:cNvPr id="12" name="Объект 1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33600" y="2034381"/>
            <a:ext cx="4876800" cy="3657600"/>
          </a:xfrm>
        </p:spPr>
      </p:pic>
    </p:spTree>
    <p:extLst>
      <p:ext uri="{BB962C8B-B14F-4D97-AF65-F5344CB8AC3E}">
        <p14:creationId xmlns:p14="http://schemas.microsoft.com/office/powerpoint/2010/main" val="3021813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57200" y="188640"/>
            <a:ext cx="8229600" cy="5937523"/>
          </a:xfrm>
        </p:spPr>
        <p:txBody>
          <a:bodyPr>
            <a:normAutofit fontScale="62500" lnSpcReduction="20000"/>
          </a:bodyPr>
          <a:lstStyle/>
          <a:p>
            <a:r>
              <a:rPr lang="ru-RU" dirty="0"/>
              <a:t>На уроках  хореографии, благодаря широте предмета, потенциально создаются идеальные условия для проявления творческой активности  школьников. Но творчество взрослых и школьников различно. Для творчества взрослых главное – новизна результата и социальная значимость, а для школьников результатом творчества может быть не только новизна для общества, но и новизна для самого себя. Поэтому на каждом занятии важно почувствовать себя творцом в конкретных обстоятельствах, чтобы школьник мог каждую минуту реализовывать свой творческий потенциал</a:t>
            </a:r>
            <a:r>
              <a:rPr lang="ru-RU" dirty="0" smtClean="0"/>
              <a:t>.</a:t>
            </a:r>
          </a:p>
          <a:p>
            <a:r>
              <a:rPr lang="ru-RU" dirty="0" smtClean="0"/>
              <a:t> </a:t>
            </a:r>
            <a:r>
              <a:rPr lang="ru-RU" dirty="0"/>
              <a:t>Обучать общим приемам творчества легче, включая элементы народного творчества. Изучая основы народного искусства посредством хореографии и  народный костюм как его вершину, который является самым массовым видом искусства, подросток формирует целостное представление об окружающем мире. В процессе общения с традициями и культурой народов посредством хореографии, многообразием национальных костюмов,  он учится уважению к своей истории,   людям труда, их мастерству. А изучая их мастерство, у школьников в определенный момент времени,  возникает желание и потребность продолжать и сохранять народное искусство. Но для того, чтобы это желание и  потребность возникли, надо погружать его в истоки народного творчества, чтобы впитывая ее сущность, подросток учился и  обогащал свой творческий  и жизненный опыт.</a:t>
            </a:r>
          </a:p>
          <a:p>
            <a:endParaRPr lang="ru-RU" dirty="0"/>
          </a:p>
        </p:txBody>
      </p:sp>
    </p:spTree>
    <p:extLst>
      <p:ext uri="{BB962C8B-B14F-4D97-AF65-F5344CB8AC3E}">
        <p14:creationId xmlns:p14="http://schemas.microsoft.com/office/powerpoint/2010/main" val="28580833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88640"/>
            <a:ext cx="8229600" cy="1143000"/>
          </a:xfrm>
        </p:spPr>
        <p:txBody>
          <a:bodyPr>
            <a:normAutofit fontScale="90000"/>
          </a:bodyPr>
          <a:lstStyle/>
          <a:p>
            <a:r>
              <a:rPr lang="ru-RU" dirty="0" smtClean="0"/>
              <a:t>НАРОДНО-СЦЕНИЧЕСКИЙ ТАНЕЦ СТИЛИЗАЦИЯ «КАДРИЛЬ» </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21773915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TotalTime>
  <Words>1276</Words>
  <Application>Microsoft Office PowerPoint</Application>
  <PresentationFormat>Экран (4:3)</PresentationFormat>
  <Paragraphs>27</Paragraphs>
  <Slides>14</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ДУХОВНО-НРАВСТВЕННОЕ ВОСПИТАНИЕ ПОДРОСТАЮЩЕГО ПОКОЛЕНИЯ СРЕДСТВАМИ ХОРЕОГРАФИЧЕСКОГО ИСКУССТВА КАК ЗАЛОГ ГАРМОНИЧНОЙ ЦЕЛОСТНОЙ ЛИЧНОСТИ   (ИНДИВИДУАЛЬНОСТИ) БУДУЩЕГО ПОКОЛЕНИЯ.   «Шагнуть вперед можно лишь тогда, когда нога отталкивается от чего – то, движение от ничего или из ничего невозможно».                                                                                                             Василий Белов,                                                                                                            русский писатель </vt:lpstr>
      <vt:lpstr>АНСАМБЛЬ  ТАНЦА  «ЖАР-ПТИЦА»</vt:lpstr>
      <vt:lpstr>РУССКИЙ  ОБРЯДОВЫЙ ТАНЕЦ  «На Ивана Купала»</vt:lpstr>
      <vt:lpstr>УКРАИНСКИЙ ТАНЕЦ « ГОПАК»</vt:lpstr>
      <vt:lpstr>Презентация PowerPoint</vt:lpstr>
      <vt:lpstr>РУССКАЯ ПЛЯСОВАЯ «МАСЛЕНИЧНЫЕ ГУЛЯНЬЯ»»</vt:lpstr>
      <vt:lpstr>БЕЛОРУССКИЙ ТАНЕЦ «МИТУСЬ»</vt:lpstr>
      <vt:lpstr>Презентация PowerPoint</vt:lpstr>
      <vt:lpstr>НАРОДНО-СЦЕНИЧЕСКИЙ ТАНЕЦ СТИЛИЗАЦИЯ «КАДРИЛЬ» </vt:lpstr>
      <vt:lpstr>НАРОДНО-СЦЕНИЧЕСКИЙ ТАНЕЦ СТИЛИЗАЦИЯ «КАДРИЛЬ» </vt:lpstr>
      <vt:lpstr>Презентация PowerPoint</vt:lpstr>
      <vt:lpstr>Презентация PowerPoint</vt:lpstr>
      <vt:lpstr>Презентация PowerPoint</vt:lpstr>
      <vt:lpstr>Ансамбль « Жар-птица» средняя группа, СПАРТА-2017, « ГОПАК»</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ДУХОВНО-НРАВСТВЕННОЕ ВОСПИТАНИЕ ПОДРОСТАЮЩЕГО ПОКОЛЕНИЯ СРЕДСТВАМИ ХОРЕОГРАФИЧЕСКОГО ИСКУССТВА КАК ЗАЛОГ ГАРМОНИЧНОЙ ЦЕЛОСТНОЙ ЛИЧНОСТИ   (ИНДИВИДУАЛЬНОСТИ) БУДУЩЕГО ПОКОЛЕНИЯ.   «Шагнуть вперед можно лишь тогда, когда нога отталкивается от чего – то, движение от ничего или из ничего невозможно».                                                                                                             Василий Белов,                                                                                                            русский писатель</dc:title>
  <dc:creator>1</dc:creator>
  <cp:lastModifiedBy>1</cp:lastModifiedBy>
  <cp:revision>7</cp:revision>
  <dcterms:created xsi:type="dcterms:W3CDTF">2017-03-20T15:56:57Z</dcterms:created>
  <dcterms:modified xsi:type="dcterms:W3CDTF">2017-03-20T17:05:42Z</dcterms:modified>
</cp:coreProperties>
</file>