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9144000" cy="51435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6" d="100"/>
          <a:sy n="86" d="100"/>
        </p:scale>
        <p:origin x="-414" y="-78"/>
      </p:cViewPr>
      <p:guideLst>
        <p:guide pos="1620" orient="horz"/>
        <p:guide pos="2880"/>
      </p:guideLst>
    </p:cSldViewPr>
  </p:slideViewPr>
  <p:gridSpacing cx="73736200" cy="7373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79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79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yaklass.ru/p/geografiya/8-klass/naselenie-rossiiskoi-federatcii-6828521/chelovecheskii-kapital-7419631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179512" y="3723878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Понятие человеческого капитала. Трудовые ресурсы, рабочая сила. Качество населения и показатели, характеризующие его. ИЧР и его географические различия. </a:t>
            </a:r>
            <a:r>
              <a:rPr lang="ru-RU"/>
              <a:t>Практическая работа "Классификация Федеральных округов по особенностям естественного и механического движения населения"</a:t>
            </a:r>
            <a:endParaRPr lang="ru-RU"/>
          </a:p>
        </p:txBody>
      </p:sp>
      <p:pic>
        <p:nvPicPr>
          <p:cNvPr id="3074" name="Picture 2" descr="G:\Гео 8\68\07_1a_Performance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27584" y="0"/>
            <a:ext cx="7056784" cy="3730708"/>
          </a:xfrm>
          <a:prstGeom prst="rect">
            <a:avLst/>
          </a:prstGeom>
          <a:noFill/>
        </p:spPr>
      </p:pic>
      <p:pic>
        <p:nvPicPr>
          <p:cNvPr id="8" name="Рисунок 8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70000" contrast="-70000"/>
          </a:blip>
          <a:stretch/>
        </p:blipFill>
        <p:spPr bwMode="auto">
          <a:xfrm>
            <a:off x="8307388" y="267494"/>
            <a:ext cx="83661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 bwMode="auto">
          <a:xfrm>
            <a:off x="6732239" y="267493"/>
            <a:ext cx="2206690" cy="30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b="1"/>
              <a:t>8 класс.  </a:t>
            </a:r>
            <a:endParaRPr lang="ru-RU" sz="1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107504" y="195486"/>
            <a:ext cx="47525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Различия в уровне безработицы </a:t>
            </a:r>
            <a:r>
              <a:rPr lang="ru-RU"/>
              <a:t>РФ зависят от</a:t>
            </a:r>
            <a:r>
              <a:rPr lang="ru-RU"/>
              <a:t>: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демографической ситуации;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скорости появления новых рабочих мест;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разнообразия предприятий в различных сферах экономики;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расширения (или сокращения) производства в </a:t>
            </a:r>
            <a:r>
              <a:rPr lang="ru-RU"/>
              <a:t>отраслях </a:t>
            </a:r>
            <a:r>
              <a:rPr lang="ru-RU"/>
              <a:t>хозяйства региона.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Наибольший</a:t>
            </a:r>
            <a:r>
              <a:rPr lang="ru-RU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/>
              <a:t>уровень безработицы наблюдается в регионах России с</a:t>
            </a:r>
            <a:r>
              <a:rPr lang="ru-RU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высокой рождаемостью </a:t>
            </a:r>
            <a:r>
              <a:rPr lang="ru-RU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 естественным приростом </a:t>
            </a:r>
            <a:r>
              <a:rPr lang="ru-RU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/>
              <a:t>аселения:</a:t>
            </a:r>
            <a:endParaRPr/>
          </a:p>
          <a:p>
            <a:pPr>
              <a:defRPr/>
            </a:pPr>
            <a:r>
              <a:rPr lang="ru-RU"/>
              <a:t>Республика Ингушетия — </a:t>
            </a: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27,4 %</a:t>
            </a:r>
            <a:r>
              <a:rPr lang="ru-RU"/>
              <a:t>;</a:t>
            </a:r>
            <a:endParaRPr/>
          </a:p>
          <a:p>
            <a:pPr>
              <a:defRPr/>
            </a:pPr>
            <a:r>
              <a:rPr lang="ru-RU"/>
              <a:t>Республика Дагестан — </a:t>
            </a: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12,5 %;</a:t>
            </a:r>
            <a:endParaRPr/>
          </a:p>
          <a:p>
            <a:pPr>
              <a:defRPr/>
            </a:pPr>
            <a:r>
              <a:rPr lang="ru-RU"/>
              <a:t>Чеченская Республика — </a:t>
            </a:r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10,4 %.</a:t>
            </a:r>
            <a:endParaRPr/>
          </a:p>
          <a:p>
            <a:pPr>
              <a:defRPr/>
            </a:pPr>
            <a:r>
              <a:rPr lang="ru-RU"/>
              <a:t>  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22530" name="Picture 2" descr="G:\Гео 8\68\1d1d1ea9-aa13-5973-88f3-61c4d3e749ca.jpg"/>
          <p:cNvPicPr>
            <a:picLocks noChangeAspect="1" noChangeArrowheads="1"/>
          </p:cNvPicPr>
          <p:nvPr/>
        </p:nvPicPr>
        <p:blipFill>
          <a:blip r:embed="rId2"/>
          <a:srcRect l="2620" t="0" r="49988" b="0"/>
          <a:stretch/>
        </p:blipFill>
        <p:spPr bwMode="auto">
          <a:xfrm>
            <a:off x="4809249" y="0"/>
            <a:ext cx="4334751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211960" y="195486"/>
            <a:ext cx="49320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Низкий</a:t>
            </a:r>
            <a:r>
              <a:rPr lang="ru-RU"/>
              <a:t> уровень </a:t>
            </a:r>
            <a:r>
              <a:rPr lang="ru-RU"/>
              <a:t>безработицы наблюдается в регионах России с обширными территориями нового освоения и достаточно высоким уровнем оплаты труда (из-за работы в суровых климатических условиях Крайнего Севера):</a:t>
            </a:r>
            <a:endParaRPr lang="ru-RU"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Чукотский автономный округ — 1,0 %;</a:t>
            </a:r>
            <a:endParaRPr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Ямало-Ненецкий автономный округ — 1,5 %;</a:t>
            </a:r>
            <a:endParaRPr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Ханты-Мансийский автономный округ — 1,8 %.</a:t>
            </a:r>
            <a:endParaRPr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  </a:t>
            </a:r>
            <a:endParaRPr/>
          </a:p>
          <a:p>
            <a:pPr>
              <a:defRPr/>
            </a:pPr>
            <a:r>
              <a:rPr lang="ru-RU"/>
              <a:t>Также </a:t>
            </a:r>
            <a:r>
              <a:rPr lang="ru-RU" b="1"/>
              <a:t>низкий</a:t>
            </a:r>
            <a:r>
              <a:rPr lang="ru-RU"/>
              <a:t> уровень безработицы отмечается в наиболее населённых городах с большим разнообразием крупных и мелких предприятий в различных сферах экономики и с высокой скоростью появления новых рабочих мест:</a:t>
            </a:r>
            <a:endParaRPr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Санкт-Петербург — 1,5 %;</a:t>
            </a:r>
            <a:endParaRPr/>
          </a:p>
          <a:p>
            <a:pPr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Москва — 1,7 %.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28673" name="Picture 1" descr="G:\Гео 8\68\1d1d1ea9-aa13-5973-88f3-61c4d3e749ca.jpg"/>
          <p:cNvPicPr>
            <a:picLocks noChangeAspect="1" noChangeArrowheads="1"/>
          </p:cNvPicPr>
          <p:nvPr/>
        </p:nvPicPr>
        <p:blipFill>
          <a:blip r:embed="rId2"/>
          <a:srcRect l="20523" t="0" r="35244" b="0"/>
          <a:stretch/>
        </p:blipFill>
        <p:spPr bwMode="auto">
          <a:xfrm>
            <a:off x="0" y="0"/>
            <a:ext cx="4067944" cy="51716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3779912" y="411510"/>
            <a:ext cx="5022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/>
              <a:t>Человеческий капитал — совокупность врождённых качеств и приобретённых знаний, умений, навыков, которые используются для удовлетворения различных потребностей как отдельного человека, так и общества в целом.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323528" y="242773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Увеличение человеческого капитала в современном мире связано не столько с численностью, сколько с </a:t>
            </a:r>
            <a:r>
              <a:rPr lang="ru-RU" b="1"/>
              <a:t>качеством населения</a:t>
            </a:r>
            <a:r>
              <a:rPr lang="ru-RU"/>
              <a:t>.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 bwMode="auto">
          <a:xfrm>
            <a:off x="467544" y="3112175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Основными показателями </a:t>
            </a:r>
            <a:r>
              <a:rPr lang="ru-RU" b="1"/>
              <a:t>качества населения</a:t>
            </a:r>
            <a:r>
              <a:rPr lang="ru-RU"/>
              <a:t> являются: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  демографические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показатели </a:t>
            </a:r>
            <a:r>
              <a:rPr lang="ru-RU"/>
              <a:t>(рождаемость, </a:t>
            </a:r>
            <a:r>
              <a:rPr lang="ru-RU"/>
              <a:t>смертность);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  состояние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здоровья</a:t>
            </a:r>
            <a:r>
              <a:rPr lang="ru-RU"/>
              <a:t>;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  уровень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образования и культуры</a:t>
            </a:r>
            <a:r>
              <a:rPr lang="ru-RU"/>
              <a:t>;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  профессиональная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квалификация</a:t>
            </a:r>
            <a:r>
              <a:rPr lang="ru-RU"/>
              <a:t>;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  уровень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финансового благосостояния</a:t>
            </a:r>
            <a:r>
              <a:rPr lang="ru-RU"/>
              <a:t>.</a:t>
            </a:r>
            <a:endParaRPr/>
          </a:p>
          <a:p>
            <a:pPr>
              <a:buFont typeface="Wingdings"/>
              <a:buChar char="q"/>
              <a:defRPr/>
            </a:pPr>
            <a:endParaRPr lang="ru-RU"/>
          </a:p>
        </p:txBody>
      </p:sp>
      <p:pic>
        <p:nvPicPr>
          <p:cNvPr id="27649" name="Picture 1" descr="G:\Гео 8\68\lfiic5gciesj5u3bt2elcuzklr5bqgph.jpg"/>
          <p:cNvPicPr>
            <a:picLocks noChangeAspect="1" noChangeArrowheads="1"/>
          </p:cNvPicPr>
          <p:nvPr/>
        </p:nvPicPr>
        <p:blipFill>
          <a:blip r:embed="rId2"/>
          <a:srcRect l="26569" t="0" r="24486" b="0"/>
          <a:stretch/>
        </p:blipFill>
        <p:spPr bwMode="auto">
          <a:xfrm>
            <a:off x="971599" y="195486"/>
            <a:ext cx="2232248" cy="21283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79512" y="339502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Основным показателем, который используется для определения качества населения, является </a:t>
            </a:r>
            <a:r>
              <a:rPr lang="ru-RU" b="1"/>
              <a:t>индекс человеческого развития </a:t>
            </a:r>
            <a:r>
              <a:rPr lang="ru-RU"/>
              <a:t>(</a:t>
            </a:r>
            <a:r>
              <a:rPr lang="ru-RU" b="1"/>
              <a:t>ИЧР</a:t>
            </a:r>
            <a:r>
              <a:rPr lang="ru-RU"/>
              <a:t>).</a:t>
            </a:r>
            <a:br>
              <a:rPr lang="ru-RU"/>
            </a:br>
            <a:r>
              <a:rPr lang="ru-RU" b="1"/>
              <a:t> </a:t>
            </a:r>
            <a:endParaRPr lang="ru-RU"/>
          </a:p>
          <a:p>
            <a:pPr>
              <a:defRPr/>
            </a:pPr>
            <a:r>
              <a:rPr lang="ru-RU" b="1"/>
              <a:t>ИЧР</a:t>
            </a:r>
            <a:r>
              <a:rPr lang="ru-RU"/>
              <a:t> рассчитывается для отдельных стран и регионов на основе ряда показателей: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ожидаемой продолжительности жизни (долголетия);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грамотности и образования;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ru-RU"/>
              <a:t>уровня жизни (в т. ч. доходов) населения.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Максимальный показатель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ИЧР =1.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95536" y="195486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Россия</a:t>
            </a:r>
            <a:r>
              <a:rPr lang="ru-RU"/>
              <a:t> входит в группу стран с </a:t>
            </a:r>
            <a:r>
              <a:rPr lang="ru-RU" b="1"/>
              <a:t>очень высоким</a:t>
            </a:r>
            <a:r>
              <a:rPr lang="ru-RU"/>
              <a:t> уровнем человеческого развития.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На территории Российской Федерации наблюдаются значительные различия между регионами с наибольшими и наименьшими показателями </a:t>
            </a:r>
            <a:r>
              <a:rPr lang="ru-RU" b="1"/>
              <a:t>ИЧР</a:t>
            </a:r>
            <a:r>
              <a:rPr lang="ru-RU"/>
              <a:t>.</a:t>
            </a:r>
            <a:endParaRPr lang="ru-RU"/>
          </a:p>
        </p:txBody>
      </p:sp>
      <p:pic>
        <p:nvPicPr>
          <p:cNvPr id="23554" name="Picture 2" descr="G:\Гео 8\68\ИЧРвРосси01w1603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27584" y="1491629"/>
            <a:ext cx="6408712" cy="341824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51520" y="195486"/>
            <a:ext cx="3888432" cy="5078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Наибольшие</a:t>
            </a:r>
            <a:r>
              <a:rPr lang="ru-RU"/>
              <a:t> значения ИЧР в России наблюдаются в крупнейших городах: Москве и Санкт-Петербурге — и связаны с высокими значениями всех показателей (доходов, образования и долголетия населения).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Также </a:t>
            </a:r>
            <a:r>
              <a:rPr lang="ru-RU" b="1"/>
              <a:t>высокий</a:t>
            </a:r>
            <a:r>
              <a:rPr lang="ru-RU"/>
              <a:t> ИЧР наблюдается в регионах с развитыми </a:t>
            </a:r>
            <a:r>
              <a:rPr lang="ru-RU"/>
              <a:t>нефте</a:t>
            </a:r>
            <a:r>
              <a:rPr lang="ru-RU"/>
              <a:t>- и газодобывающими отраслями в северных районах страны, например в Ханты-Мансийском и Ямало-Ненецком автономных округах. Это связано прежде всего с высоким уровнем оплаты труда в этих регионах.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25601" name="Picture 1" descr="G:\Гео 8\68\peoplehum.com.jpeg"/>
          <p:cNvPicPr>
            <a:picLocks noChangeAspect="1" noChangeArrowheads="1"/>
          </p:cNvPicPr>
          <p:nvPr/>
        </p:nvPicPr>
        <p:blipFill>
          <a:blip r:embed="rId2"/>
          <a:srcRect l="33020" t="0" r="17515" b="0"/>
          <a:stretch/>
        </p:blipFill>
        <p:spPr bwMode="auto">
          <a:xfrm>
            <a:off x="4319464" y="38100"/>
            <a:ext cx="4824536" cy="5105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467544" y="123477"/>
            <a:ext cx="82809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Наименьшие</a:t>
            </a:r>
            <a:r>
              <a:rPr lang="ru-RU"/>
              <a:t> значения ИЧР </a:t>
            </a:r>
            <a:r>
              <a:rPr lang="ru-RU"/>
              <a:t>:</a:t>
            </a:r>
            <a:endParaRPr lang="ru-RU"/>
          </a:p>
          <a:p>
            <a:pPr>
              <a:defRPr/>
            </a:pPr>
            <a:r>
              <a:rPr lang="ru-RU"/>
              <a:t>Республике Тыва, Еврейской автономной области —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низкий индекс долголетия;</a:t>
            </a:r>
            <a:endParaRPr/>
          </a:p>
          <a:p>
            <a:pPr>
              <a:defRPr/>
            </a:pPr>
            <a:r>
              <a:rPr lang="ru-RU"/>
              <a:t>Чеченской Республике —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низкий индекс дохода;</a:t>
            </a:r>
            <a:endParaRPr/>
          </a:p>
          <a:p>
            <a:pPr>
              <a:defRPr/>
            </a:pPr>
            <a:r>
              <a:rPr lang="ru-RU"/>
              <a:t>Республике Алтай —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невысокие показатели всех основных индексов</a:t>
            </a:r>
            <a:r>
              <a:rPr lang="ru-RU"/>
              <a:t>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В остальных субъектах РФ ИЧР близок к </a:t>
            </a:r>
            <a:r>
              <a:rPr lang="ru-RU" b="1"/>
              <a:t>среднему</a:t>
            </a:r>
            <a:r>
              <a:rPr lang="ru-RU"/>
              <a:t> по стране и составляет не более 0,899 и не менее 0,801.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br>
              <a:rPr lang="ru-RU"/>
            </a:br>
            <a:endParaRPr lang="ru-RU"/>
          </a:p>
        </p:txBody>
      </p:sp>
      <p:pic>
        <p:nvPicPr>
          <p:cNvPr id="24578" name="Picture 2" descr="G:\Гео 8\68\maxresdefaul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0" y="2388928"/>
            <a:ext cx="4896544" cy="2754572"/>
          </a:xfrm>
          <a:prstGeom prst="rect">
            <a:avLst/>
          </a:prstGeom>
          <a:noFill/>
        </p:spPr>
      </p:pic>
      <p:pic>
        <p:nvPicPr>
          <p:cNvPr id="5" name="Picture 2" descr="G:\Гео 8\68\maxresdefault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47456" y="2388928"/>
            <a:ext cx="4896544" cy="27545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39552" y="1707653"/>
            <a:ext cx="81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/>
              <a:t>Практическая работа </a:t>
            </a:r>
            <a:endParaRPr lang="ru-RU" sz="3200"/>
          </a:p>
          <a:p>
            <a:pPr algn="ctr">
              <a:defRPr/>
            </a:pPr>
            <a:r>
              <a:rPr lang="ru-RU" sz="3200"/>
              <a:t>"</a:t>
            </a:r>
            <a:r>
              <a:rPr lang="ru-RU" sz="3200"/>
              <a:t>Классификация Федеральных округов по особенностям естественного и механического движения населения"</a:t>
            </a:r>
            <a:endParaRPr lang="ru-RU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67544" y="3219822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Источник </a:t>
            </a:r>
            <a:r>
              <a:rPr lang="en-US" u="sng">
                <a:hlinkClick r:id="rId2" tooltip="https://www.yaklass.ru/p/geografiya/8-klass/naselenie-rossiiskoi-federatcii-6828521/chelovecheskii-kapital-7419631"/>
              </a:rPr>
              <a:t>https://</a:t>
            </a:r>
            <a:r>
              <a:rPr lang="en-US" u="sng">
                <a:hlinkClick r:id="rId2" tooltip="https://www.yaklass.ru/p/geografiya/8-klass/naselenie-rossiiskoi-federatcii-6828521/chelovecheskii-kapital-7419631"/>
              </a:rPr>
              <a:t>www.yaklass.ru/p/geografiya/8-klass/naselenie-rossiiskoi-federatcii-6828521/chelovecheskii-kapital-7419631</a:t>
            </a: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G:\Гео 8\68\Схематрудовыересурсы0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475656" y="915566"/>
            <a:ext cx="6484596" cy="42279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179512" y="123477"/>
            <a:ext cx="85689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/>
              <a:t>Трудовые ресурсы — часть населения, способная работать в различных сферах экономики (хозяйства) страны.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323528" y="555526"/>
            <a:ext cx="46805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Основная часть </a:t>
            </a:r>
            <a:r>
              <a:rPr lang="ru-RU" b="1"/>
              <a:t>трудовых ресурсов</a:t>
            </a:r>
            <a:r>
              <a:rPr lang="ru-RU"/>
              <a:t> — население в трудоспособном возрасте. В России это мужчины от 16 до 64 лет и женщины от 16 до 59 лет.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К трудовым ресурсам также </a:t>
            </a:r>
            <a:r>
              <a:rPr lang="ru-RU" b="1"/>
              <a:t>относятся</a:t>
            </a:r>
            <a:r>
              <a:rPr lang="ru-RU"/>
              <a:t>:</a:t>
            </a:r>
            <a:endParaRPr/>
          </a:p>
          <a:p>
            <a:pPr>
              <a:defRPr/>
            </a:pPr>
            <a:r>
              <a:rPr lang="ru-RU"/>
              <a:t>работающие школьники (14–15 лет);</a:t>
            </a:r>
            <a:endParaRPr/>
          </a:p>
          <a:p>
            <a:pPr>
              <a:defRPr/>
            </a:pPr>
            <a:r>
              <a:rPr lang="ru-RU"/>
              <a:t>работающие пенсионеры (мужчины 65 лет и старше, женщины 60 лет и старше).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Люди трудоспособного возраста, которые утратили способность работать по состоянию здоровья, (инвалиды) </a:t>
            </a:r>
            <a:r>
              <a:rPr lang="ru-RU" b="1"/>
              <a:t>не относятся</a:t>
            </a:r>
            <a:r>
              <a:rPr lang="ru-RU"/>
              <a:t> к трудовым ресурсам.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2050" name="Picture 2" descr="G:\Гео 8\68\10Диаграммавозрастныхгруппw1353.png"/>
          <p:cNvPicPr>
            <a:picLocks noChangeAspect="1" noChangeArrowheads="1"/>
          </p:cNvPicPr>
          <p:nvPr/>
        </p:nvPicPr>
        <p:blipFill>
          <a:blip r:embed="rId2"/>
          <a:srcRect l="0" t="0" r="50462" b="0"/>
          <a:stretch/>
        </p:blipFill>
        <p:spPr bwMode="auto">
          <a:xfrm>
            <a:off x="5796136" y="195486"/>
            <a:ext cx="2952328" cy="2753036"/>
          </a:xfrm>
          <a:prstGeom prst="rect">
            <a:avLst/>
          </a:prstGeom>
          <a:noFill/>
        </p:spPr>
      </p:pic>
      <p:pic>
        <p:nvPicPr>
          <p:cNvPr id="5" name="Picture 2" descr="G:\Гео 8\68\10Диаграммавозрастныхгруппw1353.png"/>
          <p:cNvPicPr>
            <a:picLocks noChangeAspect="1" noChangeArrowheads="1"/>
          </p:cNvPicPr>
          <p:nvPr/>
        </p:nvPicPr>
        <p:blipFill>
          <a:blip r:embed="rId2"/>
          <a:srcRect l="54190" t="14196" r="2941" b="19811"/>
          <a:stretch/>
        </p:blipFill>
        <p:spPr bwMode="auto">
          <a:xfrm>
            <a:off x="5796136" y="2992860"/>
            <a:ext cx="3024336" cy="21506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95536" y="123477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/>
              <a:t>Существует </a:t>
            </a:r>
            <a:r>
              <a:rPr lang="ru-RU" sz="1600" b="1"/>
              <a:t>неравномерность </a:t>
            </a:r>
            <a:r>
              <a:rPr lang="ru-RU" sz="1600"/>
              <a:t>в распределении трудоспособного населения по территории России, которая вызвана прежде всего уровнем рождаемости и естественного прироста, а также величиной миграционного притока или оттока трудовых ресурсов.</a:t>
            </a:r>
            <a:endParaRPr/>
          </a:p>
          <a:p>
            <a:pPr>
              <a:defRPr/>
            </a:pPr>
            <a:endParaRPr lang="ru-RU" sz="1600"/>
          </a:p>
        </p:txBody>
      </p:sp>
      <p:pic>
        <p:nvPicPr>
          <p:cNvPr id="17410" name="Picture 2" descr="G:\Гео 8\68\965dcd9f23abe331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3528" y="1059582"/>
            <a:ext cx="6192688" cy="397686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 bwMode="auto">
          <a:xfrm>
            <a:off x="6588224" y="1635646"/>
            <a:ext cx="2376264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/>
              <a:t>В регионах</a:t>
            </a:r>
            <a:r>
              <a:rPr lang="ru-RU" sz="1600"/>
              <a:t> </a:t>
            </a:r>
            <a:endParaRPr lang="ru-RU" sz="1600"/>
          </a:p>
          <a:p>
            <a:pPr>
              <a:defRPr/>
            </a:pPr>
            <a:r>
              <a:rPr lang="ru-RU" sz="1600"/>
              <a:t>с</a:t>
            </a:r>
            <a:r>
              <a:rPr lang="ru-RU" sz="1600"/>
              <a:t> </a:t>
            </a:r>
            <a:r>
              <a:rPr lang="ru-RU" sz="1600" b="1"/>
              <a:t>высокой </a:t>
            </a:r>
            <a:r>
              <a:rPr lang="ru-RU" sz="1600" b="1"/>
              <a:t>рождаемостю</a:t>
            </a:r>
            <a:r>
              <a:rPr lang="ru-RU" sz="1600"/>
              <a:t> в семьях, как правило, больше двух-трёх детей, а значит, численность населения </a:t>
            </a:r>
            <a:r>
              <a:rPr lang="ru-RU" sz="1600" b="1"/>
              <a:t>младше трудоспособного</a:t>
            </a:r>
            <a:r>
              <a:rPr lang="ru-RU" sz="1600"/>
              <a:t> </a:t>
            </a:r>
            <a:endParaRPr lang="ru-RU" sz="1600"/>
          </a:p>
          <a:p>
            <a:pPr>
              <a:defRPr/>
            </a:pPr>
            <a:r>
              <a:rPr lang="ru-RU" sz="1600"/>
              <a:t>возраста </a:t>
            </a:r>
            <a:r>
              <a:rPr lang="ru-RU" sz="1600"/>
              <a:t>здесь выше, чем в среднем по России.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6" name="Picture 2" descr="G:\Гео 8\68\Правкаиллюстрация10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95536" y="123477"/>
            <a:ext cx="8424936" cy="4814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51520" y="429994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/>
              <a:t>Экономически активное население (рабочая сила) включает всех работающих, а также безработных людей, которые ищут работу.</a:t>
            </a:r>
            <a:endParaRPr lang="ru-RU"/>
          </a:p>
        </p:txBody>
      </p:sp>
      <p:pic>
        <p:nvPicPr>
          <p:cNvPr id="18434" name="Picture 2" descr="G:\Гео 8\68\СхемаТРиЕАН0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3527" y="123477"/>
            <a:ext cx="8507229" cy="404204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79512" y="123477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/>
              <a:t>Рынок труда — соотношение спроса на рабочую силу со стороны экономики и её предложения со стороны трудоспособного населения.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323528" y="2931790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Соотношение между спросом на рабочую силу и её предложением зависит от многих факторов, важнейшими из которых являются уровень оплаты труда и квалификация рабочей силы.</a:t>
            </a:r>
            <a:endParaRPr/>
          </a:p>
          <a:p>
            <a:pPr>
              <a:defRPr/>
            </a:pPr>
            <a:r>
              <a:rPr lang="ru-RU"/>
              <a:t> </a:t>
            </a:r>
            <a:endParaRPr/>
          </a:p>
          <a:p>
            <a:pPr>
              <a:defRPr/>
            </a:pPr>
            <a:r>
              <a:rPr lang="ru-RU"/>
              <a:t>При различном соотношении перечисленных факторов на рынке труда может сложиться как </a:t>
            </a:r>
            <a:r>
              <a:rPr lang="ru-RU" b="1"/>
              <a:t>дефицит</a:t>
            </a:r>
            <a:r>
              <a:rPr lang="ru-RU"/>
              <a:t> (нехватка) рабочей силы, так и </a:t>
            </a:r>
            <a:r>
              <a:rPr lang="ru-RU" b="1"/>
              <a:t>безработица</a:t>
            </a:r>
            <a:r>
              <a:rPr lang="ru-RU"/>
              <a:t>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19458" name="Picture 2" descr="G:\Гео 8\68\scale_1200.jpg"/>
          <p:cNvPicPr>
            <a:picLocks noChangeAspect="1" noChangeArrowheads="1"/>
          </p:cNvPicPr>
          <p:nvPr/>
        </p:nvPicPr>
        <p:blipFill>
          <a:blip r:embed="rId2"/>
          <a:srcRect l="0" t="43878" r="0" b="8587"/>
          <a:stretch/>
        </p:blipFill>
        <p:spPr bwMode="auto">
          <a:xfrm>
            <a:off x="611560" y="987574"/>
            <a:ext cx="7272808" cy="19446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251520" y="339502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По данным Федеральной службы государственной статистики, уровень безработицы в России на 1 декабря 2023 года составил 3 % от всего экономически активного населения.</a:t>
            </a:r>
            <a:endParaRPr lang="ru-RU"/>
          </a:p>
        </p:txBody>
      </p:sp>
      <p:pic>
        <p:nvPicPr>
          <p:cNvPr id="20483" name="Picture 3" descr="G:\Гео 8\68\загруженное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99592" y="1275606"/>
            <a:ext cx="7488832" cy="37444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 bwMode="auto">
          <a:xfrm>
            <a:off x="2195736" y="1563638"/>
            <a:ext cx="56886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cap="all"/>
              <a:t>данные по </a:t>
            </a:r>
            <a:r>
              <a:rPr lang="ru-RU" b="1" cap="all"/>
              <a:t>Уровеню</a:t>
            </a:r>
            <a:r>
              <a:rPr lang="ru-RU" b="1" cap="all"/>
              <a:t> безработицы в России (%)</a:t>
            </a:r>
            <a:endParaRPr lang="ru-RU" b="1" cap="al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3707904" y="1131590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Для сравнения — уровень безработицы за 2023 г.:</a:t>
            </a:r>
            <a:endParaRPr/>
          </a:p>
          <a:p>
            <a:pPr>
              <a:defRPr/>
            </a:pPr>
            <a:r>
              <a:rPr lang="ru-RU" b="1"/>
              <a:t>в мире</a:t>
            </a:r>
            <a:r>
              <a:rPr lang="ru-RU"/>
              <a:t> (в среднем) — 4,1 %;</a:t>
            </a:r>
            <a:endParaRPr/>
          </a:p>
          <a:p>
            <a:pPr>
              <a:defRPr/>
            </a:pPr>
            <a:r>
              <a:rPr lang="ru-RU"/>
              <a:t>в странах с </a:t>
            </a:r>
            <a:r>
              <a:rPr lang="ru-RU" b="1"/>
              <a:t>высоким</a:t>
            </a:r>
            <a:r>
              <a:rPr lang="ru-RU"/>
              <a:t> уровнем дохода — 4,5 %; </a:t>
            </a:r>
            <a:endParaRPr/>
          </a:p>
          <a:p>
            <a:pPr>
              <a:defRPr/>
            </a:pPr>
            <a:r>
              <a:rPr lang="ru-RU"/>
              <a:t>в странах с </a:t>
            </a:r>
            <a:r>
              <a:rPr lang="ru-RU" b="1"/>
              <a:t>низким</a:t>
            </a:r>
            <a:r>
              <a:rPr lang="ru-RU"/>
              <a:t> уровнем дохода — 5,7 %.</a:t>
            </a:r>
            <a:endParaRPr/>
          </a:p>
          <a:p>
            <a:pPr>
              <a:defRPr/>
            </a:pPr>
            <a:r>
              <a:rPr lang="ru-RU"/>
              <a:t>  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21506" name="Picture 2" descr="G:\Гео 8\68\46f8e979889850cebbfee6937a45c9a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3427445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Экран (16:9)</PresentationFormat>
  <Paragraphs>0</Paragraphs>
  <Slides>18</Slides>
  <Notes>18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Olga</dc:creator>
  <cp:keywords/>
  <dc:description/>
  <dc:identifier/>
  <dc:language/>
  <cp:lastModifiedBy>Валентина Стецура</cp:lastModifiedBy>
  <cp:revision>37</cp:revision>
  <dcterms:created xsi:type="dcterms:W3CDTF">2025-05-17T14:32:48Z</dcterms:created>
  <dcterms:modified xsi:type="dcterms:W3CDTF">2025-10-31T19:01:20Z</dcterms:modified>
  <cp:category/>
  <cp:contentStatus/>
  <cp:version/>
</cp:coreProperties>
</file>