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5" r:id="rId16"/>
    <p:sldId id="270" r:id="rId17"/>
    <p:sldId id="271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6600"/>
    <a:srgbClr val="FF9966"/>
    <a:srgbClr val="FFCCCC"/>
    <a:srgbClr val="800000"/>
    <a:srgbClr val="FFFF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67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595783-725C-470F-A74D-0664A8383AC2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2C85A7-7628-44D4-9358-51681E9838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812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C85A7-7628-44D4-9358-51681E98388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878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C85A7-7628-44D4-9358-51681E983886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033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C85A7-7628-44D4-9358-51681E983886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0260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C85A7-7628-44D4-9358-51681E983886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0845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C85A7-7628-44D4-9358-51681E983886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0604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C85A7-7628-44D4-9358-51681E983886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3571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C85A7-7628-44D4-9358-51681E983886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7904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C85A7-7628-44D4-9358-51681E983886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9091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C85A7-7628-44D4-9358-51681E983886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3888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C85A7-7628-44D4-9358-51681E98388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670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C85A7-7628-44D4-9358-51681E98388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25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C85A7-7628-44D4-9358-51681E98388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465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C85A7-7628-44D4-9358-51681E98388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501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C85A7-7628-44D4-9358-51681E98388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213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C85A7-7628-44D4-9358-51681E98388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4267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C85A7-7628-44D4-9358-51681E98388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8292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C85A7-7628-44D4-9358-51681E98388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966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93769-772F-484E-9B32-5251C7B574BF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2A4A8-4E78-47A8-ACC6-8C8253DE2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705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93769-772F-484E-9B32-5251C7B574BF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2A4A8-4E78-47A8-ACC6-8C8253DE2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984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93769-772F-484E-9B32-5251C7B574BF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2A4A8-4E78-47A8-ACC6-8C8253DE2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670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93769-772F-484E-9B32-5251C7B574BF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2A4A8-4E78-47A8-ACC6-8C8253DE2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355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93769-772F-484E-9B32-5251C7B574BF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2A4A8-4E78-47A8-ACC6-8C8253DE2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103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93769-772F-484E-9B32-5251C7B574BF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2A4A8-4E78-47A8-ACC6-8C8253DE2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953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93769-772F-484E-9B32-5251C7B574BF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2A4A8-4E78-47A8-ACC6-8C8253DE2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6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93769-772F-484E-9B32-5251C7B574BF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2A4A8-4E78-47A8-ACC6-8C8253DE2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319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93769-772F-484E-9B32-5251C7B574BF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2A4A8-4E78-47A8-ACC6-8C8253DE2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115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93769-772F-484E-9B32-5251C7B574BF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2A4A8-4E78-47A8-ACC6-8C8253DE2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837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93769-772F-484E-9B32-5251C7B574BF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2A4A8-4E78-47A8-ACC6-8C8253DE2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53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93769-772F-484E-9B32-5251C7B574BF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2A4A8-4E78-47A8-ACC6-8C8253DE2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804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g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.jpg"/><Relationship Id="rId7" Type="http://schemas.openxmlformats.org/officeDocument/2006/relationships/image" Target="../media/image3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2.jp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2.jp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2.jp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10" Type="http://schemas.openxmlformats.org/officeDocument/2006/relationships/image" Target="../media/image52.jpeg"/><Relationship Id="rId4" Type="http://schemas.openxmlformats.org/officeDocument/2006/relationships/image" Target="../media/image46.jpg"/><Relationship Id="rId9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jp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60.png"/><Relationship Id="rId7" Type="http://schemas.openxmlformats.org/officeDocument/2006/relationships/image" Target="../media/image6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microsoft.com/office/2007/relationships/hdphoto" Target="../media/hdphoto3.wdp"/><Relationship Id="rId9" Type="http://schemas.openxmlformats.org/officeDocument/2006/relationships/image" Target="../media/image6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2.jpg"/><Relationship Id="rId7" Type="http://schemas.openxmlformats.org/officeDocument/2006/relationships/image" Target="../media/image6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2.jpg"/><Relationship Id="rId7" Type="http://schemas.openxmlformats.org/officeDocument/2006/relationships/image" Target="../media/image7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5" Type="http://schemas.openxmlformats.org/officeDocument/2006/relationships/image" Target="../media/image79.jp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2.jp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jp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54400" y="49203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Муниципальное казённое дошкольное образовательное </a:t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учреждение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детский сад № 25 общеразвивающего вида </a:t>
            </a:r>
            <a:br>
              <a:rPr lang="ru-RU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приоритетным осуществлением </a:t>
            </a:r>
            <a:br>
              <a:rPr lang="ru-RU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познавательно-речевой деятельности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  <a14:imgEffect>
                      <a14:colorTemperature colorTemp="115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261" t="2963" r="12738" b="3915"/>
          <a:stretch/>
        </p:blipFill>
        <p:spPr>
          <a:xfrm>
            <a:off x="0" y="-1"/>
            <a:ext cx="12192000" cy="6882997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2873829" y="178605"/>
            <a:ext cx="9463314" cy="652578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2844800" y="331994"/>
            <a:ext cx="9144000" cy="2387600"/>
          </a:xfrm>
        </p:spPr>
        <p:txBody>
          <a:bodyPr>
            <a:normAutofit/>
          </a:bodyPr>
          <a:lstStyle/>
          <a:p>
            <a:pPr algn="ctr" fontAlgn="base">
              <a:spcAft>
                <a:spcPct val="0"/>
              </a:spcAft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Муниципальное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казенное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дошкольное образовательное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учреждение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детский сад № 25 общеразвивающего вида </a:t>
            </a:r>
            <a:br>
              <a:rPr lang="ru-RU" sz="20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приоритетным осуществлением </a:t>
            </a:r>
            <a:br>
              <a:rPr lang="ru-RU" sz="20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познавательно-речевой деятельности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68800" y="2282647"/>
            <a:ext cx="60960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</a:t>
            </a:r>
            <a:endParaRPr lang="ru-RU" sz="28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Направление «Естественные науки»</a:t>
            </a:r>
            <a:endParaRPr lang="ru-RU" sz="2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«Страна моей бабушки»</a:t>
            </a:r>
            <a:endParaRPr lang="ru-RU" sz="28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85535" y="4390762"/>
            <a:ext cx="61032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Авторы: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воспитанники подготовительной группы </a:t>
            </a:r>
          </a:p>
          <a:p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Астахова Екатерина, Попков Иван, Свиридов Кирилл. 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Руководитель проекта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воспитатель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Казанцева Ирина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Николаевна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54057" y="6236171"/>
            <a:ext cx="1732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 Тавда,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2024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63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18457" y="362526"/>
            <a:ext cx="1075508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19314" y="352461"/>
            <a:ext cx="11553372" cy="2576280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FF9966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с ребятами нашей группы мы посетили Тавдинский музей лесной и деревообрабатывающей промышленности, где побывали на выставках «Ёлочные игрушки СССР» и «Ватная игрушка». Посетив эти выставки, мы узнали много нового и интересного об игрушках советского Нового года. Экскурсовод рассказала нам о тех материалах, из которых изготавливали новогодние игрушки: ваты, лампочек, соломы, картона, тряпочек. Мы узнали о том, что многие новогодние игрушки были посвящены темам: «Цирк», «Космос». Некоторые игрушки, в виде овощей, напоминали о важности сельского хозяйства. Также большое внимание уделялось и дружбе народов.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626263" y="152406"/>
            <a:ext cx="184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03" y="3281202"/>
            <a:ext cx="2716587" cy="2037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803" y="4597040"/>
            <a:ext cx="2699657" cy="20247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930" y="3128796"/>
            <a:ext cx="2699657" cy="20247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4538" y="4522166"/>
            <a:ext cx="2709992" cy="20324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776" y="2622638"/>
            <a:ext cx="1495665" cy="220563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400" y="2407033"/>
            <a:ext cx="2421237" cy="2421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71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18457" y="362526"/>
            <a:ext cx="1075508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20914" y="352461"/>
            <a:ext cx="11553372" cy="2881080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FF9966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с ребятами, написали объявление в детском саду и предложили  всем желающим принять участие в создании  выставки семейных реликвий «Игрушки детства моих родителей». Это уникальная возможность узнать, какими игрушками играли наши родители, когда были маленькими.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Главными героями выставки  стали старые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игрушки: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мишки, куклы, деревянные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матрёшки,  пластмассовые солдатики, игрушки-самоделки и другие экспонаты. 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Милые и забавные игрушки из мира прошлых поколений покорили наши сердца. Каждый экспонат выставки принес частичку прошлого семьи, частичку детского мира не только мамы и папы, но и более старших поколений.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626263" y="152406"/>
            <a:ext cx="184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C:\с_рабочего\фото\выставка игрушек\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11" b="19873"/>
          <a:stretch/>
        </p:blipFill>
        <p:spPr bwMode="auto">
          <a:xfrm>
            <a:off x="4239856" y="3586002"/>
            <a:ext cx="3612373" cy="1818822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9966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с_рабочего\фото\выставка игрушек\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26" y="3586002"/>
            <a:ext cx="2493905" cy="1818822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66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C:\с_рабочего\фото\выставка игрушек\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2460" y="3475358"/>
            <a:ext cx="2341826" cy="1818822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66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45" t="-1346" r="27744" b="1346"/>
          <a:stretch/>
        </p:blipFill>
        <p:spPr>
          <a:xfrm>
            <a:off x="7640788" y="4039089"/>
            <a:ext cx="2203114" cy="251018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66" t="6772" r="31087" b="11111"/>
          <a:stretch/>
        </p:blipFill>
        <p:spPr>
          <a:xfrm>
            <a:off x="2782425" y="4174293"/>
            <a:ext cx="1733837" cy="251018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67358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/>
          <a:stretch/>
        </p:blipFill>
        <p:spPr>
          <a:xfrm>
            <a:off x="17033" y="0"/>
            <a:ext cx="12192000" cy="6858000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18457" y="362526"/>
            <a:ext cx="1075508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64457" y="152406"/>
            <a:ext cx="11553372" cy="4030853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FF9966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овместно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родителями и педагогами  организовали выставку «Музей в чемодане». Поисковая деятельность помогла нам собрать большое количество  экспонатов.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увидели домашнюю утварь: скороварку, бидон, сифон, сетку (авоська).  Узнали, что домашний телефон был не у всех, только у тех,  кому он был необходим. Каждый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ребёнок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мечтал о фотоаппарате «Зенит», радиоприемнике «Россия»  для приема радиоволн, чтобы прослушивать радиопередачи, песни, стихи. Большие впечатления остались у нас  от таких предметах, как, соковыжималка, вафельница и сифон.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нас была  возможность не только рассмотреть все представленные вещи и познакомиться с ними поближе, но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испробовать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действии: поиграть игрушками СССР, почитать и рассмотреть книги советского времени и сравнить с современными, пролистать старенькие буквари и художественную литературу,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поддержать в руках фотоальбом.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Выяснили, что люди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любили слушать грампластинки,  читать книги, выписывали детские журналы.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626263" y="152406"/>
            <a:ext cx="184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27" y="4312271"/>
            <a:ext cx="2308314" cy="17312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084" y="4881385"/>
            <a:ext cx="2288793" cy="17165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541" y="4335665"/>
            <a:ext cx="2292718" cy="17195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562" y="3862142"/>
            <a:ext cx="1326649" cy="9673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9" t="-2048" r="9978" b="8514"/>
          <a:stretch/>
        </p:blipFill>
        <p:spPr>
          <a:xfrm>
            <a:off x="8024882" y="3845082"/>
            <a:ext cx="975023" cy="9343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577" y="4853578"/>
            <a:ext cx="2292718" cy="17195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58429" y="4345816"/>
            <a:ext cx="2279183" cy="17093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8288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18457" y="362526"/>
            <a:ext cx="1075508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26263" y="152406"/>
            <a:ext cx="184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65" y="3264513"/>
            <a:ext cx="3020330" cy="2265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19314" y="255459"/>
            <a:ext cx="11553372" cy="2753595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FF9966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втором зале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«Путешествие в СССР» мы узнали о коллекционировании. В каждой семье коллекционировали разные вещи: значки, открытки,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календарики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марки, обертки от конфет. Коллекционер открыток - Зинаида Петровна рассказала нам о том, как раньше, в советские времена, люди друг друга поздравляли через открытки, которые отправляли по почте. Зинаида Петровна рассказала нам об истории происхождения открыток. Мы узнали о том, что советские открытки были посвящены разным праздникам: 1 мая, Новый год, День Победы и другие. Многие дети СССР занимались коллекционированием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календариков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8699" y="3264513"/>
            <a:ext cx="2373987" cy="31653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363930"/>
            <a:ext cx="3020332" cy="22652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7" t="5713" r="26191" b="5609"/>
          <a:stretch/>
        </p:blipFill>
        <p:spPr>
          <a:xfrm>
            <a:off x="4282702" y="3195019"/>
            <a:ext cx="1205435" cy="17005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756" y="5081580"/>
            <a:ext cx="2191783" cy="15557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385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39485" y="360685"/>
            <a:ext cx="11713029" cy="2005143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FF9966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группе для наших ребят мы показали мастер-класс по изготовлению газированной воды с помощью сифона, приготовления натурального  сока и выпечки вафель 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старинной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вафельнице. 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афли получились вкусные,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у бабушки.  Дома мы повторили мастер – класс для родителей. 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26263" y="152406"/>
            <a:ext cx="184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8628" y="293880"/>
            <a:ext cx="11437257" cy="1667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0"/>
              </a:spcAft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471" y="3807723"/>
            <a:ext cx="2856838" cy="285683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00" y="2726513"/>
            <a:ext cx="2340964" cy="1755723"/>
          </a:xfrm>
          <a:prstGeom prst="rect">
            <a:avLst/>
          </a:prstGeom>
          <a:ln w="38100" cap="sq" cmpd="thickThin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220" y="2525036"/>
            <a:ext cx="2340964" cy="1755723"/>
          </a:xfrm>
          <a:prstGeom prst="rect">
            <a:avLst/>
          </a:prstGeom>
          <a:ln w="38100" cap="sq" cmpd="thickThin">
            <a:solidFill>
              <a:srgbClr val="FF66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706" y="4844793"/>
            <a:ext cx="2356476" cy="1767357"/>
          </a:xfrm>
          <a:prstGeom prst="rect">
            <a:avLst/>
          </a:prstGeom>
          <a:ln w="38100" cap="sq" cmpd="thickThin">
            <a:solidFill>
              <a:srgbClr val="9966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1967" y="2695203"/>
            <a:ext cx="2295585" cy="1721689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040" y="4786712"/>
            <a:ext cx="2313955" cy="1735467"/>
          </a:xfrm>
          <a:prstGeom prst="rect">
            <a:avLst/>
          </a:prstGeom>
          <a:ln w="38100" cap="sq" cmpd="thickThin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873" y="2551138"/>
            <a:ext cx="2340963" cy="1755723"/>
          </a:xfrm>
          <a:prstGeom prst="rect">
            <a:avLst/>
          </a:prstGeom>
          <a:ln w="38100">
            <a:solidFill>
              <a:srgbClr val="FF6600"/>
            </a:solidFill>
          </a:ln>
        </p:spPr>
      </p:pic>
    </p:spTree>
    <p:extLst>
      <p:ext uri="{BB962C8B-B14F-4D97-AF65-F5344CB8AC3E}">
        <p14:creationId xmlns:p14="http://schemas.microsoft.com/office/powerpoint/2010/main" val="112782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39485" y="552516"/>
            <a:ext cx="11713029" cy="2663365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FF9966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работа: фотовыставка «Детство трех поколений». Мы попросили ребят из нашей группы  принести детские фотографии своих бабушек, мам и нас современных детей. Оформив выставку,  мы исследовали и находили различия трех поколений.  С большим интересом старались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узнать на старых фотографиях своего воспитателя и родителей.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 увидели,   как отличаются друг от друга наши поколения: одеждой, мебелью, игрушками и качеством  фотографии.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26263" y="152406"/>
            <a:ext cx="184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8628" y="293880"/>
            <a:ext cx="11437257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46850">
            <a:off x="261706" y="4070505"/>
            <a:ext cx="2959484" cy="22196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772" y="4463638"/>
            <a:ext cx="2959485" cy="22196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7220">
            <a:off x="8844137" y="3996468"/>
            <a:ext cx="2964787" cy="22235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965" y="2996129"/>
            <a:ext cx="1880778" cy="12239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326" y="2990280"/>
            <a:ext cx="1660187" cy="1245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9" t="7363" r="20194" b="12438"/>
          <a:stretch/>
        </p:blipFill>
        <p:spPr>
          <a:xfrm>
            <a:off x="5374512" y="2990280"/>
            <a:ext cx="936958" cy="13933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9" t="7363" r="20194" b="12438"/>
          <a:stretch/>
        </p:blipFill>
        <p:spPr>
          <a:xfrm>
            <a:off x="5361892" y="2990280"/>
            <a:ext cx="936958" cy="13933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4539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8" y="0"/>
            <a:ext cx="12171632" cy="6858000"/>
          </a:xfrm>
          <a:prstGeom prst="rect">
            <a:avLst/>
          </a:prstGeom>
          <a:ln w="276225">
            <a:noFill/>
          </a:ln>
          <a:effectLst/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717050" y="437096"/>
            <a:ext cx="11292114" cy="2198908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FF9966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детском саду с помощью родителей, мы создали макет советской квартиры. Пришли к выводу о том, что в советские времена, несмотря на небольшую площадь квартиры, семья из нескольких человек, вполне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неплохо,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могла жить в однокомнатной квартире. Мы увидели интересную мебель, бытовую технику, ковер на стене, а самое интересное и незабываемое – это настоящую ёлку с необычными для нас игрушками.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626263" y="152406"/>
            <a:ext cx="184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874" y="4644589"/>
            <a:ext cx="2740428" cy="20553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32" y="2782982"/>
            <a:ext cx="2740428" cy="20553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005" y="4762713"/>
            <a:ext cx="2740428" cy="20553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15" y="2769001"/>
            <a:ext cx="2759069" cy="20693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6" r="21635"/>
          <a:stretch/>
        </p:blipFill>
        <p:spPr>
          <a:xfrm>
            <a:off x="4940490" y="2507313"/>
            <a:ext cx="2535644" cy="4503093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29307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82813" y="152406"/>
            <a:ext cx="11542485" cy="6264484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FF9966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626263" y="152406"/>
            <a:ext cx="184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5428" y="552516"/>
            <a:ext cx="1143725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много узнали о стране, в которой жили наши бабушки и дедушки. Информации появилось очень много, поэтому мы решили создать 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«Назад в СССР», который очень помог нам в игровой форме познакомиться со многими понятиями, и обобщить полученные знания. 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с ребятами и педагогом  создали в группе стенгазету «Кто такие октябрята?». Изучив материал по этой теме, мы узнали очень много про  «октябрят»,  познакомились с их  правилами. Узнали о том, что у них была октябрятская звёздочка,  и класс был поделен на пять звёздочек, в каждой из  которой дети  были  за что – то ответственными: за уборку класса, за цветы,  за учёбу, за спорт, были даже санитары класса.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370" y="4585846"/>
            <a:ext cx="2226966" cy="1670224"/>
          </a:xfrm>
          <a:prstGeom prst="rect">
            <a:avLst/>
          </a:prstGeom>
          <a:ln w="38100" cap="sq" cmpd="thickThin">
            <a:solidFill>
              <a:srgbClr val="FF66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641" y="4585846"/>
            <a:ext cx="2242455" cy="1681841"/>
          </a:xfrm>
          <a:prstGeom prst="rect">
            <a:avLst/>
          </a:prstGeom>
          <a:ln w="38100" cap="sq" cmpd="thickThin">
            <a:solidFill>
              <a:srgbClr val="FF66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505" y="4643139"/>
            <a:ext cx="2226966" cy="1670224"/>
          </a:xfrm>
          <a:prstGeom prst="rect">
            <a:avLst/>
          </a:prstGeom>
          <a:ln w="38100" cap="sq" cmpd="thickThin">
            <a:solidFill>
              <a:srgbClr val="9966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7936" y="1612253"/>
            <a:ext cx="2228327" cy="1671245"/>
          </a:xfrm>
          <a:prstGeom prst="rect">
            <a:avLst/>
          </a:prstGeom>
          <a:ln w="38100" cap="sq" cmpd="thickThin">
            <a:solidFill>
              <a:srgbClr val="9966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638" y="1612253"/>
            <a:ext cx="2212835" cy="1659627"/>
          </a:xfrm>
          <a:prstGeom prst="rect">
            <a:avLst/>
          </a:prstGeom>
          <a:ln w="38100" cap="sq" cmpd="thickThin">
            <a:solidFill>
              <a:srgbClr val="9966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45440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48667" y="352461"/>
            <a:ext cx="11713029" cy="2576280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FF9966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решили узнать, а в наше время есть такие движения?  С этим вопросом мы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обратились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 волонтерам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СОШ №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организовали с ними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встречу. Ребята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рассказали нам, что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волонтёры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 люди, которые делают добрые и важные дела без оплаты, помогают другим людям (детям, больным,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пожилым людям)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животным, оказавшимся в трудной ситуации. Волонтёра ещё называют добровольцем. Волонтёр всегда готов прийти на помощь тем, кто в ней нуждается. Быть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волонтёром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добровольцем,  очень хорошо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почётно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/>
              <a:t> 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626263" y="152406"/>
            <a:ext cx="184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МК ДОУ25\Desktop\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13" y="3306930"/>
            <a:ext cx="3576224" cy="268216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 descr="C:\Users\МК ДОУ25\Desktop\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0213" y="3333564"/>
            <a:ext cx="3601375" cy="2701031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МК ДОУ25\Desktop\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235" y="3333564"/>
            <a:ext cx="3505201" cy="2628901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7467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46743" y="828276"/>
            <a:ext cx="11713029" cy="3192181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FF9966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по этой теме,  мы  узнали о том, что современные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волонтёрские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 берут истоки именно со времён СССР (пионерского и тимуровского движения).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того, нами, был проведён опрос среди педагогов нашего ДОУ, а также наших бабушек и дедушек. В результате, которого выяснилось, что  большинство из них принимали участие в пионерском и тимуровском движении. Мы с ребятами и педагогом приняли решение создать в группе «Движение дошколят». Мы  помогаем малышам одеться на прогулку,  расчищаем ступеньки на лестнице, по которой ходят пожилые люди, помогаем бездомным животным. У нас появилась своя форма, значок, гимн. Наше «Движение дошколят» организовано недавно, но уже есть первые результаты, которые говорят о том, что нужно двигаться дальше и не останавливаться на достигнутом</a:t>
            </a:r>
            <a:r>
              <a:rPr lang="ru-RU" sz="2000" dirty="0"/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626263" y="152406"/>
            <a:ext cx="184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29985" y="290286"/>
            <a:ext cx="33254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этап – Заключительный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359" y="4227519"/>
            <a:ext cx="1487608" cy="1983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8177" y="4227519"/>
            <a:ext cx="1431385" cy="19085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9905">
            <a:off x="292769" y="4495485"/>
            <a:ext cx="2563308" cy="19224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893">
            <a:off x="9369960" y="4474788"/>
            <a:ext cx="2563308" cy="19224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365" y="4487323"/>
            <a:ext cx="2538413" cy="19038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8168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98286" y="160339"/>
            <a:ext cx="9956800" cy="6571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Сегодня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Катя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подготовительной группы принесла в детский сад большой старинный фотоальбом.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-Ребята,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бабушкой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вчера рассматривали её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старый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фотоальбом,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узнала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 она родилась и жила в стране, которая  называлась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СССР. В этой стране было все не так, как у нас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сейчас.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неё не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было мобильного телефона и интернета. 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на фотографиях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увидела, как жили, одевались,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учились, веселились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люди в дни детства моей бабушки. Я подумала, что очень хочу узнать об этой стране больше.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Ребята в детском саду, услышав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Катин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рассказ, начали с любопытством задавать вопросы, на которые она ответить не смогла. 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Кирилл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сказал: «Я бы  хотел побольше  узнать о той стране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почему она так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называлась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ведь мы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 называем нашу страну Россия.  Все ребята его поддержали.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Д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авайте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попросим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Ирину Николаевну,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она нам помогла отправиться в путешествие в страну под названием СССР. 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Ирина Николаевна  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рассказала нам, что в этой стране жила и она сама, поэтому  согласилась нам помочь. Нам очень хотелось узнать о жизни наших бабушек и дедушек в СССР. Мы создали исследовательскую группу и начали работать над изучением материала.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2" descr="https://thumbs.dreamstime.com/z/old-aged-vertical-edge-photo-grunge-textured-vintage-retro-album-3768383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33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  <a14:imgEffect>
                      <a14:colorTemperature colorTemp="115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261" t="2963" r="12738" b="3915"/>
          <a:stretch/>
        </p:blipFill>
        <p:spPr>
          <a:xfrm>
            <a:off x="0" y="-1"/>
            <a:ext cx="12192000" cy="6882997"/>
          </a:xfrm>
          <a:prstGeom prst="rect">
            <a:avLst/>
          </a:prstGeom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452264" y="243156"/>
            <a:ext cx="9797143" cy="6396682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noFill/>
          </a:ln>
          <a:effectLst>
            <a:softEdge rad="3175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626263" y="152406"/>
            <a:ext cx="184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29985" y="290286"/>
            <a:ext cx="33254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–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Оценочный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60449" y="690396"/>
            <a:ext cx="8807121" cy="4370427"/>
          </a:xfrm>
          <a:prstGeom prst="rect">
            <a:avLst/>
          </a:prstGeom>
          <a:ln w="38100">
            <a:solidFill>
              <a:srgbClr val="FF66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Проведя работу над проектом, мы можем поделиться своими знаниями об истории нашей страны, не только с ребятами нашей группы, но и с детьми из других групп. После проделанной работы, многие дети решили вступить  в «Движение дошколят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 помощниками не только в своей семье, но и для окружающих. 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Наши родители, бабушки и дедушки  заметили, что мы стали намного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теснее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общаться друг 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другом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потому, что у нас появились общие интересы,  и мы много знаем об их жизни в СССР.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организовали наше «Движение дошколят» и сейчас нас уже 66 человек, многие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интересуются нашими делами и хотят вступить в наши ряды.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планируем,  когда  пойдем в школу, то вступим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Всероссийское движение «Орлята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России»,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будем стремиться стать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волонтёрами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чтобы помогать людям. </a:t>
            </a:r>
          </a:p>
          <a:p>
            <a:r>
              <a:rPr lang="ru-RU" b="1" dirty="0"/>
              <a:t> 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80" b="13158"/>
          <a:stretch/>
        </p:blipFill>
        <p:spPr>
          <a:xfrm>
            <a:off x="7396373" y="4759274"/>
            <a:ext cx="3975619" cy="20234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  <a:softEdge rad="317500"/>
          </a:effectLst>
        </p:spPr>
      </p:pic>
      <p:pic>
        <p:nvPicPr>
          <p:cNvPr id="2050" name="Picture 2" descr="C:\Users\МК ДОУ25\Desktop\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6" t="4831" r="14509"/>
          <a:stretch/>
        </p:blipFill>
        <p:spPr bwMode="auto">
          <a:xfrm>
            <a:off x="4367813" y="4759274"/>
            <a:ext cx="2095131" cy="2098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205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/>
          <a:stretch/>
        </p:blipFill>
        <p:spPr>
          <a:xfrm>
            <a:off x="0" y="7259"/>
            <a:ext cx="12192000" cy="6858000"/>
          </a:xfrm>
          <a:prstGeom prst="rect">
            <a:avLst/>
          </a:prstGeom>
        </p:spPr>
      </p:pic>
      <p:sp>
        <p:nvSpPr>
          <p:cNvPr id="8" name="AutoShape 302"/>
          <p:cNvSpPr>
            <a:spLocks noChangeArrowheads="1"/>
          </p:cNvSpPr>
          <p:nvPr/>
        </p:nvSpPr>
        <p:spPr bwMode="auto">
          <a:xfrm>
            <a:off x="667203" y="117221"/>
            <a:ext cx="11307081" cy="6457750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FF9966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2000" b="1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мы ничего не знаем о стране СССР, но очень хотим узнать.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если мы проведем исследовательскую работу, познакомимся с историей нашей страны, то сможем вызвать у  остальных детей интерес к культуре своего народа и лучше понимать наших бабушек и дедушек.</a:t>
            </a:r>
          </a:p>
          <a:p>
            <a:pPr algn="just"/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познакомиться с историей нашей страны.</a:t>
            </a:r>
          </a:p>
          <a:p>
            <a:pPr algn="just"/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Узнать, как  называлась наша  страна.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Узнать, традиции и обычаи страны.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Узнать о детских движениях в СССР.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-Организовать в группе ретро - выставку вещей «Музей в чемодане».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Создать реконструкцию советской квартиры.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Оформить в группе газету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«Кто такие октябрята?».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Создать «Движение дошколят».</a:t>
            </a:r>
          </a:p>
          <a:p>
            <a:pPr algn="just"/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Вид, тип проекта: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познавательно-творческий.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проекта: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долгосрочный (3 месяца)</a:t>
            </a:r>
          </a:p>
          <a:p>
            <a:pPr algn="just"/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Астахова Екатерина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6 лет, Попков Иван – 6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лет,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Свиридов Кирилл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6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лет. 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68914" y="117221"/>
            <a:ext cx="6096000" cy="8754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 – подготовительный. </a:t>
            </a:r>
          </a:p>
          <a:p>
            <a:pPr algn="ctr">
              <a:lnSpc>
                <a:spcPct val="11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проблемы, задач.</a:t>
            </a:r>
          </a:p>
        </p:txBody>
      </p:sp>
    </p:spTree>
    <p:extLst>
      <p:ext uri="{BB962C8B-B14F-4D97-AF65-F5344CB8AC3E}">
        <p14:creationId xmlns:p14="http://schemas.microsoft.com/office/powerpoint/2010/main" val="393113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64457" y="206890"/>
            <a:ext cx="1075508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33925" algn="l"/>
              </a:tabLst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этап – составление плана работы над проектом.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33925" algn="l"/>
              </a:tabLst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того чтобы решить поставленные задачи мы с помощью воспитателя составили план: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33925" algn="l"/>
              </a:tabLst>
            </a:pP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762107"/>
              </p:ext>
            </p:extLst>
          </p:nvPr>
        </p:nvGraphicFramePr>
        <p:xfrm>
          <a:off x="580571" y="1158410"/>
          <a:ext cx="11125201" cy="3899535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8931505">
                  <a:extLst>
                    <a:ext uri="{9D8B030D-6E8A-4147-A177-3AD203B41FA5}">
                      <a16:colId xmlns="" xmlns:a16="http://schemas.microsoft.com/office/drawing/2014/main" val="1428028146"/>
                    </a:ext>
                  </a:extLst>
                </a:gridCol>
                <a:gridCol w="2193696">
                  <a:extLst>
                    <a:ext uri="{9D8B030D-6E8A-4147-A177-3AD203B41FA5}">
                      <a16:colId xmlns="" xmlns:a16="http://schemas.microsoft.com/office/drawing/2014/main" val="608196080"/>
                    </a:ext>
                  </a:extLst>
                </a:gridCol>
              </a:tblGrid>
              <a:tr h="2108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Мероприятия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530" marR="49530" marT="1460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Период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выполнения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530" marR="49530" marT="14605" marB="0"/>
                </a:tc>
                <a:extLst>
                  <a:ext uri="{0D108BD9-81ED-4DB2-BD59-A6C34878D82A}">
                    <a16:rowId xmlns="" xmlns:a16="http://schemas.microsoft.com/office/drawing/2014/main" val="1060980324"/>
                  </a:ext>
                </a:extLst>
              </a:tr>
              <a:tr h="8394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Найти информацию с помощью родителей: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Екатерина</a:t>
                      </a:r>
                      <a:r>
                        <a:rPr lang="ru-RU" sz="2000" b="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</a:t>
                      </a:r>
                      <a:r>
                        <a:rPr lang="ru-RU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презентация «Предметы СССР», «Детский сад в Советское время»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Кирилл</a:t>
                      </a:r>
                      <a:r>
                        <a:rPr lang="ru-RU" sz="2000" b="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</a:t>
                      </a:r>
                      <a:r>
                        <a:rPr lang="ru-RU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 </a:t>
                      </a: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беседа  «Что читали в советское время» (журнал «</a:t>
                      </a:r>
                      <a:r>
                        <a:rPr lang="ru-RU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Мурзилка</a:t>
                      </a: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«Веселые картинки»).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33290" algn="l"/>
                        </a:tabLst>
                      </a:pPr>
                      <a:r>
                        <a:rPr lang="ru-RU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Иван</a:t>
                      </a:r>
                      <a:r>
                        <a:rPr lang="ru-RU" sz="2000" b="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П.</a:t>
                      </a:r>
                      <a:r>
                        <a:rPr lang="ru-RU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мультзал</a:t>
                      </a: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«В гостях у сказки» - знакомство с советскими </a:t>
                      </a:r>
                      <a:r>
                        <a:rPr lang="ru-RU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мультфильмами,</a:t>
                      </a:r>
                      <a:r>
                        <a:rPr lang="ru-RU" sz="2000" b="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встреча с интересными людьми «Интервью из детства»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530" marR="49530" marT="146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530" marR="49530" marT="14605" marB="0"/>
                </a:tc>
                <a:extLst>
                  <a:ext uri="{0D108BD9-81ED-4DB2-BD59-A6C34878D82A}">
                    <a16:rowId xmlns="" xmlns:a16="http://schemas.microsoft.com/office/drawing/2014/main" val="609477582"/>
                  </a:ext>
                </a:extLst>
              </a:tr>
              <a:tr h="3987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Побывать на экскурсии в музее МАОУ СОШ № 2 и музее леса.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Выставка семейных реликвий «Игрушки детства моих родителей».     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530" marR="49530" marT="146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530" marR="49530" marT="14605" marB="0"/>
                </a:tc>
                <a:extLst>
                  <a:ext uri="{0D108BD9-81ED-4DB2-BD59-A6C34878D82A}">
                    <a16:rowId xmlns="" xmlns:a16="http://schemas.microsoft.com/office/drawing/2014/main" val="11113245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346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64457" y="514666"/>
            <a:ext cx="1075508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33925" algn="l"/>
              </a:tabLst>
            </a:pP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17443"/>
              </p:ext>
            </p:extLst>
          </p:nvPr>
        </p:nvGraphicFramePr>
        <p:xfrm>
          <a:off x="586750" y="745498"/>
          <a:ext cx="11119021" cy="4411768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8988915">
                  <a:extLst>
                    <a:ext uri="{9D8B030D-6E8A-4147-A177-3AD203B41FA5}">
                      <a16:colId xmlns="" xmlns:a16="http://schemas.microsoft.com/office/drawing/2014/main" val="4257990697"/>
                    </a:ext>
                  </a:extLst>
                </a:gridCol>
                <a:gridCol w="2130106">
                  <a:extLst>
                    <a:ext uri="{9D8B030D-6E8A-4147-A177-3AD203B41FA5}">
                      <a16:colId xmlns="" xmlns:a16="http://schemas.microsoft.com/office/drawing/2014/main" val="1099461984"/>
                    </a:ext>
                  </a:extLst>
                </a:gridCol>
              </a:tblGrid>
              <a:tr h="924031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ru-RU" sz="2000" b="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2000" b="0" spc="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</a:t>
                      </a:r>
                      <a:r>
                        <a:rPr lang="ru-RU" sz="2000" b="0" spc="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</a:t>
                      </a:r>
                      <a:r>
                        <a:rPr lang="ru-RU" sz="2000" b="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2000" b="0" spc="-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2000" b="0" spc="-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ть</a:t>
                      </a:r>
                      <a:r>
                        <a:rPr lang="ru-RU" sz="2000" b="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фойе детского сада</a:t>
                      </a:r>
                      <a:r>
                        <a:rPr lang="ru-RU" sz="2000" b="0" spc="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ретро - </a:t>
                      </a: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</a:t>
                      </a:r>
                      <a:r>
                        <a:rPr lang="ru-RU" sz="2000" b="0" spc="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</a:t>
                      </a:r>
                      <a:r>
                        <a:rPr lang="ru-RU" sz="2000" b="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lang="ru-RU" sz="2000" b="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вещей </a:t>
                      </a:r>
                      <a:endParaRPr lang="ru-RU" sz="2000" b="0" spc="-5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ru-RU" sz="2000" b="0" spc="-5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000" b="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Музей в чемодане»</a:t>
                      </a: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Мастер-класс «Изготовление газированной воды с помощью сифона», «Вкусные вафли, как у бабушки». 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530" marR="49530" marT="146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 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530" marR="49530" marT="14605" marB="0"/>
                </a:tc>
                <a:extLst>
                  <a:ext uri="{0D108BD9-81ED-4DB2-BD59-A6C34878D82A}">
                    <a16:rowId xmlns="" xmlns:a16="http://schemas.microsoft.com/office/drawing/2014/main" val="3985178367"/>
                  </a:ext>
                </a:extLst>
              </a:tr>
              <a:tr h="7233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Исследовательская работа: фотовыставка «Детство трех поколений</a:t>
                      </a:r>
                      <a:r>
                        <a:rPr lang="ru-RU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». 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530" marR="49530" marT="146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</a:t>
                      </a:r>
                      <a:endParaRPr lang="ru-RU" sz="2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530" marR="49530" marT="14605" marB="0"/>
                </a:tc>
                <a:extLst>
                  <a:ext uri="{0D108BD9-81ED-4DB2-BD59-A6C34878D82A}">
                    <a16:rowId xmlns="" xmlns:a16="http://schemas.microsoft.com/office/drawing/2014/main" val="1491946055"/>
                  </a:ext>
                </a:extLst>
              </a:tr>
              <a:tr h="8980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Изготовить </a:t>
                      </a:r>
                      <a:r>
                        <a:rPr lang="ru-RU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лэпбук</a:t>
                      </a: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«Назад в СССР</a:t>
                      </a:r>
                      <a:r>
                        <a:rPr lang="ru-RU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». 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Организовать встречу с волонтерами.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Украсить елочку в советском стиле.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530" marR="49530" marT="146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</a:t>
                      </a:r>
                      <a:endParaRPr lang="ru-RU" sz="2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530" marR="49530" marT="14605" marB="0"/>
                </a:tc>
                <a:extLst>
                  <a:ext uri="{0D108BD9-81ED-4DB2-BD59-A6C34878D82A}">
                    <a16:rowId xmlns="" xmlns:a16="http://schemas.microsoft.com/office/drawing/2014/main" val="1870121474"/>
                  </a:ext>
                </a:extLst>
              </a:tr>
              <a:tr h="4143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Создать в группе с помощью родителей: макет советской квартиры. 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530" marR="49530" marT="146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530" marR="49530" marT="14605" marB="0"/>
                </a:tc>
                <a:extLst>
                  <a:ext uri="{0D108BD9-81ED-4DB2-BD59-A6C34878D82A}">
                    <a16:rowId xmlns="" xmlns:a16="http://schemas.microsoft.com/office/drawing/2014/main" val="54363434"/>
                  </a:ext>
                </a:extLst>
              </a:tr>
              <a:tr h="2994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Создать стенгазету «Кто такие октябрята?».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530" marR="49530" marT="146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530" marR="49530" marT="14605" marB="0"/>
                </a:tc>
                <a:extLst>
                  <a:ext uri="{0D108BD9-81ED-4DB2-BD59-A6C34878D82A}">
                    <a16:rowId xmlns="" xmlns:a16="http://schemas.microsoft.com/office/drawing/2014/main" val="4274385627"/>
                  </a:ext>
                </a:extLst>
              </a:tr>
              <a:tr h="2994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Создать в группе «Движение дошколят». </a:t>
                      </a:r>
                      <a:endParaRPr lang="ru-RU" sz="2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530" marR="49530" marT="146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 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530" marR="49530" marT="14605" marB="0"/>
                </a:tc>
                <a:extLst>
                  <a:ext uri="{0D108BD9-81ED-4DB2-BD59-A6C34878D82A}">
                    <a16:rowId xmlns="" xmlns:a16="http://schemas.microsoft.com/office/drawing/2014/main" val="21950646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865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18457" y="208638"/>
            <a:ext cx="1075508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этап – Практический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19314" y="716469"/>
            <a:ext cx="11553372" cy="3376728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FF9966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Катя А. с мамой нашли видеоролики в интернете «Предметы СССР», «Детский сад в Советское время».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Посмотрев их,  мы узнали, что наша страна называлась СССР, а время было советское.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Фарфоровые  изделия,  посуда, статуэтки украшали каждый  дом. Предметы из чугуна  использовали для оформления интерьера. Почти в каждом доме была посуда из стекла и металла. Очень ценился хрусталь, всей группой мы послушали его звон. Сравнили звон хрусталя и стекла. Была очень удобная мебель, табуреты, кресла.  Мы нашли отличия в мебели, бытовой технике, игрушках.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Выяснили, что в  детский сад детей принимали с 3 месяцев, а в тихий час дети спали на свежем воздухе.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Малыши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находились в манеже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кормили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с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помощью бутылочек. В детском саду была мебель совсем  не похожа на мебель нашего времени.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71" y="4295633"/>
            <a:ext cx="3028013" cy="2271010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996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977" y="4295633"/>
            <a:ext cx="3028013" cy="2271010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996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983" y="4309671"/>
            <a:ext cx="3009296" cy="2256972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996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106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18457" y="362526"/>
            <a:ext cx="1075508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8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674914" y="154440"/>
            <a:ext cx="10617200" cy="3861131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FF9966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Иван П.  – узнал и рассказал,  что  читали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ребята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советское время. Детям выписывали журнал «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Мурзилка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«Веселые картинки». 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Мурзилка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— популярный детский  журнал. А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 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Мурзилка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- это жёлтый герой, в красном берете и шарфе, с перекинутым через плечо фотоаппаратом. Детям он очень нравился.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страницах журнала  каждый ребёнок мог найти что-то интересное: увлекательные рассказы и стихотворения, яркие рисунки, статьи обо всём на свете, кроссворды, раскраски, самоделки, игры. 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«Весёлые картинки»  — детский юмористический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журнал, в котором есть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стихи и рассказы, настольные игры, комиксы, ребусы, шутки, загадки. Он организовывал  досуг всей семьи. Героями журнала стали весёлые человечки —  Карандаш,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Самоделкин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Буратино,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Чиполлино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Незнайка.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9314" y="881339"/>
            <a:ext cx="11553372" cy="417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26263" y="152406"/>
            <a:ext cx="184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9287" y="4015571"/>
            <a:ext cx="1985455" cy="275150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17" y="4425936"/>
            <a:ext cx="2945821" cy="2195990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66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15" y="4378097"/>
            <a:ext cx="2950772" cy="2213079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66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384" y="4387113"/>
            <a:ext cx="2979751" cy="2234813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833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18457" y="362526"/>
            <a:ext cx="1075508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Рисунок 13" descr="C:\Users\МК ДОУ25\Desktop\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479331" y="3347558"/>
            <a:ext cx="1674210" cy="2440871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rgbClr val="FF996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C:\Users\МК ДОУ25\Desktop\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222804" y="3968474"/>
            <a:ext cx="1704518" cy="2450100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rgbClr val="FF996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579234" y="373343"/>
            <a:ext cx="10720879" cy="3155706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FF9966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9234" y="138554"/>
            <a:ext cx="106172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Кирилл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– пригласил нас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мультзал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«В гостях у сказки» и познакомил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советскими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фильмами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мультфильмами: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«Ну, погоди!», «Зима в Простоквашино», «Снеговик-почтовик».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Посмотрев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их, мы пришли к выводу о том, что мультфильмы советского времени очень добрые и познавательные.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Ваня П. – взял интервью  у ветерана педагогического труда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Повстянко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Г.М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которая рассказала,  чем она любила заниматься,  когда была ребенком. Маленькая Галина любила рисовать сказочных героев, шить игрушки, вышивать узоры, играть на улице в подвижные игры, но никогда не забывала помогать своей маме.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39" y="4342170"/>
            <a:ext cx="2271486" cy="1703614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rgbClr val="FF996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566" y="3730888"/>
            <a:ext cx="2292293" cy="1719220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rgbClr val="FF996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478" y="5606938"/>
            <a:ext cx="3543043" cy="1072349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15288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/>
          <a:stretch/>
        </p:blipFill>
        <p:spPr>
          <a:xfrm>
            <a:off x="27506" y="0"/>
            <a:ext cx="12192000" cy="6858000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18457" y="362526"/>
            <a:ext cx="1075508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733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541677" y="251722"/>
            <a:ext cx="11553372" cy="2405253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FF9966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музей школы №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помогла нам узнать   о школьных предметах советского периода. Нам рассказали,  в какой форме ходили ученики в школу, за какими партами сидели. Мы узнали, что в «октябрята» принимали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октябре 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месяце  в 1 классе, а  пионерам завязывали красный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галстук, </a:t>
            </a: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они давали клятву.  Оказывается, в советское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время, гимн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нашей страны звучал по-другому. Ученики, которые окончили школу 20, 30, 40, 50 лет тому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назад,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приходят на вечер встречи и вспоминают свою школьную жизнь.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626263" y="152406"/>
            <a:ext cx="184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826" y="4018079"/>
            <a:ext cx="2643680" cy="1982761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390" y="3029660"/>
            <a:ext cx="2635784" cy="1976838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66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101" y="4541481"/>
            <a:ext cx="2643681" cy="1982761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66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433" y="3029660"/>
            <a:ext cx="2667963" cy="2000973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1" t="10155" r="9341" b="12796"/>
          <a:stretch/>
        </p:blipFill>
        <p:spPr>
          <a:xfrm rot="165132">
            <a:off x="5435453" y="2054012"/>
            <a:ext cx="2270710" cy="210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9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869</TotalTime>
  <Words>2233</Words>
  <Application>Microsoft Office PowerPoint</Application>
  <PresentationFormat>Произвольный</PresentationFormat>
  <Paragraphs>138</Paragraphs>
  <Slides>20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Муниципальное казенное дошкольное образовательное  учреждение детский сад № 25 общеразвивающего вида  с приоритетным осуществлением  познавательно-речевой деятельности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Пользователь Windows</cp:lastModifiedBy>
  <cp:revision>87</cp:revision>
  <dcterms:created xsi:type="dcterms:W3CDTF">2024-01-16T18:51:58Z</dcterms:created>
  <dcterms:modified xsi:type="dcterms:W3CDTF">2024-01-31T08:10:29Z</dcterms:modified>
</cp:coreProperties>
</file>