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315" r:id="rId1"/>
  </p:sldMasterIdLst>
  <p:notesMasterIdLst>
    <p:notesMasterId r:id="rId17"/>
  </p:notesMasterIdLst>
  <p:sldIdLst>
    <p:sldId id="257" r:id="rId2"/>
    <p:sldId id="292" r:id="rId3"/>
    <p:sldId id="279" r:id="rId4"/>
    <p:sldId id="296" r:id="rId5"/>
    <p:sldId id="256" r:id="rId6"/>
    <p:sldId id="291" r:id="rId7"/>
    <p:sldId id="282" r:id="rId8"/>
    <p:sldId id="290" r:id="rId9"/>
    <p:sldId id="278" r:id="rId10"/>
    <p:sldId id="273" r:id="rId11"/>
    <p:sldId id="293" r:id="rId12"/>
    <p:sldId id="294" r:id="rId13"/>
    <p:sldId id="295" r:id="rId14"/>
    <p:sldId id="271" r:id="rId15"/>
    <p:sldId id="28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60"/>
  </p:normalViewPr>
  <p:slideViewPr>
    <p:cSldViewPr>
      <p:cViewPr varScale="1">
        <p:scale>
          <a:sx n="86" d="100"/>
          <a:sy n="86" d="100"/>
        </p:scale>
        <p:origin x="3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1609B63-5BCC-4AE8-BB83-311B4319EA23}" type="datetimeFigureOut">
              <a:rPr lang="ru-RU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A7096CB-1B69-4E46-AA1E-A5A2A9F519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2705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096CB-1B69-4E46-AA1E-A5A2A9F5195B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135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096CB-1B69-4E46-AA1E-A5A2A9F5195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647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4E4675-485F-4842-8953-EA15616D3EAA}" type="slidenum">
              <a:rPr lang="ru-RU" smtClean="0">
                <a:latin typeface="Arial" pitchFamily="34" charset="0"/>
              </a:rPr>
              <a:pPr/>
              <a:t>6</a:t>
            </a:fld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962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8756A9-D1C0-455D-A8E1-5B2F565191B5}" type="slidenum">
              <a:rPr lang="ru-RU" smtClean="0">
                <a:latin typeface="Arial" pitchFamily="34" charset="0"/>
              </a:rPr>
              <a:pPr/>
              <a:t>10</a:t>
            </a:fld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61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5D5045-DE39-4B32-8E13-59E6ABD144D9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08FB72-3F9D-41CE-A6FF-D9BEC47ED96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577503-D4F2-47CE-9BD9-253022E16585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37CD0-8F29-4E27-9BA0-99AE1D5CD5E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111C3B-6CD0-485C-B4F5-B89115C6646B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1318DB-C554-421E-8593-17E1C500DE9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947233-8EDD-4D2D-92E0-B58BD7471F2F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59A739-FE6C-42D3-8641-8DD12054F33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9E3A44-185B-4C8D-913F-27F2AE06C581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A2EC9-2A68-456D-B75C-DCF1546B55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C99C76-1070-4C25-8208-4716646B5AC0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3312BB-AB31-482F-8640-378FCAD969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AD174B-E37A-4AA1-A7B7-EF9E92D303F3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39CB72-AD3D-4F4C-8CF4-E2FDB070664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3B5444-598C-4D2A-A4D4-6ADBAF5D81BD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237CB-23AC-4C89-A04C-E20B0C19CF5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031FCD-4F4A-4997-B2EB-E5AC8869588C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4C155-C13A-471F-A9F8-7FBE79C0282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4F2DD-B236-4706-BFC7-C972102D337D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64845C-EC1D-4A61-A05F-6F8D8770B3B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933F51-5F5E-4B47-9A87-50E4188222F8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FA2D9-2497-4472-A4E8-F65AAA92986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2F13FA7-557C-4170-90FE-A54FE63ED1BF}" type="datetimeFigureOut">
              <a:rPr lang="ru-RU" smtClean="0"/>
              <a:pPr>
                <a:defRPr/>
              </a:pPr>
              <a:t>21.09.2024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8C2BCACB-1B72-4E1C-BA42-7CD5AB2F730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6" r:id="rId1"/>
    <p:sldLayoutId id="2147484317" r:id="rId2"/>
    <p:sldLayoutId id="2147484318" r:id="rId3"/>
    <p:sldLayoutId id="2147484319" r:id="rId4"/>
    <p:sldLayoutId id="2147484320" r:id="rId5"/>
    <p:sldLayoutId id="2147484321" r:id="rId6"/>
    <p:sldLayoutId id="2147484322" r:id="rId7"/>
    <p:sldLayoutId id="2147484323" r:id="rId8"/>
    <p:sldLayoutId id="2147484324" r:id="rId9"/>
    <p:sldLayoutId id="2147484325" r:id="rId10"/>
    <p:sldLayoutId id="2147484326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hyperlink" Target="http://www.wwf.de/earthhour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Licht%20AUS!%20WWF%20Earth%20Hour%202018%20-%20WWF%20Deutschland.mp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WWF%20Jugend%20-%20Die%20Zukunft%20geh&#246;rt%20uns!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Klimawandel.mp4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26868" y="260648"/>
            <a:ext cx="8347380" cy="6277893"/>
          </a:xfrm>
          <a:noFill/>
        </p:spPr>
      </p:pic>
      <p:sp>
        <p:nvSpPr>
          <p:cNvPr id="5124" name="AutoShape 2" descr="https://im0-tub-ru.yandex.net/i?id=2a9825e35bbec9b34487cf8b7057934c&amp;n=33&amp;h=215&amp;w=36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6" descr="Картинки по запросу WWF герма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996" y="160338"/>
            <a:ext cx="1644167" cy="3387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45163" y="765175"/>
            <a:ext cx="7398836" cy="6085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de-DE" sz="2000" spc="-5" dirty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Du möchtest bei der Earth Hour </a:t>
            </a:r>
            <a:r>
              <a:rPr lang="de-DE" sz="2000" spc="-5" dirty="0" smtClean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mitmachen?</a:t>
            </a: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de-DE" sz="2000" spc="-5" dirty="0" smtClean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Organisiert </a:t>
            </a:r>
            <a:r>
              <a:rPr lang="de-DE" sz="2000" spc="-5" dirty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die Earth Hour doch gemeinsam! Viel Spaß! </a:t>
            </a:r>
            <a:endParaRPr lang="de-DE" sz="2000" spc="-5" dirty="0" smtClean="0">
              <a:solidFill>
                <a:srgbClr val="000000"/>
              </a:solidFill>
              <a:latin typeface="Georgia"/>
              <a:ea typeface="Georgia"/>
              <a:cs typeface="Georgia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endParaRPr lang="ru-RU" sz="1600" u="sng" spc="-5" dirty="0" smtClean="0">
              <a:latin typeface="Georgia"/>
              <a:ea typeface="Georgia"/>
              <a:cs typeface="Georgia"/>
              <a:hlinkClick r:id="rId4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Bastle mit Freunden Tiermasken (so organisierst du ein „Speed Dating“ mit Tierarten die vom Klimawandel bedroht sind)</a:t>
            </a:r>
            <a:endParaRPr lang="ru-RU" sz="1700" dirty="0">
              <a:latin typeface="Times New Roman"/>
              <a:ea typeface="Calibri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de-DE" sz="1700" spc="-5" dirty="0" smtClean="0">
                <a:solidFill>
                  <a:srgbClr val="000000"/>
                </a:solidFill>
                <a:latin typeface="Arial"/>
                <a:ea typeface="Georgia"/>
              </a:rPr>
              <a:t>Schreibe </a:t>
            </a: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von deiner Idee und Planung bei der Earth Hour Aktion zu unterstutzen und bestelle sie auf der eigenen Schulwebsite</a:t>
            </a:r>
            <a:endParaRPr lang="ru-RU" sz="1700" dirty="0">
              <a:latin typeface="Times New Roman"/>
              <a:ea typeface="Calibri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de-DE" sz="1700" spc="-5" dirty="0" smtClean="0">
                <a:solidFill>
                  <a:srgbClr val="000000"/>
                </a:solidFill>
                <a:latin typeface="Arial"/>
                <a:ea typeface="Georgia"/>
              </a:rPr>
              <a:t>Mache </a:t>
            </a: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ein Kunstwerk passend zu der Earth Hour und zum Thema Klimawandel. Verwende nur umweltvertragliche Materialien </a:t>
            </a:r>
            <a:endParaRPr lang="ru-RU" sz="1700" dirty="0">
              <a:latin typeface="Times New Roman"/>
              <a:ea typeface="Calibri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Klaren mit Flyern, </a:t>
            </a:r>
            <a:r>
              <a:rPr lang="de-DE" sz="1700" dirty="0">
                <a:solidFill>
                  <a:srgbClr val="000000"/>
                </a:solidFill>
                <a:latin typeface="Arial"/>
                <a:ea typeface="Calibri"/>
              </a:rPr>
              <a:t>Poster</a:t>
            </a: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n über „Nachhaltiger Leben“ auf </a:t>
            </a:r>
            <a:endParaRPr lang="ru-RU" sz="1700" dirty="0">
              <a:latin typeface="Times New Roman"/>
              <a:ea typeface="Calibri"/>
            </a:endParaRPr>
          </a:p>
          <a:p>
            <a:pPr marL="342900" indent="-342900" eaLnBrk="0" hangingPunct="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de-DE" sz="1700" spc="-5" dirty="0" smtClean="0">
                <a:solidFill>
                  <a:srgbClr val="000000"/>
                </a:solidFill>
                <a:latin typeface="Arial"/>
                <a:ea typeface="Georgia"/>
              </a:rPr>
              <a:t>Schreibe </a:t>
            </a: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einen Artikel für die </a:t>
            </a:r>
            <a:r>
              <a:rPr lang="de-DE" sz="1700" spc="-5" dirty="0" smtClean="0">
                <a:solidFill>
                  <a:srgbClr val="000000"/>
                </a:solidFill>
                <a:latin typeface="Arial"/>
                <a:ea typeface="Georgia"/>
              </a:rPr>
              <a:t>Schulzeitung  </a:t>
            </a:r>
            <a:r>
              <a:rPr lang="de-DE" sz="1700" spc="-5" dirty="0">
                <a:solidFill>
                  <a:srgbClr val="000000"/>
                </a:solidFill>
                <a:latin typeface="Arial"/>
                <a:ea typeface="Georgia"/>
              </a:rPr>
              <a:t>(Lokalzeitung)  </a:t>
            </a:r>
            <a:endParaRPr lang="de-DE" sz="1700" spc="-5" dirty="0" smtClean="0">
              <a:solidFill>
                <a:srgbClr val="000000"/>
              </a:solidFill>
              <a:latin typeface="Arial"/>
              <a:ea typeface="Georgia"/>
            </a:endParaRPr>
          </a:p>
          <a:p>
            <a:pPr marL="342900" indent="12700"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de-DE" sz="1700" dirty="0" smtClean="0">
                <a:solidFill>
                  <a:srgbClr val="000000"/>
                </a:solidFill>
                <a:latin typeface="Arial"/>
              </a:rPr>
              <a:t>„</a:t>
            </a:r>
            <a:r>
              <a:rPr lang="de-DE" sz="1700" dirty="0">
                <a:solidFill>
                  <a:srgbClr val="000000"/>
                </a:solidFill>
                <a:latin typeface="Arial"/>
              </a:rPr>
              <a:t>Naturschutz kennt keine Grenzen!“</a:t>
            </a:r>
            <a:endParaRPr lang="ru-RU" sz="1700" dirty="0">
              <a:latin typeface="Times New Roman"/>
              <a:ea typeface="Calibri"/>
            </a:endParaRPr>
          </a:p>
          <a:p>
            <a:pPr>
              <a:defRPr/>
            </a:pPr>
            <a:endParaRPr lang="de-DE" sz="1600" spc="-5" dirty="0">
              <a:solidFill>
                <a:srgbClr val="000000"/>
              </a:solidFill>
              <a:ea typeface="Georgia"/>
              <a:cs typeface="Arial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>
                <a:srgbClr val="000000"/>
              </a:buClr>
              <a:buSzPts val="950"/>
              <a:defRPr/>
            </a:pPr>
            <a:r>
              <a:rPr lang="de-DE" sz="2400" spc="-5" dirty="0" smtClean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         Danke</a:t>
            </a:r>
            <a:r>
              <a:rPr lang="de-DE" sz="2400" spc="-5" dirty="0">
                <a:solidFill>
                  <a:srgbClr val="000000"/>
                </a:solidFill>
                <a:latin typeface="Georgia"/>
                <a:ea typeface="Georgia"/>
                <a:cs typeface="Georgia"/>
              </a:rPr>
              <a:t>, dass du bei der Earth Hour mitmachst!</a:t>
            </a:r>
            <a:endParaRPr lang="ru-RU" sz="2400" dirty="0">
              <a:latin typeface="Times New Roman"/>
              <a:ea typeface="Calibri"/>
            </a:endParaRPr>
          </a:p>
          <a:p>
            <a:pPr algn="r">
              <a:defRPr/>
            </a:pPr>
            <a:r>
              <a:rPr lang="de-DE" sz="2400" b="1" u="sng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  <a:ea typeface="Georgia"/>
                <a:cs typeface="Georgia"/>
                <a:hlinkClick r:id="rId4"/>
              </a:rPr>
              <a:t>www.wwf.de/earthhour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1575984" y="41900"/>
            <a:ext cx="756801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sz="2000" b="1" dirty="0" smtClean="0">
                <a:solidFill>
                  <a:srgbClr val="0B87D6"/>
                </a:solidFill>
              </a:rPr>
              <a:t> </a:t>
            </a:r>
            <a:r>
              <a:rPr lang="de-DE" sz="3600" b="1" dirty="0">
                <a:solidFill>
                  <a:schemeClr val="tx2">
                    <a:lumMod val="75000"/>
                  </a:schemeClr>
                </a:solidFill>
              </a:rPr>
              <a:t>Aktionsleitfaden Ideen und </a:t>
            </a:r>
            <a:r>
              <a:rPr lang="de-DE" sz="3600" b="1" dirty="0" smtClean="0">
                <a:solidFill>
                  <a:schemeClr val="tx2">
                    <a:lumMod val="75000"/>
                  </a:schemeClr>
                </a:solidFill>
              </a:rPr>
              <a:t>Tipps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de-DE" sz="1600" u="sng" spc="-5" dirty="0" smtClean="0">
                <a:latin typeface="Georgia"/>
                <a:ea typeface="Georgia"/>
                <a:cs typeface="Georgia"/>
                <a:hlinkClick r:id="rId4"/>
              </a:rPr>
              <a:t>.</a:t>
            </a:r>
            <a:endParaRPr lang="de-DE" sz="1600" spc="-5" dirty="0">
              <a:solidFill>
                <a:srgbClr val="000000"/>
              </a:solidFill>
              <a:latin typeface="Georgia"/>
              <a:ea typeface="Georgia"/>
              <a:cs typeface="Georgia"/>
            </a:endParaRPr>
          </a:p>
          <a:p>
            <a:pPr algn="ctr"/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5" y="4005064"/>
            <a:ext cx="1769576" cy="269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72400" y="753775"/>
            <a:ext cx="887403" cy="72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4332" y="881336"/>
            <a:ext cx="4320480" cy="59766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0" y="188641"/>
            <a:ext cx="4320480" cy="6669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0"/>
            <a:ext cx="7736495" cy="963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37"/>
            <a:ext cx="5076056" cy="3944093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 rotWithShape="1">
          <a:blip r:embed="rId3" cstate="print"/>
          <a:srcRect l="677" t="8656" r="7141" b="17369"/>
          <a:stretch/>
        </p:blipFill>
        <p:spPr bwMode="auto">
          <a:xfrm>
            <a:off x="4644008" y="2708920"/>
            <a:ext cx="4499992" cy="415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109823"/>
            <a:ext cx="4370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dirty="0">
                <a:solidFill>
                  <a:schemeClr val="tx2">
                    <a:lumMod val="75000"/>
                  </a:schemeClr>
                </a:solidFill>
              </a:rPr>
              <a:t>Ideen und Tipps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2977" y="116632"/>
            <a:ext cx="3839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b="1" dirty="0">
                <a:solidFill>
                  <a:schemeClr val="tx2">
                    <a:lumMod val="75000"/>
                  </a:schemeClr>
                </a:solidFill>
              </a:rPr>
              <a:t>Aktionsleitfaden</a:t>
            </a:r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24744"/>
            <a:ext cx="2534204" cy="1307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97" y="5013176"/>
            <a:ext cx="3758876" cy="1489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692" y="764704"/>
            <a:ext cx="81369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Fasst in einem kurzen Bericht die Informationen aus den drei Texten zusammen (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обобщите</a:t>
            </a: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Georgia" pitchFamily="18" charset="0"/>
                <a:cs typeface="Times New Roman" pitchFamily="18" charset="0"/>
              </a:rPr>
              <a:t>Schreibe einen Artikel für die Schulzeitung (Lokalzeitung)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Georgia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de-DE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Naturschutz kennt keine Grenzen!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72206"/>
            <a:ext cx="4098771" cy="3059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97" y="-91176"/>
            <a:ext cx="7736495" cy="963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 txBox="1">
            <a:spLocks/>
          </p:cNvSpPr>
          <p:nvPr/>
        </p:nvSpPr>
        <p:spPr bwMode="auto">
          <a:xfrm>
            <a:off x="63500" y="5157788"/>
            <a:ext cx="88582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182563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</a:pPr>
            <a:r>
              <a:rPr lang="en-US" sz="2200">
                <a:solidFill>
                  <a:srgbClr val="404040"/>
                </a:solidFill>
                <a:latin typeface="Trebuchet MS" pitchFamily="34" charset="0"/>
              </a:rPr>
              <a:t>Kannst du den Text über Fest-Aktion lesen und verstehen?</a:t>
            </a:r>
          </a:p>
          <a:p>
            <a:pPr marL="228600" indent="-182563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</a:pPr>
            <a:r>
              <a:rPr lang="en-US" sz="2200">
                <a:solidFill>
                  <a:srgbClr val="404040"/>
                </a:solidFill>
                <a:latin typeface="Trebuchet MS" pitchFamily="34" charset="0"/>
              </a:rPr>
              <a:t>Kannst du über weltweite Aktion “Stunde der Erde” erklären?</a:t>
            </a:r>
          </a:p>
          <a:p>
            <a:pPr marL="228600" indent="-182563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</a:pPr>
            <a:r>
              <a:rPr lang="en-US" sz="2200">
                <a:solidFill>
                  <a:srgbClr val="404040"/>
                </a:solidFill>
                <a:latin typeface="Trebuchet MS" pitchFamily="34" charset="0"/>
              </a:rPr>
              <a:t> Kannst du </a:t>
            </a:r>
            <a:r>
              <a:rPr lang="de-DE" sz="2200">
                <a:solidFill>
                  <a:srgbClr val="444444"/>
                </a:solidFill>
                <a:latin typeface="Helvetica" pitchFamily="34" charset="0"/>
                <a:cs typeface="Times New Roman" pitchFamily="18" charset="0"/>
              </a:rPr>
              <a:t>für mehr Klimaschutz</a:t>
            </a:r>
            <a:r>
              <a:rPr lang="en-US" sz="2200">
                <a:solidFill>
                  <a:srgbClr val="404040"/>
                </a:solidFill>
                <a:latin typeface="Trebuchet MS" pitchFamily="34" charset="0"/>
              </a:rPr>
              <a:t> zusammen mitmachen?</a:t>
            </a:r>
            <a:endParaRPr lang="ru-RU" sz="2200">
              <a:solidFill>
                <a:srgbClr val="404040"/>
              </a:solidFill>
              <a:latin typeface="Trebuchet MS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115888"/>
            <a:ext cx="8742362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sz="3200" b="1" dirty="0">
                <a:solidFill>
                  <a:srgbClr val="A20F0F"/>
                </a:solidFill>
                <a:latin typeface="Georgia" pitchFamily="18" charset="0"/>
              </a:rPr>
              <a:t>Werden das Gesicht der Welt verändern!</a:t>
            </a:r>
            <a:endParaRPr lang="de-DE" sz="2000" b="1" dirty="0">
              <a:solidFill>
                <a:srgbClr val="C6E7FC">
                  <a:lumMod val="50000"/>
                </a:srgbClr>
              </a:solidFill>
            </a:endParaRP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Welches Fest ist das? 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000000"/>
                </a:solidFill>
              </a:rPr>
              <a:t>„Earth Hour“ </a:t>
            </a:r>
            <a:r>
              <a:rPr lang="ru-RU" sz="2000" b="1" dirty="0">
                <a:solidFill>
                  <a:srgbClr val="000000"/>
                </a:solidFill>
              </a:rPr>
              <a:t> </a:t>
            </a:r>
            <a:r>
              <a:rPr lang="de-DE" sz="2000" b="1" dirty="0">
                <a:solidFill>
                  <a:srgbClr val="000000"/>
                </a:solidFill>
              </a:rPr>
              <a:t>„Stunde der Erde“ „Licht aus“ 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Wer macht mit?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000000"/>
                </a:solidFill>
              </a:rPr>
              <a:t> Millionen Menschen und Naturschutztorganisationen</a:t>
            </a:r>
            <a:r>
              <a:rPr lang="de-DE" sz="2800" dirty="0">
                <a:latin typeface="Times New Roman" pitchFamily="18" charset="0"/>
                <a:cs typeface="Calibri" pitchFamily="34" charset="0"/>
              </a:rPr>
              <a:t> </a:t>
            </a:r>
            <a:endParaRPr lang="de-DE" sz="2800" dirty="0">
              <a:solidFill>
                <a:prstClr val="black"/>
              </a:solidFill>
            </a:endParaRP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Worum geht’s?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000000"/>
                </a:solidFill>
              </a:rPr>
              <a:t>Klimawandel</a:t>
            </a:r>
            <a:r>
              <a:rPr lang="ru-RU" sz="2000" b="1" dirty="0">
                <a:solidFill>
                  <a:srgbClr val="000000"/>
                </a:solidFill>
              </a:rPr>
              <a:t>: </a:t>
            </a:r>
            <a:r>
              <a:rPr lang="de-DE" sz="2000" b="1" dirty="0">
                <a:solidFill>
                  <a:srgbClr val="000000"/>
                </a:solidFill>
              </a:rPr>
              <a:t>die globale Erwärmung 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Wie soll </a:t>
            </a:r>
            <a:r>
              <a:rPr lang="en-US" sz="2000" b="1" dirty="0">
                <a:solidFill>
                  <a:srgbClr val="C6E7FC">
                    <a:lumMod val="50000"/>
                  </a:srgbClr>
                </a:solidFill>
              </a:rPr>
              <a:t>das Fest (</a:t>
            </a: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die Aktion) aussehen?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 smtClean="0">
                <a:solidFill>
                  <a:srgbClr val="000000"/>
                </a:solidFill>
              </a:rPr>
              <a:t>Für eine </a:t>
            </a:r>
            <a:r>
              <a:rPr lang="de-DE" sz="2000" b="1" dirty="0">
                <a:solidFill>
                  <a:srgbClr val="000000"/>
                </a:solidFill>
              </a:rPr>
              <a:t>Stunde das Licht ausschalten</a:t>
            </a:r>
            <a:r>
              <a:rPr lang="de-DE" sz="2000" dirty="0">
                <a:solidFill>
                  <a:srgbClr val="000000"/>
                </a:solidFill>
              </a:rPr>
              <a:t> </a:t>
            </a:r>
            <a:endParaRPr lang="de-DE" sz="2000" b="1" dirty="0">
              <a:solidFill>
                <a:srgbClr val="C6E7FC">
                  <a:lumMod val="50000"/>
                </a:srgbClr>
              </a:solidFill>
            </a:endParaRP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Warum soll </a:t>
            </a:r>
            <a:r>
              <a:rPr lang="en-US" sz="2000" b="1" dirty="0">
                <a:solidFill>
                  <a:srgbClr val="C6E7FC">
                    <a:lumMod val="50000"/>
                  </a:srgbClr>
                </a:solidFill>
              </a:rPr>
              <a:t>das Fest (</a:t>
            </a: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die Aktion)stattfinden?  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000000"/>
                </a:solidFill>
              </a:rPr>
              <a:t>ein Symbol für den Klimaschutz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Wo soll </a:t>
            </a:r>
            <a:r>
              <a:rPr lang="en-US" sz="2000" b="1" dirty="0">
                <a:solidFill>
                  <a:srgbClr val="C6E7FC">
                    <a:lumMod val="50000"/>
                  </a:srgbClr>
                </a:solidFill>
              </a:rPr>
              <a:t>das Fest (</a:t>
            </a: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die Aktion) stattfinden?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 smtClean="0">
                <a:solidFill>
                  <a:srgbClr val="000000"/>
                </a:solidFill>
              </a:rPr>
              <a:t>Auf </a:t>
            </a:r>
            <a:r>
              <a:rPr lang="de-DE" sz="2000" b="1" dirty="0">
                <a:solidFill>
                  <a:srgbClr val="000000"/>
                </a:solidFill>
              </a:rPr>
              <a:t>der Erde und für die Erde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- Los geht’s!</a:t>
            </a:r>
          </a:p>
          <a:p>
            <a:pPr indent="85725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000000"/>
                </a:solidFill>
              </a:rPr>
              <a:t>Organisieren gemeinsam</a:t>
            </a:r>
          </a:p>
          <a:p>
            <a:pPr indent="457200">
              <a:spcBef>
                <a:spcPts val="0"/>
              </a:spcBef>
              <a:spcAft>
                <a:spcPts val="0"/>
              </a:spcAft>
              <a:defRPr/>
            </a:pPr>
            <a:endParaRPr lang="de-DE" sz="2000" b="1" dirty="0">
              <a:solidFill>
                <a:srgbClr val="000000"/>
              </a:solidFill>
            </a:endParaRPr>
          </a:p>
          <a:p>
            <a:pPr marL="34290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rgbClr val="C6E7FC">
                    <a:lumMod val="50000"/>
                  </a:srgbClr>
                </a:solidFill>
              </a:rPr>
              <a:t> </a:t>
            </a:r>
          </a:p>
          <a:p>
            <a:pPr marL="342900">
              <a:spcBef>
                <a:spcPts val="0"/>
              </a:spcBef>
              <a:spcAft>
                <a:spcPts val="0"/>
              </a:spcAft>
              <a:defRPr/>
            </a:pPr>
            <a:endParaRPr lang="de-DE" sz="2000" b="1" dirty="0">
              <a:solidFill>
                <a:srgbClr val="C6E7FC">
                  <a:lumMod val="50000"/>
                </a:srgbClr>
              </a:solidFill>
            </a:endParaRPr>
          </a:p>
          <a:p>
            <a:pPr marL="342900" indent="-342900">
              <a:buFontTx/>
              <a:buChar char="-"/>
              <a:defRPr/>
            </a:pPr>
            <a:endParaRPr lang="de-DE" sz="2000" b="1" dirty="0">
              <a:solidFill>
                <a:srgbClr val="C6E7FC">
                  <a:lumMod val="50000"/>
                </a:srgbClr>
              </a:solidFill>
            </a:endParaRPr>
          </a:p>
          <a:p>
            <a:pPr>
              <a:defRPr/>
            </a:pPr>
            <a:endParaRPr lang="de-DE" sz="3200" b="1" dirty="0">
              <a:solidFill>
                <a:srgbClr val="A20F0F"/>
              </a:solidFill>
              <a:latin typeface="Georgia" pitchFamily="18" charset="0"/>
            </a:endParaRP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793" y="2668655"/>
            <a:ext cx="284108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Выноска-облако 5"/>
          <p:cNvSpPr/>
          <p:nvPr/>
        </p:nvSpPr>
        <p:spPr>
          <a:xfrm>
            <a:off x="6732240" y="1916832"/>
            <a:ext cx="2284638" cy="120927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smtClean="0">
                <a:solidFill>
                  <a:prstClr val="white"/>
                </a:solidFill>
                <a:latin typeface="Arial Black" pitchFamily="34" charset="0"/>
              </a:rPr>
              <a:t>ich  kann</a:t>
            </a:r>
            <a:endParaRPr lang="ru-RU" sz="2400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5224" y="764704"/>
            <a:ext cx="1276526" cy="1040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259759" y="3402625"/>
            <a:ext cx="675462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/>
            <a:endParaRPr lang="ru-RU" sz="2300" b="1" dirty="0" smtClean="0">
              <a:solidFill>
                <a:srgbClr val="323232"/>
              </a:solidFill>
              <a:latin typeface="+mj-lt"/>
            </a:endParaRPr>
          </a:p>
          <a:p>
            <a:pPr fontAlgn="t"/>
            <a:r>
              <a:rPr lang="de-DE" sz="2300" b="1" dirty="0" smtClean="0">
                <a:solidFill>
                  <a:srgbClr val="323232"/>
                </a:solidFill>
                <a:latin typeface="+mj-lt"/>
              </a:rPr>
              <a:t>Mach auch Du mit</a:t>
            </a:r>
            <a:r>
              <a:rPr lang="ru-RU" sz="2300" b="1" dirty="0" smtClean="0">
                <a:solidFill>
                  <a:srgbClr val="323232"/>
                </a:solidFill>
                <a:latin typeface="+mj-lt"/>
              </a:rPr>
              <a:t> </a:t>
            </a:r>
            <a:endParaRPr lang="en-US" sz="2300" b="1" dirty="0" smtClean="0">
              <a:solidFill>
                <a:srgbClr val="323232"/>
              </a:solidFill>
              <a:latin typeface="+mj-lt"/>
            </a:endParaRPr>
          </a:p>
          <a:p>
            <a:pPr fontAlgn="t"/>
            <a:r>
              <a:rPr lang="de-DE" sz="2300" b="1" dirty="0" smtClean="0">
                <a:solidFill>
                  <a:srgbClr val="323232"/>
                </a:solidFill>
                <a:latin typeface="+mj-lt"/>
              </a:rPr>
              <a:t>bei der Earth Hour!</a:t>
            </a:r>
          </a:p>
          <a:p>
            <a:pPr fontAlgn="t"/>
            <a:endParaRPr lang="ru-RU" sz="2300" dirty="0" smtClean="0">
              <a:solidFill>
                <a:srgbClr val="323232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743" y="837680"/>
            <a:ext cx="35213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de-DE" sz="2400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Am </a:t>
            </a:r>
            <a:r>
              <a:rPr lang="de-DE" sz="2400" b="1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ru-RU" sz="2400" b="1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r>
              <a:rPr lang="de-DE" sz="2400" b="1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März 2018</a:t>
            </a:r>
            <a:r>
              <a:rPr lang="de-DE" sz="2400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 überall auf der Erde schalten die Millionen von Menschen Punkt </a:t>
            </a:r>
            <a:r>
              <a:rPr lang="de-DE" sz="2400" b="1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20:30 Uhr ihr Licht </a:t>
            </a:r>
            <a:r>
              <a:rPr lang="de-DE" sz="2400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für mehr Umwelt- und Klimaschutz </a:t>
            </a:r>
            <a:r>
              <a:rPr lang="de-DE" sz="2400" b="1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aus</a:t>
            </a:r>
            <a:r>
              <a:rPr lang="de-DE" sz="2400" dirty="0" smtClean="0">
                <a:solidFill>
                  <a:srgbClr val="32323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! </a:t>
            </a:r>
            <a:endParaRPr lang="ru-RU" sz="2400" dirty="0" smtClean="0">
              <a:solidFill>
                <a:srgbClr val="32323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0010" y="68239"/>
            <a:ext cx="81714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de-D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Earth Hour - 2018 - die Stunde der Erde</a:t>
            </a:r>
            <a:endParaRPr lang="de-DE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04" y="4648044"/>
            <a:ext cx="88569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de-DE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Es ist besser </a:t>
            </a:r>
          </a:p>
          <a:p>
            <a:pPr fontAlgn="t"/>
            <a:r>
              <a:rPr lang="de-DE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die Erde </a:t>
            </a:r>
          </a:p>
          <a:p>
            <a:pPr fontAlgn="t"/>
            <a:r>
              <a:rPr lang="de-DE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jetzt zu schützen                                      </a:t>
            </a:r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fontAlgn="t"/>
            <a:r>
              <a:rPr lang="de-DE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als sie später reparieren! </a:t>
            </a:r>
            <a:endParaRPr lang="de-DE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Рисунок 6" descr="D:\Скулкина Н В\ДЛЯ ОТКРЫТОГО УРОКА\для жюри уменьшить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5"/>
          <a:stretch/>
        </p:blipFill>
        <p:spPr bwMode="auto">
          <a:xfrm>
            <a:off x="3916865" y="775501"/>
            <a:ext cx="5184576" cy="8614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D:\Скулкина Н В\ДЛЯ ОТКРЫТОГО УРОКА\для жюри уменьшить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95" b="55067"/>
          <a:stretch/>
        </p:blipFill>
        <p:spPr bwMode="auto">
          <a:xfrm>
            <a:off x="3916865" y="1636929"/>
            <a:ext cx="5184576" cy="18325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D:\Скулкина Н В\ДЛЯ ОТКРЫТОГО УРОКА\для жюри уменьшить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14"/>
          <a:stretch/>
        </p:blipFill>
        <p:spPr bwMode="auto">
          <a:xfrm>
            <a:off x="3916865" y="3469472"/>
            <a:ext cx="5184576" cy="2790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4528933" y="5236595"/>
            <a:ext cx="3960440" cy="504056"/>
          </a:xfrm>
          <a:prstGeom prst="round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Голосуй за природу !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27769" cy="837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wwf.ru/img/about-slide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183979"/>
            <a:ext cx="820891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332656"/>
            <a:ext cx="5400600" cy="57606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/>
              </a:rPr>
              <a:t>23</a:t>
            </a:r>
            <a:r>
              <a:rPr lang="en-US" sz="60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/>
              </a:rPr>
              <a:t>. März 20</a:t>
            </a:r>
            <a:r>
              <a:rPr lang="ru-RU" sz="60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endParaRPr lang="ru-RU" sz="6000" b="1" dirty="0">
              <a:ln/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826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2" cstate="print"/>
          <a:srcRect l="11966" t="11467" r="7463" b="24551"/>
          <a:stretch/>
        </p:blipFill>
        <p:spPr bwMode="auto">
          <a:xfrm>
            <a:off x="4716016" y="4815014"/>
            <a:ext cx="2932474" cy="16057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2" descr="http://naked-science.ru/sites/default/files/images/press%20release_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4" t="73997" r="35187"/>
          <a:stretch/>
        </p:blipFill>
        <p:spPr bwMode="auto">
          <a:xfrm>
            <a:off x="2549327" y="4815014"/>
            <a:ext cx="2118315" cy="16057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267744" y="242905"/>
            <a:ext cx="7139136" cy="1074638"/>
          </a:xfrm>
        </p:spPr>
        <p:txBody>
          <a:bodyPr/>
          <a:lstStyle/>
          <a:p>
            <a:pPr marL="0" indent="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6600" dirty="0" smtClean="0">
                <a:solidFill>
                  <a:schemeClr val="accent2">
                    <a:lumMod val="50000"/>
                  </a:schemeClr>
                </a:solidFill>
              </a:rPr>
              <a:t>Fest-</a:t>
            </a:r>
            <a:r>
              <a:rPr lang="de-DE" sz="6600" dirty="0" smtClean="0">
                <a:solidFill>
                  <a:schemeClr val="accent2">
                    <a:lumMod val="50000"/>
                  </a:schemeClr>
                </a:solidFill>
              </a:rPr>
              <a:t>Aktion</a:t>
            </a:r>
            <a:r>
              <a:rPr lang="de-DE" sz="6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de-DE" sz="66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54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539552" y="1317543"/>
            <a:ext cx="8604448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endParaRPr lang="de-DE" sz="3000" b="1" dirty="0">
              <a:solidFill>
                <a:schemeClr val="bg2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Was für eine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Aktion</a:t>
            </a: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 ist </a:t>
            </a: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das?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Wer macht mit?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Worum geht’s?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W</a:t>
            </a:r>
            <a:r>
              <a:rPr lang="en-US" sz="3600" b="1" dirty="0" err="1" smtClean="0">
                <a:solidFill>
                  <a:schemeClr val="tx2">
                    <a:lumMod val="50000"/>
                  </a:schemeClr>
                </a:solidFill>
              </a:rPr>
              <a:t>ozu</a:t>
            </a: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soll </a:t>
            </a: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die Aktion stattfinden</a:t>
            </a: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?  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Wo soll diese </a:t>
            </a:r>
            <a:r>
              <a:rPr lang="de-DE" sz="3600" b="1" dirty="0" smtClean="0">
                <a:solidFill>
                  <a:schemeClr val="tx2">
                    <a:lumMod val="50000"/>
                  </a:schemeClr>
                </a:solidFill>
              </a:rPr>
              <a:t>Aktion </a:t>
            </a:r>
            <a:r>
              <a:rPr lang="de-DE" sz="3600" b="1" dirty="0">
                <a:solidFill>
                  <a:schemeClr val="tx2">
                    <a:lumMod val="50000"/>
                  </a:schemeClr>
                </a:solidFill>
              </a:rPr>
              <a:t>stattfinden</a:t>
            </a:r>
            <a:r>
              <a:rPr lang="de-DE" sz="3000" b="1" dirty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>
              <a:defRPr/>
            </a:pPr>
            <a:endParaRPr lang="de-DE" sz="1100" dirty="0">
              <a:solidFill>
                <a:srgbClr val="000000"/>
              </a:solidFill>
            </a:endParaRPr>
          </a:p>
          <a:p>
            <a:pPr>
              <a:defRPr/>
            </a:pPr>
            <a:endParaRPr lang="de-DE" sz="1100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5" r="12075" b="17542"/>
          <a:stretch/>
        </p:blipFill>
        <p:spPr bwMode="auto">
          <a:xfrm>
            <a:off x="107504" y="170269"/>
            <a:ext cx="1440160" cy="96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/>
          <a:srcRect l="23478" t="7349" r="2039" b="15274"/>
          <a:stretch/>
        </p:blipFill>
        <p:spPr>
          <a:xfrm>
            <a:off x="7505874" y="179978"/>
            <a:ext cx="1510768" cy="956378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6" cstate="print"/>
          <a:srcRect l="1994" t="11634" r="76068" b="65770"/>
          <a:stretch/>
        </p:blipFill>
        <p:spPr bwMode="auto">
          <a:xfrm>
            <a:off x="252398" y="4815014"/>
            <a:ext cx="2009775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support-pratique.com/wp-content/uploads/2013/11/economie-facture-electricite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2"/>
          <a:stretch/>
        </p:blipFill>
        <p:spPr bwMode="auto">
          <a:xfrm>
            <a:off x="7740352" y="4815014"/>
            <a:ext cx="1393936" cy="859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5" descr="Картинки по запросу Earth of hour oder eine Stunde der Erde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733256"/>
            <a:ext cx="1393936" cy="100811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72788" y="1805958"/>
            <a:ext cx="1752600" cy="1647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61" y="17992"/>
            <a:ext cx="8821677" cy="682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1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 rotWithShape="1">
          <a:blip r:embed="rId3" cstate="print"/>
          <a:srcRect l="15307" t="47809" r="29190" b="45330"/>
          <a:stretch/>
        </p:blipFill>
        <p:spPr bwMode="auto">
          <a:xfrm>
            <a:off x="35672" y="846294"/>
            <a:ext cx="9108328" cy="1142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42" name="Прямоугольник 10"/>
          <p:cNvSpPr>
            <a:spLocks noChangeArrowheads="1"/>
          </p:cNvSpPr>
          <p:nvPr/>
        </p:nvSpPr>
        <p:spPr bwMode="auto">
          <a:xfrm>
            <a:off x="5061168" y="404813"/>
            <a:ext cx="361451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de-DE" sz="2800" dirty="0"/>
          </a:p>
          <a:p>
            <a:endParaRPr lang="de-DE" sz="2800" dirty="0" smtClean="0"/>
          </a:p>
          <a:p>
            <a:endParaRPr lang="de-DE" sz="2800" dirty="0"/>
          </a:p>
          <a:p>
            <a:r>
              <a:rPr lang="de-DE" sz="2800" dirty="0" smtClean="0"/>
              <a:t> </a:t>
            </a:r>
            <a:endParaRPr lang="de-DE" sz="2800" dirty="0"/>
          </a:p>
        </p:txBody>
      </p:sp>
      <p:sp>
        <p:nvSpPr>
          <p:cNvPr id="10245" name="Прямоугольник 1"/>
          <p:cNvSpPr>
            <a:spLocks noChangeArrowheads="1"/>
          </p:cNvSpPr>
          <p:nvPr/>
        </p:nvSpPr>
        <p:spPr bwMode="auto">
          <a:xfrm>
            <a:off x="5796136" y="3140968"/>
            <a:ext cx="29670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4" cstate="print"/>
          <a:srcRect l="12103" t="8876" r="66490" b="81497"/>
          <a:stretch/>
        </p:blipFill>
        <p:spPr bwMode="auto">
          <a:xfrm>
            <a:off x="-38678" y="20662"/>
            <a:ext cx="1586342" cy="7440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15307" t="57144" r="29190" b="21488"/>
          <a:stretch/>
        </p:blipFill>
        <p:spPr bwMode="auto">
          <a:xfrm>
            <a:off x="56519" y="1920149"/>
            <a:ext cx="9087481" cy="31300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44" name="Прямоугольник 1"/>
          <p:cNvSpPr>
            <a:spLocks noChangeArrowheads="1"/>
          </p:cNvSpPr>
          <p:nvPr/>
        </p:nvSpPr>
        <p:spPr bwMode="auto">
          <a:xfrm>
            <a:off x="232032" y="48597"/>
            <a:ext cx="8796997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       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Wer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macht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 an dieser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Aktion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3600" b="1" dirty="0">
                <a:solidFill>
                  <a:schemeClr val="accent2">
                    <a:lumMod val="50000"/>
                  </a:schemeClr>
                </a:solidFill>
              </a:rPr>
              <a:t>mit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?</a:t>
            </a:r>
          </a:p>
          <a:p>
            <a:pPr lvl="0"/>
            <a:endParaRPr lang="de-DE" sz="1600" dirty="0" smtClean="0"/>
          </a:p>
          <a:p>
            <a:pPr lvl="0"/>
            <a:endParaRPr lang="de-DE" sz="1600" dirty="0"/>
          </a:p>
          <a:p>
            <a:pPr lvl="0"/>
            <a:endParaRPr lang="de-DE" sz="1600" dirty="0" smtClean="0"/>
          </a:p>
          <a:p>
            <a:pPr lvl="0"/>
            <a:endParaRPr lang="de-DE" sz="1600" dirty="0"/>
          </a:p>
          <a:p>
            <a:pPr lvl="0"/>
            <a:endParaRPr lang="de-DE" sz="1600" dirty="0" smtClean="0"/>
          </a:p>
          <a:p>
            <a:pPr lvl="0"/>
            <a:endParaRPr lang="de-DE" sz="1600" dirty="0"/>
          </a:p>
          <a:p>
            <a:pPr lvl="0"/>
            <a:endParaRPr lang="de-DE" sz="1600" dirty="0" smtClean="0"/>
          </a:p>
          <a:p>
            <a:pPr lvl="0"/>
            <a:endParaRPr lang="de-DE" sz="1600" dirty="0"/>
          </a:p>
          <a:p>
            <a:pPr lvl="0"/>
            <a:endParaRPr lang="de-DE" sz="1200" dirty="0" smtClean="0"/>
          </a:p>
          <a:p>
            <a:pPr lvl="0"/>
            <a:endParaRPr lang="de-DE" sz="1200" dirty="0"/>
          </a:p>
          <a:p>
            <a:pPr lvl="0"/>
            <a:endParaRPr lang="de-DE" sz="1200" dirty="0" smtClean="0"/>
          </a:p>
          <a:p>
            <a:pPr lvl="0"/>
            <a:endParaRPr lang="de-DE" sz="1200" dirty="0"/>
          </a:p>
          <a:p>
            <a:pPr lvl="0"/>
            <a:endParaRPr lang="de-DE" sz="1200" dirty="0" smtClean="0"/>
          </a:p>
          <a:p>
            <a:pPr lvl="0"/>
            <a:endParaRPr lang="de-DE" sz="1200" dirty="0"/>
          </a:p>
          <a:p>
            <a:pPr lvl="0"/>
            <a:endParaRPr lang="de-DE" sz="1200" dirty="0" smtClean="0"/>
          </a:p>
          <a:p>
            <a:pPr lvl="0"/>
            <a:endParaRPr lang="de-DE" sz="1200" dirty="0"/>
          </a:p>
          <a:p>
            <a:pPr lvl="0"/>
            <a:endParaRPr lang="de-DE" sz="1200" dirty="0" smtClean="0"/>
          </a:p>
          <a:p>
            <a:pPr algn="ctr"/>
            <a:endParaRPr lang="de-DE" b="1" dirty="0">
              <a:solidFill>
                <a:srgbClr val="0B87D6"/>
              </a:solidFill>
            </a:endParaRPr>
          </a:p>
        </p:txBody>
      </p:sp>
      <p:pic>
        <p:nvPicPr>
          <p:cNvPr id="11" name="Рисунок 17" descr="http://www.young-panda.de/uploads/tx_weitclickypsinglepic/675-Earth_Hour-2016-c-WWF-Iran.jpg"/>
          <p:cNvPicPr>
            <a:picLocks noChangeAspect="1" noChangeArrowheads="1"/>
          </p:cNvPicPr>
          <p:nvPr/>
        </p:nvPicPr>
        <p:blipFill>
          <a:blip r:embed="rId5" cstate="print"/>
          <a:srcRect r="34409"/>
          <a:stretch>
            <a:fillRect/>
          </a:stretch>
        </p:blipFill>
        <p:spPr bwMode="auto">
          <a:xfrm>
            <a:off x="79123" y="5185623"/>
            <a:ext cx="2355241" cy="151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www.minimalismus-leben.de/wp-content/uploads/2014/03/Fotolia_58006732_XS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7" r="24289"/>
          <a:stretch/>
        </p:blipFill>
        <p:spPr bwMode="auto">
          <a:xfrm>
            <a:off x="7142299" y="5115889"/>
            <a:ext cx="1944216" cy="1584323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" name="Прямоугольник 2"/>
          <p:cNvSpPr/>
          <p:nvPr/>
        </p:nvSpPr>
        <p:spPr>
          <a:xfrm>
            <a:off x="2478990" y="4816316"/>
            <a:ext cx="5272012" cy="1803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de-DE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 ist eine globale Aktion des WWF, </a:t>
            </a: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startet </a:t>
            </a:r>
            <a:r>
              <a:rPr lang="de-DE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jedes Jahr im März um 20.30 Uhr Ortszeit.</a:t>
            </a:r>
            <a:endParaRPr lang="de-DE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Millionen </a:t>
            </a:r>
            <a:r>
              <a:rPr lang="de-DE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Menschen schalten in der ganzen Welt für eine Stunde das Licht </a:t>
            </a: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 </a:t>
            </a:r>
            <a:r>
              <a:rPr lang="de-DE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Elektrogeräte aus - auch viele YOUNG PANDAs</a:t>
            </a:r>
            <a:r>
              <a:rPr lang="de-DE" sz="2000" dirty="0" smtClean="0">
                <a:solidFill>
                  <a:schemeClr val="tx1"/>
                </a:solidFill>
              </a:rPr>
              <a:t>.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   </a:t>
            </a:r>
          </a:p>
          <a:p>
            <a:pPr lvl="0"/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file"/>
              </a:rPr>
              <a:t>Unsere </a:t>
            </a:r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file"/>
              </a:rPr>
              <a:t>Mission: a living planet! 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045" y="3454873"/>
            <a:ext cx="1795463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20" y="3239379"/>
            <a:ext cx="1812925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3700" y="5292725"/>
            <a:ext cx="1871663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6" cstate="print"/>
          <a:srcRect b="46810"/>
          <a:stretch/>
        </p:blipFill>
        <p:spPr bwMode="auto">
          <a:xfrm>
            <a:off x="89231" y="450962"/>
            <a:ext cx="1373366" cy="161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0" name="Прямоугольник 2"/>
          <p:cNvSpPr>
            <a:spLocks noChangeArrowheads="1"/>
          </p:cNvSpPr>
          <p:nvPr/>
        </p:nvSpPr>
        <p:spPr bwMode="auto">
          <a:xfrm>
            <a:off x="1792288" y="1011238"/>
            <a:ext cx="7291387" cy="1200329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de-DE" sz="2400" b="1" dirty="0"/>
              <a:t>Großer Panda </a:t>
            </a:r>
            <a:r>
              <a:rPr lang="de-DE" sz="2400" dirty="0"/>
              <a:t>ist</a:t>
            </a:r>
            <a:r>
              <a:rPr lang="de-DE" sz="2400" b="1" dirty="0"/>
              <a:t> </a:t>
            </a:r>
            <a:r>
              <a:rPr lang="de-DE" sz="2400" dirty="0"/>
              <a:t>das Wappentier (</a:t>
            </a:r>
            <a:r>
              <a:rPr lang="de-DE" sz="2400" b="1" i="1" dirty="0">
                <a:solidFill>
                  <a:srgbClr val="555555"/>
                </a:solidFill>
                <a:latin typeface="Lato"/>
              </a:rPr>
              <a:t>das Symboltier</a:t>
            </a:r>
            <a:r>
              <a:rPr lang="de-DE" sz="2400" dirty="0">
                <a:solidFill>
                  <a:srgbClr val="555555"/>
                </a:solidFill>
                <a:latin typeface="Lato"/>
              </a:rPr>
              <a:t>)</a:t>
            </a:r>
            <a:r>
              <a:rPr lang="de-DE" sz="2400" dirty="0"/>
              <a:t> des WWF</a:t>
            </a:r>
            <a:r>
              <a:rPr lang="en-US" sz="2400" dirty="0"/>
              <a:t>.</a:t>
            </a:r>
            <a:r>
              <a:rPr lang="de-DE" sz="2400" dirty="0"/>
              <a:t> </a:t>
            </a:r>
            <a:r>
              <a:rPr lang="de-DE" sz="2400" dirty="0">
                <a:latin typeface="Times New Roman" pitchFamily="18" charset="0"/>
                <a:cs typeface="Calibri" pitchFamily="34" charset="0"/>
              </a:rPr>
              <a:t>Der World Wide Fund </a:t>
            </a:r>
            <a:r>
              <a:rPr lang="de-DE" sz="2400" noProof="1">
                <a:latin typeface="Times New Roman" pitchFamily="18" charset="0"/>
                <a:cs typeface="Calibri" pitchFamily="34" charset="0"/>
              </a:rPr>
              <a:t>For</a:t>
            </a:r>
            <a:r>
              <a:rPr lang="de-DE" sz="2400" dirty="0">
                <a:latin typeface="Times New Roman" pitchFamily="18" charset="0"/>
                <a:cs typeface="Calibri" pitchFamily="34" charset="0"/>
              </a:rPr>
              <a:t> Nature (WWF) ist eine der </a:t>
            </a:r>
            <a:r>
              <a:rPr lang="de-DE" sz="2400" dirty="0" smtClean="0">
                <a:latin typeface="Times New Roman" pitchFamily="18" charset="0"/>
                <a:cs typeface="Calibri" pitchFamily="34" charset="0"/>
              </a:rPr>
              <a:t>größten </a:t>
            </a:r>
            <a:r>
              <a:rPr lang="de-DE" sz="2400" dirty="0">
                <a:latin typeface="Times New Roman" pitchFamily="18" charset="0"/>
                <a:cs typeface="Calibri" pitchFamily="34" charset="0"/>
              </a:rPr>
              <a:t>Naturschutztorganisationen der Welt.</a:t>
            </a:r>
            <a:r>
              <a:rPr lang="de-DE" sz="2000" dirty="0"/>
              <a:t> </a:t>
            </a:r>
          </a:p>
        </p:txBody>
      </p:sp>
      <p:sp>
        <p:nvSpPr>
          <p:cNvPr id="11273" name="Прямоугольник 7"/>
          <p:cNvSpPr>
            <a:spLocks noChangeArrowheads="1"/>
          </p:cNvSpPr>
          <p:nvPr/>
        </p:nvSpPr>
        <p:spPr bwMode="auto">
          <a:xfrm>
            <a:off x="1655763" y="476250"/>
            <a:ext cx="3922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800"/>
              <a:t>„Hallo Großer Panda!“ </a:t>
            </a:r>
          </a:p>
        </p:txBody>
      </p:sp>
      <p:pic>
        <p:nvPicPr>
          <p:cNvPr id="11274" name="Picture 8" descr="http://herz-fuer-tiere.de/sites/herz-fuer-tiere.de/files/styles/s580/public/Gorilla_Cipoleta.jpg?itok=wjhbFWUn"/>
          <p:cNvPicPr>
            <a:picLocks noChangeAspect="1" noChangeArrowheads="1"/>
          </p:cNvPicPr>
          <p:nvPr/>
        </p:nvPicPr>
        <p:blipFill rotWithShape="1">
          <a:blip r:embed="rId7" cstate="print"/>
          <a:srcRect l="22862" r="12184"/>
          <a:stretch/>
        </p:blipFill>
        <p:spPr bwMode="auto">
          <a:xfrm>
            <a:off x="412143" y="5619237"/>
            <a:ext cx="1415678" cy="122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Прямоугольник 9"/>
          <p:cNvSpPr>
            <a:spLocks noChangeArrowheads="1"/>
          </p:cNvSpPr>
          <p:nvPr/>
        </p:nvSpPr>
        <p:spPr bwMode="auto">
          <a:xfrm>
            <a:off x="1899736" y="3414427"/>
            <a:ext cx="164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>
                <a:solidFill>
                  <a:schemeClr val="tx2">
                    <a:lumMod val="75000"/>
                  </a:schemeClr>
                </a:solidFill>
              </a:rPr>
              <a:t>Großer Panda</a:t>
            </a:r>
          </a:p>
        </p:txBody>
      </p:sp>
      <p:pic>
        <p:nvPicPr>
          <p:cNvPr id="11276" name="Picture 10" descr="Bedrohte Tierart: Java-Nashorn"/>
          <p:cNvPicPr>
            <a:picLocks noChangeAspect="1" noChangeArrowheads="1"/>
          </p:cNvPicPr>
          <p:nvPr/>
        </p:nvPicPr>
        <p:blipFill>
          <a:blip r:embed="rId8" cstate="print"/>
          <a:srcRect l="13120" t="20245" r="7571" b="9132"/>
          <a:stretch>
            <a:fillRect/>
          </a:stretch>
        </p:blipFill>
        <p:spPr bwMode="auto">
          <a:xfrm>
            <a:off x="6279074" y="5244192"/>
            <a:ext cx="2685414" cy="144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4" descr="http://herz-fuer-tiere.de/sites/herz-fuer-tiere.de/files/styles/s580/public/Kaiserpinguine_Fritz_Poelkin_.jpg?itok=uwymO_mo"/>
          <p:cNvPicPr>
            <a:picLocks noChangeAspect="1" noChangeArrowheads="1"/>
          </p:cNvPicPr>
          <p:nvPr/>
        </p:nvPicPr>
        <p:blipFill rotWithShape="1">
          <a:blip r:embed="rId9" cstate="print"/>
          <a:srcRect t="30252"/>
          <a:stretch/>
        </p:blipFill>
        <p:spPr bwMode="auto">
          <a:xfrm>
            <a:off x="2164554" y="4197580"/>
            <a:ext cx="2166297" cy="93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Прямоугольник 19"/>
          <p:cNvSpPr>
            <a:spLocks noChangeArrowheads="1"/>
          </p:cNvSpPr>
          <p:nvPr/>
        </p:nvSpPr>
        <p:spPr bwMode="auto">
          <a:xfrm>
            <a:off x="4528942" y="2803072"/>
            <a:ext cx="917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/>
              <a:t>Gorilla</a:t>
            </a:r>
            <a:r>
              <a:rPr lang="de-DE" dirty="0"/>
              <a:t> </a:t>
            </a:r>
            <a:endParaRPr lang="ru-RU" dirty="0"/>
          </a:p>
        </p:txBody>
      </p:sp>
      <p:pic>
        <p:nvPicPr>
          <p:cNvPr id="11279" name="Picture 18" descr="Amurenleopar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682" y="4186209"/>
            <a:ext cx="1960562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24" descr="http://herz-fuer-tiere.de/sites/herz-fuer-tiere.de/files/styles/s580/public/Loewe_Ulf_Doerner_.jpg?itok=A0RuDFqy"/>
          <p:cNvPicPr>
            <a:picLocks noChangeAspect="1" noChangeArrowheads="1"/>
          </p:cNvPicPr>
          <p:nvPr/>
        </p:nvPicPr>
        <p:blipFill rotWithShape="1">
          <a:blip r:embed="rId11" cstate="print"/>
          <a:srcRect r="11879"/>
          <a:stretch/>
        </p:blipFill>
        <p:spPr bwMode="auto">
          <a:xfrm>
            <a:off x="2153201" y="5606247"/>
            <a:ext cx="1730134" cy="123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25" descr="https://im1-tub-ru.yandex.net/i?id=d834fceef0ace0cb091cc6303bfe45eb-l&amp;n=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27238" y="2232364"/>
            <a:ext cx="1452562" cy="108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1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21152" y="5204224"/>
            <a:ext cx="2035174" cy="1525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1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87065" y="3206549"/>
            <a:ext cx="1924050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1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63734" y="3398322"/>
            <a:ext cx="195026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85" name="Прямоугольник 10"/>
          <p:cNvSpPr>
            <a:spLocks noChangeArrowheads="1"/>
          </p:cNvSpPr>
          <p:nvPr/>
        </p:nvSpPr>
        <p:spPr bwMode="auto">
          <a:xfrm>
            <a:off x="6804248" y="4922837"/>
            <a:ext cx="1684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dirty="0"/>
              <a:t> </a:t>
            </a:r>
            <a:r>
              <a:rPr lang="de-DE" u="sng" dirty="0"/>
              <a:t>Java-Nashorn</a:t>
            </a:r>
          </a:p>
        </p:txBody>
      </p:sp>
      <p:sp>
        <p:nvSpPr>
          <p:cNvPr id="11286" name="Прямоугольник 7"/>
          <p:cNvSpPr>
            <a:spLocks noChangeArrowheads="1"/>
          </p:cNvSpPr>
          <p:nvPr/>
        </p:nvSpPr>
        <p:spPr bwMode="auto">
          <a:xfrm>
            <a:off x="157342" y="3814893"/>
            <a:ext cx="1506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/>
              <a:t>Amurleopard</a:t>
            </a:r>
          </a:p>
          <a:p>
            <a:endParaRPr lang="de-DE" u="sng" dirty="0"/>
          </a:p>
        </p:txBody>
      </p:sp>
      <p:sp>
        <p:nvSpPr>
          <p:cNvPr id="11287" name="Прямоугольник 12"/>
          <p:cNvSpPr>
            <a:spLocks noChangeArrowheads="1"/>
          </p:cNvSpPr>
          <p:nvPr/>
        </p:nvSpPr>
        <p:spPr bwMode="auto">
          <a:xfrm>
            <a:off x="2672546" y="5204224"/>
            <a:ext cx="736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/>
              <a:t>Löwe</a:t>
            </a:r>
          </a:p>
        </p:txBody>
      </p:sp>
      <p:sp>
        <p:nvSpPr>
          <p:cNvPr id="11288" name="Прямоугольник 7"/>
          <p:cNvSpPr>
            <a:spLocks noChangeArrowheads="1"/>
          </p:cNvSpPr>
          <p:nvPr/>
        </p:nvSpPr>
        <p:spPr bwMode="auto">
          <a:xfrm>
            <a:off x="7452328" y="2994504"/>
            <a:ext cx="1095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 smtClean="0">
                <a:solidFill>
                  <a:schemeClr val="bg2">
                    <a:lumMod val="25000"/>
                  </a:schemeClr>
                </a:solidFill>
              </a:rPr>
              <a:t>Eisbären</a:t>
            </a:r>
            <a:endParaRPr lang="de-DE" u="sng" dirty="0">
              <a:solidFill>
                <a:schemeClr val="bg2">
                  <a:lumMod val="25000"/>
                </a:schemeClr>
              </a:solidFill>
            </a:endParaRPr>
          </a:p>
          <a:p>
            <a:endParaRPr lang="de-DE" dirty="0"/>
          </a:p>
        </p:txBody>
      </p:sp>
      <p:sp>
        <p:nvSpPr>
          <p:cNvPr id="11289" name="Прямоугольник 11"/>
          <p:cNvSpPr>
            <a:spLocks noChangeArrowheads="1"/>
          </p:cNvSpPr>
          <p:nvPr/>
        </p:nvSpPr>
        <p:spPr bwMode="auto">
          <a:xfrm>
            <a:off x="2307448" y="3817577"/>
            <a:ext cx="171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/>
              <a:t>Kaiserpinguine</a:t>
            </a:r>
          </a:p>
        </p:txBody>
      </p:sp>
      <p:sp>
        <p:nvSpPr>
          <p:cNvPr id="11290" name="Прямоугольник 17"/>
          <p:cNvSpPr>
            <a:spLocks noChangeArrowheads="1"/>
          </p:cNvSpPr>
          <p:nvPr/>
        </p:nvSpPr>
        <p:spPr bwMode="auto">
          <a:xfrm>
            <a:off x="8172" y="5281296"/>
            <a:ext cx="2338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u="sng" dirty="0"/>
              <a:t>Sumatra-Orang-Utan</a:t>
            </a:r>
          </a:p>
        </p:txBody>
      </p:sp>
      <p:sp>
        <p:nvSpPr>
          <p:cNvPr id="11291" name="Прямоугольник 1"/>
          <p:cNvSpPr>
            <a:spLocks noChangeArrowheads="1"/>
          </p:cNvSpPr>
          <p:nvPr/>
        </p:nvSpPr>
        <p:spPr bwMode="auto">
          <a:xfrm>
            <a:off x="4110473" y="2284183"/>
            <a:ext cx="32877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sz="2400" b="1" dirty="0"/>
              <a:t>Bedrohte Tierarten:</a:t>
            </a:r>
            <a:r>
              <a:rPr lang="ru-RU" sz="2400" b="1" dirty="0"/>
              <a:t> </a:t>
            </a:r>
          </a:p>
        </p:txBody>
      </p:sp>
      <p:sp>
        <p:nvSpPr>
          <p:cNvPr id="11292" name="Прямоугольник 3"/>
          <p:cNvSpPr>
            <a:spLocks noChangeArrowheads="1"/>
          </p:cNvSpPr>
          <p:nvPr/>
        </p:nvSpPr>
        <p:spPr bwMode="auto">
          <a:xfrm>
            <a:off x="1006865" y="-47742"/>
            <a:ext cx="74916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Wer macht an 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diese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r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Aktion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de-DE" sz="3600" b="1" dirty="0">
                <a:solidFill>
                  <a:schemeClr val="accent2">
                    <a:lumMod val="50000"/>
                  </a:schemeClr>
                </a:solidFill>
              </a:rPr>
              <a:t>mit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1026" name="Picture 2" descr="940X752Earthhour18 blauwal RGB final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6" t="13420" r="32981" b="17213"/>
          <a:stretch/>
        </p:blipFill>
        <p:spPr bwMode="auto">
          <a:xfrm rot="16200000">
            <a:off x="469433" y="1914523"/>
            <a:ext cx="1074864" cy="173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926" y="3401497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smtClean="0">
                <a:solidFill>
                  <a:srgbClr val="323232"/>
                </a:solidFill>
                <a:latin typeface="WWF"/>
              </a:rPr>
              <a:t> </a:t>
            </a:r>
            <a:r>
              <a:rPr lang="en-US" u="sng" dirty="0" err="1">
                <a:solidFill>
                  <a:srgbClr val="323232"/>
                </a:solidFill>
                <a:latin typeface="WWF"/>
              </a:rPr>
              <a:t>Blauwal</a:t>
            </a:r>
            <a:endParaRPr lang="en-US" b="0" i="0" u="sng" dirty="0">
              <a:solidFill>
                <a:srgbClr val="323232"/>
              </a:solidFill>
              <a:effectLst/>
              <a:latin typeface="WWF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8326959" y="10788"/>
            <a:ext cx="817042" cy="6659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80789" y="4804729"/>
            <a:ext cx="1381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Amur-Tiger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77433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857364"/>
            <a:ext cx="471490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246063" y="857250"/>
            <a:ext cx="8934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3600" b="1" dirty="0">
                <a:solidFill>
                  <a:schemeClr val="tx2">
                    <a:lumMod val="75000"/>
                  </a:schemeClr>
                </a:solidFill>
                <a:hlinkClick r:id="rId3" action="ppaction://hlinkfile"/>
              </a:rPr>
              <a:t>Klimawandel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hlinkClick r:id="rId3" action="ppaction://hlinkfile"/>
              </a:rPr>
              <a:t>: </a:t>
            </a:r>
            <a:r>
              <a:rPr lang="de-DE" sz="3600" b="1" dirty="0">
                <a:solidFill>
                  <a:schemeClr val="tx2">
                    <a:lumMod val="75000"/>
                  </a:schemeClr>
                </a:solidFill>
                <a:hlinkClick r:id="rId3" action="ppaction://hlinkfile"/>
              </a:rPr>
              <a:t>die globale Erwärmung 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92" name="Прямоугольник 2"/>
          <p:cNvSpPr>
            <a:spLocks noChangeArrowheads="1"/>
          </p:cNvSpPr>
          <p:nvPr/>
        </p:nvSpPr>
        <p:spPr bwMode="auto">
          <a:xfrm>
            <a:off x="5000628" y="1857364"/>
            <a:ext cx="41433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sz="2400" b="1" dirty="0" smtClean="0">
              <a:latin typeface="+mj-lt"/>
            </a:endParaRPr>
          </a:p>
          <a:p>
            <a:r>
              <a:rPr lang="en-US" sz="2400" b="1" dirty="0" smtClean="0">
                <a:latin typeface="+mj-lt"/>
              </a:rPr>
              <a:t>E</a:t>
            </a:r>
            <a:r>
              <a:rPr lang="de-DE" sz="2400" b="1" dirty="0" smtClean="0">
                <a:latin typeface="+mj-lt"/>
              </a:rPr>
              <a:t>s  wird </a:t>
            </a:r>
            <a:r>
              <a:rPr lang="de-DE" sz="2400" b="1" dirty="0">
                <a:latin typeface="+mj-lt"/>
              </a:rPr>
              <a:t>immer </a:t>
            </a:r>
            <a:r>
              <a:rPr lang="de-DE" sz="2400" b="1" dirty="0" smtClean="0">
                <a:latin typeface="+mj-lt"/>
              </a:rPr>
              <a:t>wärmer. </a:t>
            </a:r>
          </a:p>
          <a:p>
            <a:r>
              <a:rPr lang="de-DE" sz="2400" b="1" dirty="0" smtClean="0">
                <a:latin typeface="+mj-lt"/>
              </a:rPr>
              <a:t>Die Temperaturen steigen. </a:t>
            </a:r>
            <a:endParaRPr lang="ru-RU" sz="2400" b="1" dirty="0">
              <a:latin typeface="+mj-lt"/>
            </a:endParaRPr>
          </a:p>
        </p:txBody>
      </p:sp>
      <p:pic>
        <p:nvPicPr>
          <p:cNvPr id="12293" name="Picture 9" descr="https://im0-tub-ru.yandex.net/i?id=c7e4b032b553c1c8e7d8db26d0a773ec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429000"/>
            <a:ext cx="4031680" cy="211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Прямоугольник 2"/>
          <p:cNvSpPr>
            <a:spLocks noChangeArrowheads="1"/>
          </p:cNvSpPr>
          <p:nvPr/>
        </p:nvSpPr>
        <p:spPr bwMode="auto">
          <a:xfrm>
            <a:off x="2339975" y="215900"/>
            <a:ext cx="3519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3600" b="1" dirty="0">
                <a:solidFill>
                  <a:schemeClr val="accent2">
                    <a:lumMod val="50000"/>
                  </a:schemeClr>
                </a:solidFill>
              </a:rPr>
              <a:t>Worum geht’s?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6495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800" b="1" dirty="0" smtClean="0"/>
              <a:t>Der Klimawandel ist sehr gefährlich!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05894" y="19096"/>
            <a:ext cx="738106" cy="601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 descr="http://900igr.net/up/datas/256816/002.jpg"/>
          <p:cNvPicPr>
            <a:picLocks noChangeAspect="1" noChangeArrowheads="1"/>
          </p:cNvPicPr>
          <p:nvPr/>
        </p:nvPicPr>
        <p:blipFill>
          <a:blip r:embed="rId2" cstate="print"/>
          <a:srcRect t="15906" b="16495"/>
          <a:stretch>
            <a:fillRect/>
          </a:stretch>
        </p:blipFill>
        <p:spPr bwMode="auto">
          <a:xfrm>
            <a:off x="684213" y="1947863"/>
            <a:ext cx="80645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50925" y="3192463"/>
            <a:ext cx="1289050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Problem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9975" y="1651000"/>
            <a:ext cx="4608289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>
                <a:latin typeface="Arial" pitchFamily="34" charset="0"/>
                <a:cs typeface="Arial" pitchFamily="34" charset="0"/>
              </a:rPr>
              <a:t>Ursachen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78675" y="2997200"/>
            <a:ext cx="1425575" cy="603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Hauptsache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975" y="5084763"/>
            <a:ext cx="4608289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Folgen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im2-tub-ru.yandex.net/i?id=2bc762d4b8496ecd1f68b5d07a1ff7f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2" y="1612172"/>
            <a:ext cx="8484333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Прямоугольник 1"/>
          <p:cNvSpPr>
            <a:spLocks noChangeArrowheads="1"/>
          </p:cNvSpPr>
          <p:nvPr/>
        </p:nvSpPr>
        <p:spPr bwMode="auto">
          <a:xfrm>
            <a:off x="242888" y="404813"/>
            <a:ext cx="8553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3600" b="1" dirty="0">
                <a:solidFill>
                  <a:schemeClr val="accent1">
                    <a:lumMod val="75000"/>
                  </a:schemeClr>
                </a:solidFill>
              </a:rPr>
              <a:t>Klimawandel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sz="3600" b="1" dirty="0">
                <a:solidFill>
                  <a:schemeClr val="accent1">
                    <a:lumMod val="75000"/>
                  </a:schemeClr>
                </a:solidFill>
              </a:rPr>
              <a:t>die globale Erwärmung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8640"/>
            <a:ext cx="8472239" cy="123110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bedrohte </a:t>
            </a:r>
            <a:r>
              <a:rPr lang="de-DE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Fischarten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der Kirower - Gebiet:</a:t>
            </a:r>
          </a:p>
          <a:p>
            <a:pPr>
              <a:defRPr/>
            </a:pPr>
            <a:r>
              <a:rPr lang="de-DE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die Njelma</a:t>
            </a:r>
            <a:r>
              <a:rPr lang="en-US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Stenodus leucichthys nelma</a:t>
            </a:r>
            <a:r>
              <a:rPr lang="en-US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3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55436" y="-9782"/>
            <a:ext cx="773538" cy="630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 descr="https://www.huwmerriman.org.uk/sites/www.huwmerriman.org.uk/files/earth_hou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3" name="AutoShape 6" descr="https://www.huwmerriman.org.uk/sites/www.huwmerriman.org.uk/files/earth_hour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AutoShape 9" descr="https://cache2.senatus.net/files/myerscms_cache/senatus__09cqY_display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5" name="AutoShape 11" descr="https://cache2.senatus.net/files/myerscms_cache/senatus__09cqY_display.jpg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13" descr="Картинки по запросу Earth of hour oder eine Stunde der Erde"/>
          <p:cNvSpPr>
            <a:spLocks noChangeAspect="1" noChangeArrowheads="1"/>
          </p:cNvSpPr>
          <p:nvPr/>
        </p:nvSpPr>
        <p:spPr bwMode="auto">
          <a:xfrm>
            <a:off x="765175" y="465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AutoShape 15" descr="https://blog.wwf.de/wp-content/uploads/2015/03/EH_20150328_-c-Peter-Jelinek-24.jpg"/>
          <p:cNvSpPr>
            <a:spLocks noChangeAspect="1" noChangeArrowheads="1"/>
          </p:cNvSpPr>
          <p:nvPr/>
        </p:nvSpPr>
        <p:spPr bwMode="auto">
          <a:xfrm>
            <a:off x="917575" y="617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AutoShape 17" descr="https://blog.wwf.de/wp-content/uploads/2015/03/EH_20150328_-c-Peter-Jelinek-24.jpg"/>
          <p:cNvSpPr>
            <a:spLocks noChangeAspect="1" noChangeArrowheads="1"/>
          </p:cNvSpPr>
          <p:nvPr/>
        </p:nvSpPr>
        <p:spPr bwMode="auto">
          <a:xfrm>
            <a:off x="1069975" y="769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1427163" y="1484313"/>
            <a:ext cx="674528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de-DE">
              <a:solidFill>
                <a:srgbClr val="000000"/>
              </a:solidFill>
              <a:latin typeface="Trebuchet MS" pitchFamily="34" charset="0"/>
            </a:endParaRPr>
          </a:p>
          <a:p>
            <a:endParaRPr lang="de-DE">
              <a:solidFill>
                <a:srgbClr val="000000"/>
              </a:solidFill>
              <a:latin typeface="Trebuchet MS" pitchFamily="34" charset="0"/>
            </a:endParaRPr>
          </a:p>
          <a:p>
            <a:pPr algn="ctr"/>
            <a:r>
              <a:rPr lang="de-DE" sz="2400" b="1">
                <a:solidFill>
                  <a:srgbClr val="A20F0F"/>
                </a:solidFill>
                <a:latin typeface="Georgia" pitchFamily="18" charset="0"/>
              </a:rPr>
              <a:t>Viele kleine Leute,</a:t>
            </a:r>
          </a:p>
          <a:p>
            <a:pPr algn="ctr"/>
            <a:r>
              <a:rPr lang="de-DE" sz="2400" b="1">
                <a:solidFill>
                  <a:srgbClr val="A20F0F"/>
                </a:solidFill>
                <a:latin typeface="Georgia" pitchFamily="18" charset="0"/>
              </a:rPr>
              <a:t>an vielen kleinen Orten,</a:t>
            </a:r>
          </a:p>
          <a:p>
            <a:pPr algn="ctr"/>
            <a:r>
              <a:rPr lang="de-DE" sz="2400" b="1">
                <a:solidFill>
                  <a:srgbClr val="A20F0F"/>
                </a:solidFill>
                <a:latin typeface="Georgia" pitchFamily="18" charset="0"/>
              </a:rPr>
              <a:t>die viele kleine Dinge tun,</a:t>
            </a:r>
          </a:p>
          <a:p>
            <a:pPr algn="ctr"/>
            <a:r>
              <a:rPr lang="de-DE" sz="2400" b="1">
                <a:solidFill>
                  <a:srgbClr val="A20F0F"/>
                </a:solidFill>
                <a:latin typeface="Georgia" pitchFamily="18" charset="0"/>
              </a:rPr>
              <a:t>werden das Gesicht der Welt verändern.</a:t>
            </a:r>
          </a:p>
          <a:p>
            <a:pPr algn="r"/>
            <a:endParaRPr lang="de-DE" b="1" i="1">
              <a:solidFill>
                <a:srgbClr val="A20F0F"/>
              </a:solidFill>
              <a:latin typeface="Georgia" pitchFamily="18" charset="0"/>
            </a:endParaRPr>
          </a:p>
          <a:p>
            <a:pPr algn="r"/>
            <a:r>
              <a:rPr lang="de-DE" b="1" i="1">
                <a:solidFill>
                  <a:srgbClr val="A20F0F"/>
                </a:solidFill>
                <a:latin typeface="Georgia" pitchFamily="18" charset="0"/>
              </a:rPr>
              <a:t> (Afrikanisches Sprichwort)</a:t>
            </a:r>
            <a:endParaRPr lang="de-DE" b="1">
              <a:solidFill>
                <a:srgbClr val="A20F0F"/>
              </a:solidFill>
              <a:latin typeface="Georgia" pitchFamily="18" charset="0"/>
            </a:endParaRPr>
          </a:p>
        </p:txBody>
      </p:sp>
      <p:sp>
        <p:nvSpPr>
          <p:cNvPr id="15370" name="Прямоугольник 1"/>
          <p:cNvSpPr>
            <a:spLocks noChangeArrowheads="1"/>
          </p:cNvSpPr>
          <p:nvPr/>
        </p:nvSpPr>
        <p:spPr bwMode="auto">
          <a:xfrm>
            <a:off x="155575" y="171676"/>
            <a:ext cx="85121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4800" b="1" dirty="0">
                <a:solidFill>
                  <a:srgbClr val="FF0000"/>
                </a:solidFill>
              </a:rPr>
              <a:t>Vorbild macht Schule:</a:t>
            </a:r>
          </a:p>
        </p:txBody>
      </p:sp>
      <p:sp>
        <p:nvSpPr>
          <p:cNvPr id="15371" name="Прямоугольник 1"/>
          <p:cNvSpPr>
            <a:spLocks noChangeArrowheads="1"/>
          </p:cNvSpPr>
          <p:nvPr/>
        </p:nvSpPr>
        <p:spPr bwMode="auto">
          <a:xfrm>
            <a:off x="24971" y="809057"/>
            <a:ext cx="88598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wir sind für Klimaschutz</a:t>
            </a:r>
          </a:p>
          <a:p>
            <a:endParaRPr lang="de-DE" sz="4000" b="1" dirty="0">
              <a:solidFill>
                <a:srgbClr val="FF0000"/>
              </a:solidFill>
            </a:endParaRPr>
          </a:p>
        </p:txBody>
      </p:sp>
      <p:pic>
        <p:nvPicPr>
          <p:cNvPr id="1537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3225" y="4254500"/>
            <a:ext cx="3600450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69374" y="7938"/>
            <a:ext cx="755576" cy="615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9309</TotalTime>
  <Words>489</Words>
  <Application>Microsoft Office PowerPoint</Application>
  <PresentationFormat>Экран (4:3)</PresentationFormat>
  <Paragraphs>124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 Unicode MS</vt:lpstr>
      <vt:lpstr>Arial</vt:lpstr>
      <vt:lpstr>Arial Black</vt:lpstr>
      <vt:lpstr>Calibri</vt:lpstr>
      <vt:lpstr>Georgia</vt:lpstr>
      <vt:lpstr>Helvetica</vt:lpstr>
      <vt:lpstr>Lato</vt:lpstr>
      <vt:lpstr>Times New Roman</vt:lpstr>
      <vt:lpstr>Trebuchet MS</vt:lpstr>
      <vt:lpstr>WWF</vt:lpstr>
      <vt:lpstr>Воздушный поток</vt:lpstr>
      <vt:lpstr>Презентация PowerPoint</vt:lpstr>
      <vt:lpstr>Презентация PowerPoint</vt:lpstr>
      <vt:lpstr>Fest-Aktion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User</cp:lastModifiedBy>
  <cp:revision>472</cp:revision>
  <dcterms:created xsi:type="dcterms:W3CDTF">2016-10-22T11:40:21Z</dcterms:created>
  <dcterms:modified xsi:type="dcterms:W3CDTF">2024-09-21T04:25:15Z</dcterms:modified>
</cp:coreProperties>
</file>