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4" r:id="rId6"/>
    <p:sldId id="265" r:id="rId7"/>
    <p:sldId id="257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58" r:id="rId17"/>
    <p:sldId id="274" r:id="rId18"/>
    <p:sldId id="314" r:id="rId19"/>
    <p:sldId id="315" r:id="rId20"/>
    <p:sldId id="276" r:id="rId21"/>
    <p:sldId id="279" r:id="rId22"/>
    <p:sldId id="316" r:id="rId23"/>
    <p:sldId id="317" r:id="rId24"/>
    <p:sldId id="318" r:id="rId25"/>
    <p:sldId id="319" r:id="rId26"/>
    <p:sldId id="280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259" r:id="rId53"/>
    <p:sldId id="312" r:id="rId54"/>
    <p:sldId id="313" r:id="rId55"/>
  </p:sldIdLst>
  <p:sldSz cx="9144000" cy="6858000" type="screen4x3"/>
  <p:notesSz cx="6858000" cy="9144000"/>
  <p:custDataLst>
    <p:tags r:id="rId5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19264" y="3212976"/>
            <a:ext cx="6341168" cy="1470025"/>
          </a:xfrm>
        </p:spPr>
        <p:txBody>
          <a:bodyPr/>
          <a:lstStyle>
            <a:lvl1pPr>
              <a:defRPr b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628728"/>
            <a:ext cx="6400800" cy="8164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46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5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10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44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7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74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78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34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00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70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62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4624"/>
            <a:ext cx="63470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8335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0B6DC-9CA5-4012-8A0E-E8B872E462DA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3E086-ABD1-43C3-8442-80E046A982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35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uchebnik.mos.ru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videouroki.net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User\Desktop\&#1048;&#1055;&#1055;&#1055;.rar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hyperlink" Target="file:///C:\Users\User\Desktop\&#1086;&#1085;&#1086;&#1074;&#1099;%20&#1083;&#1080;&#1095;&#1085;&#1086;&#1081;%20&#1073;&#1077;&#1079;&#1086;&#1087;&#1072;&#1089;&#1085;&#1086;&#1089;&#1090;&#1080;.rar" TargetMode="Externa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3212976"/>
            <a:ext cx="6912768" cy="194421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660033"/>
                </a:solidFill>
                <a:latin typeface="Cambria" pitchFamily="18" charset="0"/>
              </a:rPr>
              <a:t>Применение </a:t>
            </a:r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дистанционных образовательных технологий на уроках основ безопасности жизнедеятельности</a:t>
            </a:r>
            <a:r>
              <a:rPr lang="ru-RU" sz="3600" b="1" dirty="0" smtClean="0">
                <a:solidFill>
                  <a:srgbClr val="660033"/>
                </a:solidFill>
                <a:latin typeface="Cambria" pitchFamily="18" charset="0"/>
              </a:rPr>
              <a:t>. </a:t>
            </a:r>
            <a:endParaRPr lang="ru-RU" b="1" dirty="0">
              <a:solidFill>
                <a:srgbClr val="660033"/>
              </a:solidFill>
              <a:latin typeface="Cambr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393432"/>
            <a:ext cx="6400800" cy="1464568"/>
          </a:xfrm>
        </p:spPr>
        <p:txBody>
          <a:bodyPr>
            <a:normAutofit/>
          </a:bodyPr>
          <a:lstStyle/>
          <a:p>
            <a:pPr algn="r"/>
            <a:r>
              <a:rPr lang="ru-RU" sz="1800" dirty="0">
                <a:solidFill>
                  <a:srgbClr val="002060"/>
                </a:solidFill>
                <a:latin typeface="Cambria" pitchFamily="18" charset="0"/>
              </a:rPr>
              <a:t>Преподаватель-организатор </a:t>
            </a:r>
            <a:r>
              <a:rPr lang="ru-RU" sz="1800" dirty="0" smtClean="0">
                <a:solidFill>
                  <a:srgbClr val="002060"/>
                </a:solidFill>
                <a:latin typeface="Cambria" pitchFamily="18" charset="0"/>
              </a:rPr>
              <a:t>ОБЖ</a:t>
            </a:r>
          </a:p>
          <a:p>
            <a:pPr algn="r"/>
            <a:r>
              <a:rPr lang="ru-RU" sz="1800" dirty="0" smtClean="0">
                <a:solidFill>
                  <a:srgbClr val="002060"/>
                </a:solidFill>
                <a:latin typeface="Cambria" pitchFamily="18" charset="0"/>
              </a:rPr>
              <a:t> МОУ «СОШ № </a:t>
            </a:r>
            <a:r>
              <a:rPr lang="ru-RU" sz="1800" dirty="0">
                <a:solidFill>
                  <a:srgbClr val="002060"/>
                </a:solidFill>
                <a:latin typeface="Cambria" pitchFamily="18" charset="0"/>
              </a:rPr>
              <a:t>21 </a:t>
            </a:r>
            <a:r>
              <a:rPr lang="ru-RU" sz="1800" dirty="0" smtClean="0">
                <a:solidFill>
                  <a:srgbClr val="002060"/>
                </a:solidFill>
                <a:latin typeface="Cambria" pitchFamily="18" charset="0"/>
              </a:rPr>
              <a:t>им. </a:t>
            </a:r>
            <a:r>
              <a:rPr lang="ru-RU" sz="1800" dirty="0">
                <a:solidFill>
                  <a:srgbClr val="002060"/>
                </a:solidFill>
                <a:latin typeface="Cambria" pitchFamily="18" charset="0"/>
              </a:rPr>
              <a:t>И.М. </a:t>
            </a:r>
            <a:r>
              <a:rPr lang="ru-RU" sz="1800" dirty="0" err="1">
                <a:solidFill>
                  <a:srgbClr val="002060"/>
                </a:solidFill>
                <a:latin typeface="Cambria" pitchFamily="18" charset="0"/>
              </a:rPr>
              <a:t>Каплунова</a:t>
            </a:r>
            <a:r>
              <a:rPr lang="ru-RU" sz="1800" dirty="0">
                <a:solidFill>
                  <a:srgbClr val="002060"/>
                </a:solidFill>
                <a:latin typeface="Cambria" pitchFamily="18" charset="0"/>
              </a:rPr>
              <a:t>»</a:t>
            </a:r>
          </a:p>
          <a:p>
            <a:pPr algn="r"/>
            <a:r>
              <a:rPr lang="ru-RU" sz="1800" dirty="0" smtClean="0">
                <a:solidFill>
                  <a:srgbClr val="002060"/>
                </a:solidFill>
                <a:latin typeface="Cambria" pitchFamily="18" charset="0"/>
              </a:rPr>
              <a:t>ЭМР Саратовской </a:t>
            </a:r>
            <a:r>
              <a:rPr lang="ru-RU" sz="1800" dirty="0">
                <a:solidFill>
                  <a:srgbClr val="002060"/>
                </a:solidFill>
                <a:latin typeface="Cambria" pitchFamily="18" charset="0"/>
              </a:rPr>
              <a:t>области</a:t>
            </a:r>
          </a:p>
          <a:p>
            <a:pPr algn="r"/>
            <a:r>
              <a:rPr lang="ru-RU" sz="1800" dirty="0" smtClean="0">
                <a:solidFill>
                  <a:srgbClr val="002060"/>
                </a:solidFill>
                <a:latin typeface="Cambria" pitchFamily="18" charset="0"/>
              </a:rPr>
              <a:t>Н.В</a:t>
            </a:r>
            <a:r>
              <a:rPr lang="ru-RU" sz="1800" dirty="0">
                <a:solidFill>
                  <a:srgbClr val="002060"/>
                </a:solidFill>
                <a:latin typeface="Cambria" pitchFamily="18" charset="0"/>
              </a:rPr>
              <a:t>. Сочнева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8185" y="6298722"/>
            <a:ext cx="1739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Март 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2022 г.</a:t>
            </a:r>
          </a:p>
        </p:txBody>
      </p:sp>
    </p:spTree>
    <p:extLst>
      <p:ext uri="{BB962C8B-B14F-4D97-AF65-F5344CB8AC3E}">
        <p14:creationId xmlns:p14="http://schemas.microsoft.com/office/powerpoint/2010/main" val="282824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Cambria" pitchFamily="18" charset="0"/>
              </a:rPr>
              <a:t>Шаг 2.</a:t>
            </a:r>
            <a:r>
              <a:rPr lang="ru-RU" sz="2400" dirty="0">
                <a:solidFill>
                  <a:srgbClr val="7030A0"/>
                </a:solidFill>
                <a:latin typeface="Cambria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Создать бесплатную уникальную ссылку нажимаем на кнопку "Создать бесплатное собрание"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5775"/>
            <a:ext cx="9144000" cy="548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410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Cambria" pitchFamily="18" charset="0"/>
              </a:rPr>
              <a:t>Шаг 3. 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Скопировать ссылку на собрание и отправьте ее участникам. Затем нажмите на кнопку "Позвонить"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5409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63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Cambria" pitchFamily="18" charset="0"/>
              </a:rPr>
              <a:t>Шаг 4.</a:t>
            </a:r>
            <a:r>
              <a:rPr lang="ru-RU" sz="2800" dirty="0">
                <a:solidFill>
                  <a:srgbClr val="002060"/>
                </a:solidFill>
                <a:latin typeface="Cambria" pitchFamily="18" charset="0"/>
              </a:rPr>
              <a:t> Нажмите кнопку "Присоединиться как гость" 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412776"/>
            <a:ext cx="3544957" cy="4972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3128417" cy="1954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60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Cambria" pitchFamily="18" charset="0"/>
              </a:rPr>
              <a:t>Шаг 5.</a:t>
            </a:r>
            <a:r>
              <a:rPr lang="ru-RU" sz="2800" dirty="0">
                <a:solidFill>
                  <a:srgbClr val="002060"/>
                </a:solidFill>
                <a:latin typeface="Cambria" pitchFamily="18" charset="0"/>
              </a:rPr>
              <a:t> Ввести свое имя и нажать на </a:t>
            </a:r>
            <a:r>
              <a:rPr lang="ru-RU" sz="2800" dirty="0" smtClean="0">
                <a:solidFill>
                  <a:srgbClr val="002060"/>
                </a:solidFill>
                <a:latin typeface="Cambria" pitchFamily="18" charset="0"/>
              </a:rPr>
              <a:t>  кнопку </a:t>
            </a:r>
            <a:r>
              <a:rPr lang="ru-RU" sz="2800" dirty="0">
                <a:solidFill>
                  <a:srgbClr val="002060"/>
                </a:solidFill>
                <a:latin typeface="Cambria" pitchFamily="18" charset="0"/>
              </a:rPr>
              <a:t>"Присоединиться" 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16832"/>
            <a:ext cx="4679653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2592287" cy="1716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019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Cambria" pitchFamily="18" charset="0"/>
              </a:rPr>
              <a:t>Шаг 6.</a:t>
            </a:r>
            <a:r>
              <a:rPr lang="ru-RU" sz="2800" dirty="0">
                <a:solidFill>
                  <a:srgbClr val="002060"/>
                </a:solidFill>
                <a:latin typeface="Cambria" pitchFamily="18" charset="0"/>
              </a:rPr>
              <a:t> Нажать на кнопку "Позвонить" и начать занятие 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72816"/>
            <a:ext cx="4584589" cy="4060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55" y="-35396"/>
            <a:ext cx="3001018" cy="1972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918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660033"/>
                </a:solidFill>
                <a:latin typeface="Cambria" pitchFamily="18" charset="0"/>
              </a:rPr>
              <a:t>урок в режиме (</a:t>
            </a:r>
            <a:r>
              <a:rPr lang="ru-RU" b="1" dirty="0" err="1">
                <a:solidFill>
                  <a:srgbClr val="660033"/>
                </a:solidFill>
                <a:latin typeface="Cambria" pitchFamily="18" charset="0"/>
              </a:rPr>
              <a:t>off</a:t>
            </a:r>
            <a:r>
              <a:rPr lang="ru-RU" b="1" dirty="0">
                <a:solidFill>
                  <a:srgbClr val="660033"/>
                </a:solidFill>
                <a:latin typeface="Cambria" pitchFamily="18" charset="0"/>
              </a:rPr>
              <a:t>- </a:t>
            </a:r>
            <a:r>
              <a:rPr lang="ru-RU" b="1" dirty="0" err="1">
                <a:solidFill>
                  <a:srgbClr val="660033"/>
                </a:solidFill>
                <a:latin typeface="Cambria" pitchFamily="18" charset="0"/>
              </a:rPr>
              <a:t>line</a:t>
            </a:r>
            <a:r>
              <a:rPr lang="ru-RU" b="1" dirty="0" smtClean="0">
                <a:solidFill>
                  <a:srgbClr val="660033"/>
                </a:solidFill>
                <a:latin typeface="Cambria" pitchFamily="18" charset="0"/>
              </a:rPr>
              <a:t>) </a:t>
            </a:r>
            <a:endParaRPr lang="ru-RU" b="1" dirty="0">
              <a:solidFill>
                <a:srgbClr val="660033"/>
              </a:solidFill>
              <a:latin typeface="Cambria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960" y="1340768"/>
            <a:ext cx="4170040" cy="3753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71" y="5424491"/>
            <a:ext cx="2293615" cy="14335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1520" y="1772816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Поставить 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любую камеру, направленную на доску/учителя, включить запись.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Записывать объяснение нового материала.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Вести 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обычный урок.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Отправить 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запись любым удобным способом</a:t>
            </a:r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4572" y="5061084"/>
            <a:ext cx="6408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Назначить 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детям домашнее задание по теме и направить его по электронной почте  или через систему дистанционного обучения школы.</a:t>
            </a:r>
          </a:p>
        </p:txBody>
      </p:sp>
    </p:spTree>
    <p:extLst>
      <p:ext uri="{BB962C8B-B14F-4D97-AF65-F5344CB8AC3E}">
        <p14:creationId xmlns:p14="http://schemas.microsoft.com/office/powerpoint/2010/main" val="135815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  <a:latin typeface="Cambria" pitchFamily="18" charset="0"/>
              </a:rPr>
              <a:t>Основные модели </a:t>
            </a:r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дистанционного </a:t>
            </a:r>
            <a:r>
              <a:rPr lang="ru-RU" sz="3600" b="1" dirty="0" smtClean="0">
                <a:solidFill>
                  <a:srgbClr val="660033"/>
                </a:solidFill>
                <a:latin typeface="Cambria" pitchFamily="18" charset="0"/>
              </a:rPr>
              <a:t>обучения</a:t>
            </a:r>
            <a:endParaRPr lang="ru-RU" sz="3600" b="1" dirty="0">
              <a:solidFill>
                <a:srgbClr val="660033"/>
              </a:solidFill>
              <a:latin typeface="Cambria" pitchFamily="18" charset="0"/>
            </a:endParaRPr>
          </a:p>
        </p:txBody>
      </p:sp>
      <p:pic>
        <p:nvPicPr>
          <p:cNvPr id="3" name="Picture 4" descr="RY_circle001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084168" y="3836292"/>
            <a:ext cx="2715039" cy="2717167"/>
          </a:xfrm>
          <a:prstGeom prst="rect">
            <a:avLst/>
          </a:prstGeom>
          <a:noFill/>
        </p:spPr>
      </p:pic>
      <p:pic>
        <p:nvPicPr>
          <p:cNvPr id="4" name="Picture 5" descr="LB_circle001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51520" y="1628800"/>
            <a:ext cx="2568364" cy="2568364"/>
          </a:xfrm>
          <a:prstGeom prst="rect">
            <a:avLst/>
          </a:prstGeom>
          <a:noFill/>
        </p:spPr>
      </p:pic>
      <p:pic>
        <p:nvPicPr>
          <p:cNvPr id="7" name="Picture 8" descr="YG_circle001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059832" y="2549356"/>
            <a:ext cx="2645518" cy="264551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99598" y="2549356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ambria" pitchFamily="18" charset="0"/>
              </a:rPr>
              <a:t>ЭОР</a:t>
            </a:r>
            <a:endParaRPr lang="ru-RU" sz="36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57611" y="4871709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ambria" pitchFamily="18" charset="0"/>
              </a:rPr>
              <a:t>ДОТ</a:t>
            </a:r>
            <a:endParaRPr lang="ru-RU" sz="36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54499" y="3518172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Cambria" pitchFamily="18" charset="0"/>
              </a:rPr>
              <a:t>Кейс – </a:t>
            </a:r>
            <a:r>
              <a:rPr lang="ru-RU" sz="2000" b="1" dirty="0" smtClean="0">
                <a:solidFill>
                  <a:srgbClr val="7030A0"/>
                </a:solidFill>
                <a:latin typeface="Cambria" pitchFamily="18" charset="0"/>
              </a:rPr>
              <a:t>технологии </a:t>
            </a:r>
            <a:endParaRPr lang="ru-RU" sz="2000" b="1" dirty="0">
              <a:solidFill>
                <a:srgbClr val="7030A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07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4624"/>
            <a:ext cx="6552728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018" y="1412776"/>
            <a:ext cx="1763688" cy="176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28073" y="1916832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Cambria" pitchFamily="18" charset="0"/>
              </a:rPr>
              <a:t>ЭОР</a:t>
            </a:r>
            <a:endParaRPr lang="ru-RU" sz="36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988840"/>
            <a:ext cx="71287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Российская </a:t>
            </a:r>
            <a:r>
              <a:rPr lang="ru-RU" sz="2000" dirty="0">
                <a:solidFill>
                  <a:srgbClr val="002060"/>
                </a:solidFill>
                <a:latin typeface="Cambria" pitchFamily="18" charset="0"/>
              </a:rPr>
              <a:t>электронная школа https://</a:t>
            </a: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resh.edu.ru/</a:t>
            </a:r>
            <a:endParaRPr lang="ru-RU" sz="2000" dirty="0">
              <a:solidFill>
                <a:srgbClr val="002060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Издательство </a:t>
            </a:r>
            <a:r>
              <a:rPr lang="ru-RU" sz="2000" dirty="0">
                <a:solidFill>
                  <a:srgbClr val="002060"/>
                </a:solidFill>
                <a:latin typeface="Cambria" pitchFamily="18" charset="0"/>
              </a:rPr>
              <a:t>«Просвещение» </a:t>
            </a:r>
            <a:endParaRPr lang="ru-RU" sz="2000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https</a:t>
            </a:r>
            <a:r>
              <a:rPr lang="ru-RU" sz="2000" dirty="0">
                <a:solidFill>
                  <a:srgbClr val="002060"/>
                </a:solidFill>
                <a:latin typeface="Cambria" pitchFamily="18" charset="0"/>
              </a:rPr>
              <a:t>://media.prosv.ru/ </a:t>
            </a:r>
            <a:endParaRPr lang="ru-RU" sz="2000" dirty="0" smtClean="0">
              <a:solidFill>
                <a:srgbClr val="002060"/>
              </a:solidFill>
              <a:latin typeface="Cambria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(</a:t>
            </a:r>
            <a:r>
              <a:rPr lang="ru-RU" sz="2000" dirty="0">
                <a:solidFill>
                  <a:srgbClr val="002060"/>
                </a:solidFill>
                <a:latin typeface="Cambria" pitchFamily="18" charset="0"/>
              </a:rPr>
              <a:t>электронные формы учебников - ЭФУ по предметам)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Издательство </a:t>
            </a:r>
            <a:r>
              <a:rPr lang="ru-RU" sz="2000" dirty="0">
                <a:solidFill>
                  <a:srgbClr val="002060"/>
                </a:solidFill>
                <a:latin typeface="Cambria" pitchFamily="18" charset="0"/>
              </a:rPr>
              <a:t>«Российский учебник» https://rosuchebnik.ru/metodicheskajapomosch/predmet-obg/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Интернет </a:t>
            </a:r>
            <a:r>
              <a:rPr lang="ru-RU" sz="2000" dirty="0">
                <a:solidFill>
                  <a:srgbClr val="002060"/>
                </a:solidFill>
                <a:latin typeface="Cambria" pitchFamily="18" charset="0"/>
              </a:rPr>
              <a:t>урок. </a:t>
            </a:r>
            <a:r>
              <a:rPr lang="ru-RU" sz="2000" dirty="0" err="1" smtClean="0">
                <a:solidFill>
                  <a:srgbClr val="002060"/>
                </a:solidFill>
                <a:latin typeface="Cambria" pitchFamily="18" charset="0"/>
              </a:rPr>
              <a:t>Ру</a:t>
            </a: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.  </a:t>
            </a:r>
            <a:r>
              <a:rPr lang="ru-RU" sz="2000" dirty="0">
                <a:solidFill>
                  <a:srgbClr val="002060"/>
                </a:solidFill>
                <a:latin typeface="Cambria" pitchFamily="18" charset="0"/>
              </a:rPr>
              <a:t>https://home- school.interneturok.ru/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Московская электронная школа </a:t>
            </a: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  <a:hlinkClick r:id="rId3"/>
              </a:rPr>
              <a:t>https://uchebnik.mos.ru/</a:t>
            </a:r>
            <a:endParaRPr lang="ru-RU" sz="2000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Дневник. </a:t>
            </a:r>
            <a:r>
              <a:rPr lang="ru-RU" sz="2000" dirty="0" err="1" smtClean="0">
                <a:solidFill>
                  <a:srgbClr val="002060"/>
                </a:solidFill>
                <a:latin typeface="Cambria" pitchFamily="18" charset="0"/>
              </a:rPr>
              <a:t>Ру</a:t>
            </a: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.  </a:t>
            </a:r>
            <a:r>
              <a:rPr lang="en-US" sz="2000" dirty="0" smtClean="0">
                <a:solidFill>
                  <a:srgbClr val="002060"/>
                </a:solidFill>
                <a:latin typeface="Cambria" pitchFamily="18" charset="0"/>
              </a:rPr>
              <a:t>https</a:t>
            </a:r>
            <a:r>
              <a:rPr lang="en-US" sz="2000" dirty="0">
                <a:solidFill>
                  <a:srgbClr val="002060"/>
                </a:solidFill>
                <a:latin typeface="Cambria" pitchFamily="18" charset="0"/>
              </a:rPr>
              <a:t>://dnevnik.ru/</a:t>
            </a:r>
            <a:endParaRPr lang="ru-RU" sz="2000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  <a:hlinkClick r:id="rId4"/>
              </a:rPr>
              <a:t>Видео уроки. </a:t>
            </a:r>
            <a:r>
              <a:rPr lang="en-US" sz="2000" dirty="0" smtClean="0">
                <a:solidFill>
                  <a:srgbClr val="002060"/>
                </a:solidFill>
                <a:latin typeface="Cambria" pitchFamily="18" charset="0"/>
                <a:hlinkClick r:id="rId4"/>
              </a:rPr>
              <a:t>http</a:t>
            </a:r>
            <a:r>
              <a:rPr lang="en-US" sz="2000" dirty="0">
                <a:solidFill>
                  <a:srgbClr val="002060"/>
                </a:solidFill>
                <a:latin typeface="Cambria" pitchFamily="18" charset="0"/>
                <a:hlinkClick r:id="rId4"/>
              </a:rPr>
              <a:t>://</a:t>
            </a:r>
            <a:r>
              <a:rPr lang="en-US" sz="2000" dirty="0" smtClean="0">
                <a:solidFill>
                  <a:srgbClr val="002060"/>
                </a:solidFill>
                <a:latin typeface="Cambria" pitchFamily="18" charset="0"/>
                <a:hlinkClick r:id="rId4"/>
              </a:rPr>
              <a:t>videouroki.net</a:t>
            </a: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  <a:hlinkClick r:id="rId4"/>
              </a:rPr>
              <a:t>/</a:t>
            </a:r>
            <a:endParaRPr lang="ru-RU" sz="2000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latin typeface="Cambria" pitchFamily="18" charset="0"/>
              </a:rPr>
              <a:t>интерактивная рабочая </a:t>
            </a:r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тетрадь </a:t>
            </a:r>
            <a:r>
              <a:rPr lang="en-US" sz="2000" dirty="0">
                <a:solidFill>
                  <a:srgbClr val="002060"/>
                </a:solidFill>
                <a:latin typeface="Cambria" pitchFamily="18" charset="0"/>
              </a:rPr>
              <a:t>https://edu.skysmart.ru/</a:t>
            </a:r>
          </a:p>
          <a:p>
            <a:pPr marL="342900" indent="-342900">
              <a:buFont typeface="Wingdings" pitchFamily="2" charset="2"/>
              <a:buChar char="ü"/>
            </a:pPr>
            <a:endParaRPr lang="ru-RU" sz="2000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32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0033"/>
                </a:solidFill>
                <a:latin typeface="Cambria" pitchFamily="18" charset="0"/>
              </a:rPr>
              <a:t>РЭШ</a:t>
            </a:r>
            <a:endParaRPr lang="ru-RU" b="1" dirty="0">
              <a:solidFill>
                <a:srgbClr val="660033"/>
              </a:solidFill>
              <a:latin typeface="Cambria" pitchFamily="18" charset="0"/>
            </a:endParaRPr>
          </a:p>
        </p:txBody>
      </p:sp>
      <p:pic>
        <p:nvPicPr>
          <p:cNvPr id="15362" name="Picture 2" descr="C:\Users\User\Desktop\для доклада\2022-03-29_23-14-5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388424" cy="524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46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User\Desktop\для доклада\2022-03-29_23-15-2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30" y="1782763"/>
            <a:ext cx="7241539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User\Desktop\для доклада\2022-03-29_23-16-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9000" y="-1571625"/>
            <a:ext cx="16002000" cy="1000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45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>
                <a:solidFill>
                  <a:srgbClr val="660033"/>
                </a:solidFill>
                <a:latin typeface="Cambria" pitchFamily="18" charset="0"/>
              </a:rPr>
              <a:t>Школа сегодня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7839"/>
            <a:ext cx="8435280" cy="3777505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Под дистанционными образовательными технологиями понимаются образовательные технологии, реализуемые в основном с применением информационно-телекоммуникационных сетей при опосредованном (на расстоянии) взаимодействии обучающихся и педагогических работников.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19" y="-60714"/>
            <a:ext cx="4297707" cy="28472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178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0033"/>
                </a:solidFill>
                <a:latin typeface="Cambria" pitchFamily="18" charset="0"/>
              </a:rPr>
              <a:t>РЭШ</a:t>
            </a:r>
            <a:endParaRPr lang="ru-RU" b="1" dirty="0">
              <a:solidFill>
                <a:srgbClr val="660033"/>
              </a:solidFill>
              <a:latin typeface="Cambria" pitchFamily="18" charset="0"/>
            </a:endParaRPr>
          </a:p>
        </p:txBody>
      </p:sp>
      <p:pic>
        <p:nvPicPr>
          <p:cNvPr id="14338" name="Picture 2" descr="C:\Users\User\Desktop\для доклада\2022-03-29_23-05-3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961619" cy="497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62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0033"/>
                </a:solidFill>
                <a:latin typeface="Cambria" pitchFamily="18" charset="0"/>
              </a:rPr>
              <a:t>РЭШ</a:t>
            </a:r>
            <a:endParaRPr lang="ru-RU" b="1" dirty="0">
              <a:solidFill>
                <a:srgbClr val="660033"/>
              </a:solidFill>
              <a:latin typeface="Cambria" pitchFamily="18" charset="0"/>
            </a:endParaRPr>
          </a:p>
        </p:txBody>
      </p:sp>
      <p:pic>
        <p:nvPicPr>
          <p:cNvPr id="17410" name="Picture 2" descr="C:\Users\User\Desktop\для доклада\2022-03-29_23-31-0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8033627" cy="502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22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660033"/>
                </a:solidFill>
                <a:latin typeface="Cambria" pitchFamily="18" charset="0"/>
              </a:rPr>
              <a:t>skysmart.ru</a:t>
            </a:r>
            <a:endParaRPr lang="ru-RU" dirty="0"/>
          </a:p>
        </p:txBody>
      </p:sp>
      <p:pic>
        <p:nvPicPr>
          <p:cNvPr id="19458" name="Picture 2" descr="C:\Users\User\Desktop\для доклада\2022-03-29_23-34-0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70714"/>
            <a:ext cx="8249651" cy="515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2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660033"/>
                </a:solidFill>
                <a:latin typeface="Cambria" pitchFamily="18" charset="0"/>
              </a:rPr>
              <a:t>skysmart.ru</a:t>
            </a:r>
            <a:endParaRPr lang="ru-RU" dirty="0"/>
          </a:p>
        </p:txBody>
      </p:sp>
      <p:pic>
        <p:nvPicPr>
          <p:cNvPr id="2048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321659" cy="52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329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660033"/>
                </a:solidFill>
                <a:latin typeface="Cambria" pitchFamily="18" charset="0"/>
              </a:rPr>
              <a:t>skysmart.ru</a:t>
            </a: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249651" cy="515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16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660033"/>
                </a:solidFill>
                <a:latin typeface="Cambria" pitchFamily="18" charset="0"/>
              </a:rPr>
              <a:t>skysmart.ru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249651" cy="515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4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660033"/>
                </a:solidFill>
                <a:latin typeface="Cambria" pitchFamily="18" charset="0"/>
              </a:rPr>
              <a:t>skysmart.ru</a:t>
            </a:r>
            <a:endParaRPr lang="ru-RU" b="1" dirty="0">
              <a:solidFill>
                <a:srgbClr val="660033"/>
              </a:solidFill>
              <a:latin typeface="Cambria" pitchFamily="18" charset="0"/>
            </a:endParaRPr>
          </a:p>
        </p:txBody>
      </p:sp>
      <p:pic>
        <p:nvPicPr>
          <p:cNvPr id="18434" name="Picture 2" descr="C:\Users\User\Desktop\для доклада\2022-03-29_23-33-2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249651" cy="515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33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60648"/>
            <a:ext cx="6635080" cy="926976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sz="3200" b="1" dirty="0">
              <a:solidFill>
                <a:srgbClr val="660033"/>
              </a:solidFill>
              <a:latin typeface="Cambria" pitchFamily="18" charset="0"/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321659" cy="52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85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332656"/>
            <a:ext cx="6347048" cy="85496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49651" cy="515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25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332656"/>
            <a:ext cx="6347048" cy="85496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961619" cy="497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426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660033"/>
                </a:solidFill>
                <a:latin typeface="Cambria" pitchFamily="18" charset="0"/>
              </a:rPr>
              <a:t>Необходимость дистанционных образовательных технологий </a:t>
            </a:r>
            <a:r>
              <a:rPr lang="ru-RU" sz="2800" dirty="0" smtClean="0">
                <a:solidFill>
                  <a:srgbClr val="660033"/>
                </a:solidFill>
                <a:latin typeface="Cambria" pitchFamily="18" charset="0"/>
              </a:rPr>
              <a:t> (ДОТ)</a:t>
            </a:r>
            <a:endParaRPr lang="ru-RU" sz="2800" dirty="0">
              <a:solidFill>
                <a:srgbClr val="660033"/>
              </a:solidFill>
              <a:latin typeface="Cambr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380588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потребность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в интерактивном взаимодействии учеников и учителей;</a:t>
            </a:r>
          </a:p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работа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с часто болеющими детьми;</a:t>
            </a:r>
          </a:p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работа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с обучающимися во время </a:t>
            </a:r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актированных</a:t>
            </a:r>
            <a:r>
              <a:rPr lang="ru-RU" baseline="30000" dirty="0" smtClean="0">
                <a:solidFill>
                  <a:srgbClr val="002060"/>
                </a:solidFill>
                <a:latin typeface="Cambria" pitchFamily="18" charset="0"/>
              </a:rPr>
              <a:t>1</a:t>
            </a:r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дней или карантина;</a:t>
            </a:r>
          </a:p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работа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с одаренными детьми;</a:t>
            </a:r>
          </a:p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увлекательные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задания с целью повторения (кроссворды, ребусы и др.);</a:t>
            </a:r>
          </a:p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участие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в дистанционных олимпиадах, конкурсах, проектах.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45374" y="5517232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</a:rPr>
              <a:t>1 - дни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</a:rPr>
              <a:t>, в которые возможно непосещение учебных занятий обучающимися образовательных учреждений по усмотрению родителей (законных представителей) из-за неблагоприятных погодных </a:t>
            </a: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ambria" pitchFamily="18" charset="0"/>
              </a:rPr>
              <a:t>условий.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4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404664"/>
            <a:ext cx="6347048" cy="78296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49651" cy="515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85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404664"/>
            <a:ext cx="6347048" cy="78296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44827"/>
            <a:ext cx="8465675" cy="5291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12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332656"/>
            <a:ext cx="6347048" cy="85496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249651" cy="515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180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188640"/>
            <a:ext cx="634704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321659" cy="52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376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88640"/>
            <a:ext cx="634704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177643" cy="5111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64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88640"/>
            <a:ext cx="634704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177643" cy="5111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347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60648"/>
            <a:ext cx="634704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889611" cy="493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6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88640"/>
            <a:ext cx="634704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321659" cy="52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04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332656"/>
            <a:ext cx="634704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177643" cy="5111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832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88640"/>
            <a:ext cx="634704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321659" cy="52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580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660033"/>
                </a:solidFill>
                <a:latin typeface="Cambria" pitchFamily="18" charset="0"/>
              </a:rPr>
              <a:t>увлекательные задания </a:t>
            </a:r>
            <a:r>
              <a:rPr lang="ru-RU" sz="3600" dirty="0" smtClean="0">
                <a:solidFill>
                  <a:srgbClr val="660033"/>
                </a:solidFill>
                <a:latin typeface="Cambria" pitchFamily="18" charset="0"/>
              </a:rPr>
              <a:t>с </a:t>
            </a:r>
            <a:r>
              <a:rPr lang="ru-RU" sz="3600" dirty="0">
                <a:solidFill>
                  <a:srgbClr val="660033"/>
                </a:solidFill>
                <a:latin typeface="Cambria" pitchFamily="18" charset="0"/>
              </a:rPr>
              <a:t>целью </a:t>
            </a:r>
            <a:r>
              <a:rPr lang="ru-RU" sz="3600" dirty="0" smtClean="0">
                <a:solidFill>
                  <a:srgbClr val="660033"/>
                </a:solidFill>
                <a:latin typeface="Cambria" pitchFamily="18" charset="0"/>
              </a:rPr>
              <a:t>повторения</a:t>
            </a:r>
            <a:endParaRPr lang="ru-RU" dirty="0">
              <a:solidFill>
                <a:srgbClr val="660033"/>
              </a:solidFill>
              <a:latin typeface="Cambria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2" t="9222" r="17405" b="18680"/>
          <a:stretch/>
        </p:blipFill>
        <p:spPr bwMode="auto">
          <a:xfrm>
            <a:off x="179512" y="1340768"/>
            <a:ext cx="8712968" cy="5517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155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88640"/>
            <a:ext cx="634704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660033"/>
                </a:solidFill>
                <a:latin typeface="Cambria" pitchFamily="18" charset="0"/>
              </a:rPr>
              <a:t>Издательство «Просвещение»</a:t>
            </a:r>
            <a:br>
              <a:rPr lang="ru-RU" sz="3200" b="1" dirty="0">
                <a:solidFill>
                  <a:srgbClr val="660033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8249651" cy="515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291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/>
              <a:t>	</a:t>
            </a:r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Интернет урок. </a:t>
            </a:r>
            <a:r>
              <a:rPr lang="ru-RU" sz="3600" b="1" dirty="0" err="1">
                <a:solidFill>
                  <a:srgbClr val="660033"/>
                </a:solidFill>
                <a:latin typeface="Cambria" pitchFamily="18" charset="0"/>
              </a:rPr>
              <a:t>Ру</a:t>
            </a:r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. </a:t>
            </a:r>
          </a:p>
        </p:txBody>
      </p:sp>
      <p:pic>
        <p:nvPicPr>
          <p:cNvPr id="378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8249651" cy="5156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194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Интернет урок. </a:t>
            </a:r>
            <a:r>
              <a:rPr lang="ru-RU" sz="3600" b="1" dirty="0" err="1">
                <a:solidFill>
                  <a:srgbClr val="660033"/>
                </a:solidFill>
                <a:latin typeface="Cambria" pitchFamily="18" charset="0"/>
              </a:rPr>
              <a:t>Ру</a:t>
            </a:r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. </a:t>
            </a:r>
            <a:endParaRPr lang="ru-RU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8177643" cy="5111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202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Интернет урок. </a:t>
            </a:r>
            <a:r>
              <a:rPr lang="ru-RU" sz="3600" b="1" dirty="0" err="1">
                <a:solidFill>
                  <a:srgbClr val="660033"/>
                </a:solidFill>
                <a:latin typeface="Cambria" pitchFamily="18" charset="0"/>
              </a:rPr>
              <a:t>Ру</a:t>
            </a:r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. </a:t>
            </a:r>
            <a:endParaRPr lang="ru-RU" dirty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033627" cy="5021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889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Интернет урок. </a:t>
            </a:r>
            <a:r>
              <a:rPr lang="ru-RU" sz="3600" b="1" dirty="0" err="1">
                <a:solidFill>
                  <a:srgbClr val="660033"/>
                </a:solidFill>
                <a:latin typeface="Cambria" pitchFamily="18" charset="0"/>
              </a:rPr>
              <a:t>Ру</a:t>
            </a:r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. </a:t>
            </a:r>
            <a:endParaRPr lang="ru-RU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8105635" cy="506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135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Интернет урок. </a:t>
            </a:r>
            <a:r>
              <a:rPr lang="ru-RU" sz="3600" b="1" dirty="0" err="1">
                <a:solidFill>
                  <a:srgbClr val="660033"/>
                </a:solidFill>
                <a:latin typeface="Cambria" pitchFamily="18" charset="0"/>
              </a:rPr>
              <a:t>Ру</a:t>
            </a:r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. </a:t>
            </a:r>
            <a:endParaRPr lang="ru-RU" dirty="0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46830"/>
            <a:ext cx="8609691" cy="53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22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Интернет урок. </a:t>
            </a:r>
            <a:r>
              <a:rPr lang="ru-RU" sz="3600" b="1" dirty="0" err="1">
                <a:solidFill>
                  <a:srgbClr val="660033"/>
                </a:solidFill>
                <a:latin typeface="Cambria" pitchFamily="18" charset="0"/>
              </a:rPr>
              <a:t>Ру</a:t>
            </a:r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. </a:t>
            </a:r>
            <a:endParaRPr lang="ru-RU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321659" cy="520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878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  <a:latin typeface="Cambria" pitchFamily="18" charset="0"/>
              </a:rPr>
              <a:t>Портал ДОТ</a:t>
            </a:r>
            <a:endParaRPr lang="ru-RU" sz="3600" b="1" dirty="0">
              <a:solidFill>
                <a:srgbClr val="660033"/>
              </a:solidFill>
              <a:latin typeface="Cambria" pitchFamily="18" charset="0"/>
            </a:endParaRPr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8105635" cy="506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55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  <a:latin typeface="Cambria" pitchFamily="18" charset="0"/>
              </a:rPr>
              <a:t>Портал ДОТ</a:t>
            </a:r>
            <a:endParaRPr lang="ru-RU" sz="3600" b="1" dirty="0">
              <a:solidFill>
                <a:srgbClr val="660033"/>
              </a:solidFill>
              <a:latin typeface="Cambria" pitchFamily="18" charset="0"/>
            </a:endParaRPr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65675" cy="5291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93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Портал ДОТ</a:t>
            </a:r>
            <a:endParaRPr lang="ru-RU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609691" cy="53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48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4" t="8199" r="16696" b="22169"/>
          <a:stretch/>
        </p:blipFill>
        <p:spPr bwMode="auto">
          <a:xfrm>
            <a:off x="-62052" y="0"/>
            <a:ext cx="92060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28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660033"/>
                </a:solidFill>
                <a:latin typeface="Cambria" pitchFamily="18" charset="0"/>
              </a:rPr>
              <a:t>Дистанционные образовательные технологии </a:t>
            </a:r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700808"/>
            <a:ext cx="2208899" cy="221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64263" y="2492896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Cambria" pitchFamily="18" charset="0"/>
              </a:rPr>
              <a:t>ДОТ</a:t>
            </a:r>
            <a:endParaRPr lang="ru-RU" sz="32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2060848"/>
            <a:ext cx="5400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</a:rPr>
              <a:t>видеоконференции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Cambria" pitchFamily="18" charset="0"/>
              </a:rPr>
              <a:t>соц. </a:t>
            </a:r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</a:rPr>
              <a:t>сети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3200" dirty="0" err="1">
                <a:solidFill>
                  <a:srgbClr val="002060"/>
                </a:solidFill>
                <a:latin typeface="Cambria" pitchFamily="18" charset="0"/>
              </a:rPr>
              <a:t>мессенджеры</a:t>
            </a:r>
            <a:r>
              <a:rPr lang="ru-RU" sz="3200" dirty="0">
                <a:solidFill>
                  <a:srgbClr val="002060"/>
                </a:solidFill>
                <a:latin typeface="Cambria" pitchFamily="18" charset="0"/>
              </a:rPr>
              <a:t> (</a:t>
            </a:r>
            <a:r>
              <a:rPr lang="ru-RU" sz="3200" dirty="0" err="1">
                <a:solidFill>
                  <a:srgbClr val="002060"/>
                </a:solidFill>
                <a:latin typeface="Cambria" pitchFamily="18" charset="0"/>
              </a:rPr>
              <a:t>ВКонтакте</a:t>
            </a:r>
            <a:r>
              <a:rPr lang="ru-RU" sz="3200" dirty="0">
                <a:solidFill>
                  <a:srgbClr val="002060"/>
                </a:solidFill>
                <a:latin typeface="Cambria" pitchFamily="18" charset="0"/>
              </a:rPr>
              <a:t>, </a:t>
            </a:r>
            <a:r>
              <a:rPr lang="ru-RU" sz="3200" dirty="0" err="1">
                <a:solidFill>
                  <a:srgbClr val="002060"/>
                </a:solidFill>
                <a:latin typeface="Cambria" pitchFamily="18" charset="0"/>
              </a:rPr>
              <a:t>Viber</a:t>
            </a:r>
            <a:r>
              <a:rPr lang="ru-RU" sz="3200" dirty="0">
                <a:solidFill>
                  <a:srgbClr val="002060"/>
                </a:solidFill>
                <a:latin typeface="Cambria" pitchFamily="18" charset="0"/>
              </a:rPr>
              <a:t>, </a:t>
            </a:r>
            <a:r>
              <a:rPr lang="ru-RU" sz="3200" dirty="0" err="1">
                <a:solidFill>
                  <a:srgbClr val="002060"/>
                </a:solidFill>
                <a:latin typeface="Cambria" pitchFamily="18" charset="0"/>
              </a:rPr>
              <a:t>WhatsApp</a:t>
            </a:r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</a:rPr>
              <a:t>)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Cambria" pitchFamily="18" charset="0"/>
              </a:rPr>
              <a:t>запись учебных </a:t>
            </a:r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</a:rPr>
              <a:t>занятий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Cambria" pitchFamily="18" charset="0"/>
              </a:rPr>
              <a:t>электронная почта </a:t>
            </a:r>
          </a:p>
        </p:txBody>
      </p:sp>
    </p:spTree>
    <p:extLst>
      <p:ext uri="{BB962C8B-B14F-4D97-AF65-F5344CB8AC3E}">
        <p14:creationId xmlns:p14="http://schemas.microsoft.com/office/powerpoint/2010/main" val="72011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Cambria" pitchFamily="18" charset="0"/>
              </a:rPr>
              <a:t>Кейс-технология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700808"/>
            <a:ext cx="1641904" cy="1641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36296" y="220486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Cambria" pitchFamily="18" charset="0"/>
              </a:rPr>
              <a:t>Кейс-технология</a:t>
            </a:r>
            <a:endParaRPr lang="ru-RU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060848"/>
            <a:ext cx="6633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Cambria" pitchFamily="18" charset="0"/>
              </a:rPr>
              <a:t>основывается </a:t>
            </a:r>
            <a:r>
              <a:rPr lang="ru-RU" sz="2000" dirty="0">
                <a:solidFill>
                  <a:srgbClr val="002060"/>
                </a:solidFill>
                <a:latin typeface="Cambria" pitchFamily="18" charset="0"/>
              </a:rPr>
              <a:t>на использовании наборов (кейсов) текстовых, аудио-, видео- и мультимедийных учебно-методических материалов и их рассылке для самостоятельного изучения учащимся при организации регулярных консультаций у преподавателей. </a:t>
            </a: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5" r="31831"/>
          <a:stretch/>
        </p:blipFill>
        <p:spPr bwMode="auto">
          <a:xfrm>
            <a:off x="6803740" y="3688098"/>
            <a:ext cx="2340260" cy="3139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0" t="8570" r="17702" b="13792"/>
          <a:stretch/>
        </p:blipFill>
        <p:spPr bwMode="auto">
          <a:xfrm>
            <a:off x="179512" y="4354413"/>
            <a:ext cx="2714626" cy="2353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026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2092325" y="4068119"/>
            <a:ext cx="5073650" cy="1296144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2089150" y="2060849"/>
            <a:ext cx="5073650" cy="1387202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1911617" y="1967260"/>
            <a:ext cx="1517452" cy="1584175"/>
            <a:chOff x="720" y="1488"/>
            <a:chExt cx="806" cy="808"/>
          </a:xfrm>
        </p:grpSpPr>
        <p:sp>
          <p:nvSpPr>
            <p:cNvPr id="9" name="Oval 8"/>
            <p:cNvSpPr>
              <a:spLocks noChangeArrowheads="1"/>
            </p:cNvSpPr>
            <p:nvPr/>
          </p:nvSpPr>
          <p:spPr bwMode="gray">
            <a:xfrm>
              <a:off x="720" y="1490"/>
              <a:ext cx="806" cy="80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0" name="Picture 9" descr="dro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721" y="1488"/>
              <a:ext cx="800" cy="800"/>
            </a:xfrm>
            <a:prstGeom prst="rect">
              <a:avLst/>
            </a:prstGeom>
            <a:noFill/>
          </p:spPr>
        </p:pic>
      </p:grpSp>
      <p:sp>
        <p:nvSpPr>
          <p:cNvPr id="11" name="Text Box 10"/>
          <p:cNvSpPr txBox="1">
            <a:spLocks noChangeArrowheads="1"/>
          </p:cNvSpPr>
          <p:nvPr/>
        </p:nvSpPr>
        <p:spPr bwMode="gray">
          <a:xfrm>
            <a:off x="1898514" y="2451259"/>
            <a:ext cx="8986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i="1" dirty="0">
                <a:solidFill>
                  <a:srgbClr val="FFFFFF"/>
                </a:solidFill>
                <a:cs typeface="Arial" charset="0"/>
                <a:hlinkClick r:id="rId3" action="ppaction://hlinkfile"/>
              </a:rPr>
              <a:t>1</a:t>
            </a:r>
            <a:endParaRPr lang="en-US" sz="3200" b="1" i="1" dirty="0">
              <a:solidFill>
                <a:srgbClr val="FFFFFF"/>
              </a:solidFill>
              <a:cs typeface="Arial" charset="0"/>
            </a:endParaRPr>
          </a:p>
        </p:txBody>
      </p: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1902420" y="4016957"/>
            <a:ext cx="1517452" cy="1398468"/>
            <a:chOff x="1188" y="1705"/>
            <a:chExt cx="330" cy="332"/>
          </a:xfrm>
        </p:grpSpPr>
        <p:sp>
          <p:nvSpPr>
            <p:cNvPr id="13" name="Oval 12"/>
            <p:cNvSpPr>
              <a:spLocks noChangeArrowheads="1"/>
            </p:cNvSpPr>
            <p:nvPr/>
          </p:nvSpPr>
          <p:spPr bwMode="gray">
            <a:xfrm>
              <a:off x="1188" y="1706"/>
              <a:ext cx="330" cy="33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4" name="Picture 13" descr="dro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190" y="1705"/>
              <a:ext cx="328" cy="329"/>
            </a:xfrm>
            <a:prstGeom prst="rect">
              <a:avLst/>
            </a:prstGeom>
            <a:noFill/>
          </p:spPr>
        </p:pic>
      </p:grpSp>
      <p:sp>
        <p:nvSpPr>
          <p:cNvPr id="23" name="Text Box 22"/>
          <p:cNvSpPr txBox="1">
            <a:spLocks noChangeArrowheads="1"/>
          </p:cNvSpPr>
          <p:nvPr/>
        </p:nvSpPr>
        <p:spPr bwMode="gray">
          <a:xfrm>
            <a:off x="2188492" y="4401656"/>
            <a:ext cx="327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1" dirty="0" smtClean="0">
                <a:solidFill>
                  <a:srgbClr val="FFFFFF"/>
                </a:solidFill>
                <a:cs typeface="Arial" charset="0"/>
                <a:hlinkClick r:id="rId4" action="ppaction://hlinkfile"/>
              </a:rPr>
              <a:t>2</a:t>
            </a:r>
            <a:endParaRPr lang="en-US" sz="3200" b="1" i="1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gray">
          <a:xfrm>
            <a:off x="2676103" y="2281981"/>
            <a:ext cx="44898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ru-RU" b="1" dirty="0">
                <a:solidFill>
                  <a:srgbClr val="002060"/>
                </a:solidFill>
                <a:latin typeface="Cambria" pitchFamily="18" charset="0"/>
                <a:cs typeface="Arial" charset="0"/>
              </a:rPr>
              <a:t>Кейс по теме: «ИППП, Профилактика заболеваний, передаваемых половым </a:t>
            </a:r>
            <a:r>
              <a:rPr lang="ru-RU" b="1" dirty="0" smtClean="0">
                <a:solidFill>
                  <a:srgbClr val="002060"/>
                </a:solidFill>
                <a:latin typeface="Cambria" pitchFamily="18" charset="0"/>
                <a:cs typeface="Arial" charset="0"/>
              </a:rPr>
              <a:t>путём».</a:t>
            </a:r>
            <a:endParaRPr lang="en-US" b="1" dirty="0">
              <a:solidFill>
                <a:srgbClr val="002060"/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gray">
          <a:xfrm>
            <a:off x="3454568" y="4421812"/>
            <a:ext cx="4368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ru-RU" b="1" dirty="0" smtClean="0">
                <a:solidFill>
                  <a:srgbClr val="002060"/>
                </a:solidFill>
                <a:latin typeface="Cambria" pitchFamily="18" charset="0"/>
                <a:cs typeface="Arial" charset="0"/>
              </a:rPr>
              <a:t>Кейс по теме: «Основы личной безопасности».</a:t>
            </a:r>
            <a:endParaRPr lang="en-US" b="1" dirty="0">
              <a:solidFill>
                <a:srgbClr val="002060"/>
              </a:solidFill>
              <a:latin typeface="Cambria" pitchFamily="18" charset="0"/>
              <a:cs typeface="Arial" charset="0"/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6768"/>
            <a:ext cx="2258219" cy="19974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182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600" b="1" dirty="0">
                <a:solidFill>
                  <a:srgbClr val="660033"/>
                </a:solidFill>
                <a:latin typeface="Cambria" pitchFamily="18" charset="0"/>
              </a:rPr>
              <a:t>дистанционное </a:t>
            </a:r>
            <a:r>
              <a:rPr lang="ru-RU" sz="3600" b="1" dirty="0" smtClean="0">
                <a:solidFill>
                  <a:srgbClr val="660033"/>
                </a:solidFill>
                <a:latin typeface="Cambria" pitchFamily="18" charset="0"/>
              </a:rPr>
              <a:t>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79991"/>
            <a:ext cx="8229600" cy="85355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Cambria" pitchFamily="18" charset="0"/>
              </a:rPr>
              <a:t>вещь достаточно удобная и полезная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2420888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Однако, как и любой другой</a:t>
            </a:r>
          </a:p>
          <a:p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формы обучения, у дистанционной формы есть свои минусы.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187118"/>
            <a:ext cx="1656184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56767" y="3861048"/>
            <a:ext cx="51845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rgbClr val="7030A0"/>
                </a:solidFill>
                <a:latin typeface="Cambria" pitchFamily="18" charset="0"/>
              </a:rPr>
              <a:t>В </a:t>
            </a:r>
            <a:r>
              <a:rPr lang="ru-RU" sz="2400" dirty="0">
                <a:solidFill>
                  <a:srgbClr val="7030A0"/>
                </a:solidFill>
                <a:latin typeface="Cambria" pitchFamily="18" charset="0"/>
              </a:rPr>
              <a:t>ходе реализации</a:t>
            </a:r>
          </a:p>
          <a:p>
            <a:pPr algn="r"/>
            <a:r>
              <a:rPr lang="ru-RU" sz="2400" dirty="0">
                <a:solidFill>
                  <a:srgbClr val="7030A0"/>
                </a:solidFill>
                <a:latin typeface="Cambria" pitchFamily="18" charset="0"/>
              </a:rPr>
              <a:t>дистанционного обучения по основам безопасности жизнедеятельности у</a:t>
            </a:r>
          </a:p>
          <a:p>
            <a:pPr algn="r"/>
            <a:r>
              <a:rPr lang="ru-RU" sz="2400" dirty="0">
                <a:solidFill>
                  <a:srgbClr val="7030A0"/>
                </a:solidFill>
                <a:latin typeface="Cambria" pitchFamily="18" charset="0"/>
              </a:rPr>
              <a:t>обучающихся возникают трудности с освоением практических </a:t>
            </a:r>
            <a:r>
              <a:rPr lang="ru-RU" sz="2400" dirty="0" smtClean="0">
                <a:solidFill>
                  <a:srgbClr val="7030A0"/>
                </a:solidFill>
                <a:latin typeface="Cambria" pitchFamily="18" charset="0"/>
              </a:rPr>
              <a:t>умений.</a:t>
            </a:r>
            <a:endParaRPr lang="ru-RU" sz="2400" dirty="0">
              <a:solidFill>
                <a:srgbClr val="7030A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04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013" y="1782763"/>
            <a:ext cx="6421973" cy="4525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0"/>
            <a:ext cx="7560843" cy="116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579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1" t="8490" r="18173" b="20383"/>
          <a:stretch/>
        </p:blipFill>
        <p:spPr bwMode="auto">
          <a:xfrm>
            <a:off x="0" y="0"/>
            <a:ext cx="91156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176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660033"/>
                </a:solidFill>
                <a:latin typeface="Cambria" pitchFamily="18" charset="0"/>
              </a:rPr>
              <a:t>Методики дистанционного </a:t>
            </a:r>
            <a:r>
              <a:rPr lang="ru-RU" dirty="0">
                <a:solidFill>
                  <a:srgbClr val="660033"/>
                </a:solidFill>
                <a:latin typeface="Cambria" pitchFamily="18" charset="0"/>
              </a:rPr>
              <a:t>обучения </a:t>
            </a: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1219200" y="1890713"/>
            <a:ext cx="6653213" cy="192325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1296988" y="4486623"/>
            <a:ext cx="6653213" cy="196383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асинхронного дистанционного </a:t>
            </a:r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обучения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применяется, </a:t>
            </a:r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когда невозможно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общение между преподавателем </a:t>
            </a:r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и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учащимся в реальном времени 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 flipV="1">
            <a:off x="1393825" y="2811463"/>
            <a:ext cx="6397625" cy="661987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39999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gray">
          <a:xfrm flipV="1">
            <a:off x="1296988" y="1219200"/>
            <a:ext cx="6502400" cy="665163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999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gray">
          <a:xfrm flipV="1">
            <a:off x="1349375" y="4330700"/>
            <a:ext cx="6475413" cy="665163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39999"/>
                </a:schemeClr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Picture 9" descr="Pictur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276350" y="1933575"/>
            <a:ext cx="674688" cy="574675"/>
          </a:xfrm>
          <a:prstGeom prst="rect">
            <a:avLst/>
          </a:prstGeom>
          <a:noFill/>
        </p:spPr>
      </p:pic>
      <p:pic>
        <p:nvPicPr>
          <p:cNvPr id="10" name="Picture 10" descr="Pictur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273175" y="3527425"/>
            <a:ext cx="676275" cy="573088"/>
          </a:xfrm>
          <a:prstGeom prst="rect">
            <a:avLst/>
          </a:prstGeom>
          <a:noFill/>
        </p:spPr>
      </p:pic>
      <p:pic>
        <p:nvPicPr>
          <p:cNvPr id="11" name="Picture 11" descr="Pictur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277938" y="5325269"/>
            <a:ext cx="674687" cy="286544"/>
          </a:xfrm>
          <a:prstGeom prst="rect">
            <a:avLst/>
          </a:prstGeom>
          <a:noFill/>
        </p:spPr>
      </p:pic>
      <p:sp>
        <p:nvSpPr>
          <p:cNvPr id="12" name="AutoShape 12"/>
          <p:cNvSpPr>
            <a:spLocks noChangeArrowheads="1"/>
          </p:cNvSpPr>
          <p:nvPr/>
        </p:nvSpPr>
        <p:spPr bwMode="gray">
          <a:xfrm>
            <a:off x="1744662" y="1551781"/>
            <a:ext cx="5791200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  <a:latin typeface="Cambria" pitchFamily="18" charset="0"/>
              </a:rPr>
              <a:t>on-line </a:t>
            </a:r>
            <a:r>
              <a:rPr lang="ru-RU" sz="2400" b="1" dirty="0">
                <a:solidFill>
                  <a:srgbClr val="7030A0"/>
                </a:solidFill>
                <a:latin typeface="Cambria" pitchFamily="18" charset="0"/>
              </a:rPr>
              <a:t>общение</a:t>
            </a: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gray">
          <a:xfrm>
            <a:off x="1744663" y="4172635"/>
            <a:ext cx="5791200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  <a:latin typeface="Cambria" pitchFamily="18" charset="0"/>
              </a:rPr>
              <a:t>off-line </a:t>
            </a:r>
            <a:r>
              <a:rPr lang="ru-RU" sz="2400" b="1" dirty="0" smtClean="0">
                <a:solidFill>
                  <a:srgbClr val="7030A0"/>
                </a:solidFill>
                <a:latin typeface="Cambria" pitchFamily="18" charset="0"/>
              </a:rPr>
              <a:t>общение</a:t>
            </a:r>
            <a:endParaRPr lang="ru-RU" sz="2400" b="1" dirty="0">
              <a:solidFill>
                <a:srgbClr val="7030A0"/>
              </a:solidFill>
              <a:latin typeface="Cambria" pitchFamily="18" charset="0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gray">
          <a:xfrm>
            <a:off x="1706563" y="1973024"/>
            <a:ext cx="60198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2400" dirty="0" smtClean="0">
                <a:solidFill>
                  <a:srgbClr val="002060"/>
                </a:solidFill>
                <a:latin typeface="Cambria" pitchFamily="18" charset="0"/>
              </a:rPr>
              <a:t>синхронное дистанционное обучение, которое  </a:t>
            </a:r>
            <a:r>
              <a:rPr lang="ru-RU" sz="2400" dirty="0">
                <a:solidFill>
                  <a:srgbClr val="002060"/>
                </a:solidFill>
                <a:latin typeface="Cambria" pitchFamily="18" charset="0"/>
              </a:rPr>
              <a:t>предусматривает общение учащегося и преподавателя в режиме реального времени </a:t>
            </a:r>
            <a:endParaRPr lang="en-US" sz="2400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60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3204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Cambria" pitchFamily="18" charset="0"/>
              </a:rPr>
              <a:t>Дистанционное обучение в преподавании учебного предмета ОБЖ в условиях неблагоприятной эпидемиологической ситуации, связанной с распространением вируса COVID – </a:t>
            </a:r>
            <a:r>
              <a:rPr lang="ru-RU" sz="3600" b="1" dirty="0" smtClean="0">
                <a:solidFill>
                  <a:srgbClr val="002060"/>
                </a:solidFill>
                <a:latin typeface="Cambria" pitchFamily="18" charset="0"/>
              </a:rPr>
              <a:t>19.</a:t>
            </a:r>
            <a:endParaRPr lang="ru-RU" sz="36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-112315"/>
            <a:ext cx="422446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372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44624"/>
            <a:ext cx="6876256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660033"/>
                </a:solidFill>
                <a:latin typeface="Cambria" pitchFamily="18" charset="0"/>
              </a:rPr>
              <a:t>Преподавание в режиме реального времени – </a:t>
            </a:r>
            <a:r>
              <a:rPr lang="ru-RU" sz="2800" b="1" dirty="0" err="1">
                <a:solidFill>
                  <a:srgbClr val="660033"/>
                </a:solidFill>
                <a:latin typeface="Cambria" pitchFamily="18" charset="0"/>
              </a:rPr>
              <a:t>on-line</a:t>
            </a:r>
            <a:r>
              <a:rPr lang="ru-RU" sz="2800" b="1" dirty="0">
                <a:solidFill>
                  <a:srgbClr val="660033"/>
                </a:solidFill>
                <a:latin typeface="Cambria" pitchFamily="18" charset="0"/>
              </a:rPr>
              <a:t> общение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ОРГАНИЗАЦИЯ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УРОКА В РЕЖИМЕ ВИДЕО-КОНФЕРЕНЦ-СВЯЗИ С </a:t>
            </a:r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ИСПОЛЬЗОВАНИЕМ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ПЛАТФОРМЫ </a:t>
            </a:r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СКАЙП</a:t>
            </a:r>
          </a:p>
          <a:p>
            <a:r>
              <a:rPr lang="ru-RU" b="1" dirty="0">
                <a:solidFill>
                  <a:srgbClr val="7030A0"/>
                </a:solidFill>
                <a:latin typeface="Cambria" pitchFamily="18" charset="0"/>
              </a:rPr>
              <a:t>Шаг 1. </a:t>
            </a:r>
            <a:endParaRPr lang="ru-RU" b="1" dirty="0" smtClean="0">
              <a:solidFill>
                <a:srgbClr val="7030A0"/>
              </a:solidFill>
              <a:latin typeface="Cambria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Зайти </a:t>
            </a:r>
            <a:r>
              <a:rPr lang="ru-RU" dirty="0">
                <a:solidFill>
                  <a:srgbClr val="002060"/>
                </a:solidFill>
                <a:latin typeface="Cambria" pitchFamily="18" charset="0"/>
              </a:rPr>
              <a:t>по ссылке https://www.skype.com/ru/free-conference-call/</a:t>
            </a:r>
          </a:p>
        </p:txBody>
      </p:sp>
    </p:spTree>
    <p:extLst>
      <p:ext uri="{BB962C8B-B14F-4D97-AF65-F5344CB8AC3E}">
        <p14:creationId xmlns:p14="http://schemas.microsoft.com/office/powerpoint/2010/main" val="62153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ebe7d4ef95b43d17a3bc4393b29b6714978404"/>
</p:tagLst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659</Words>
  <Application>Microsoft Office PowerPoint</Application>
  <PresentationFormat>Экран (4:3)</PresentationFormat>
  <Paragraphs>108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Тема Office</vt:lpstr>
      <vt:lpstr>Применение дистанционных образовательных технологий на уроках основ безопасности жизнедеятельности. </vt:lpstr>
      <vt:lpstr>Школа сегодня </vt:lpstr>
      <vt:lpstr>Необходимость дистанционных образовательных технологий  (ДОТ)</vt:lpstr>
      <vt:lpstr>увлекательные задания с целью повторения</vt:lpstr>
      <vt:lpstr>Презентация PowerPoint</vt:lpstr>
      <vt:lpstr>Презентация PowerPoint</vt:lpstr>
      <vt:lpstr>Методики дистанционного обучения </vt:lpstr>
      <vt:lpstr>Презентация PowerPoint</vt:lpstr>
      <vt:lpstr>Преподавание в режиме реального времени – on-line общение</vt:lpstr>
      <vt:lpstr>Шаг 2. Создать бесплатную уникальную ссылку нажимаем на кнопку "Создать бесплатное собрание" </vt:lpstr>
      <vt:lpstr>Шаг 3. Скопировать ссылку на собрание и отправьте ее участникам. Затем нажмите на кнопку "Позвонить" </vt:lpstr>
      <vt:lpstr>Шаг 4. Нажмите кнопку "Присоединиться как гость" </vt:lpstr>
      <vt:lpstr>Шаг 5. Ввести свое имя и нажать на   кнопку "Присоединиться" </vt:lpstr>
      <vt:lpstr>Шаг 6. Нажать на кнопку "Позвонить" и начать занятие </vt:lpstr>
      <vt:lpstr>урок в режиме (off- line) </vt:lpstr>
      <vt:lpstr>Основные модели дистанционного обучения</vt:lpstr>
      <vt:lpstr>Презентация PowerPoint</vt:lpstr>
      <vt:lpstr>РЭШ</vt:lpstr>
      <vt:lpstr>Презентация PowerPoint</vt:lpstr>
      <vt:lpstr>РЭШ</vt:lpstr>
      <vt:lpstr>РЭШ</vt:lpstr>
      <vt:lpstr>skysmart.ru</vt:lpstr>
      <vt:lpstr>skysmart.ru</vt:lpstr>
      <vt:lpstr>skysmart.ru</vt:lpstr>
      <vt:lpstr>skysmart.ru</vt:lpstr>
      <vt:lpstr>skysmart.ru</vt:lpstr>
      <vt:lpstr>Издательство «Просвещение» </vt:lpstr>
      <vt:lpstr>Издательство «Просвещение» </vt:lpstr>
      <vt:lpstr>Издательство «Просвещение» </vt:lpstr>
      <vt:lpstr>Издательство «Просвещение» </vt:lpstr>
      <vt:lpstr>Издательство «Просвещение» </vt:lpstr>
      <vt:lpstr>Издательство «Просвещение» </vt:lpstr>
      <vt:lpstr>Издательство «Просвещение» </vt:lpstr>
      <vt:lpstr>Издательство «Просвещение» </vt:lpstr>
      <vt:lpstr>Издательство «Просвещение» </vt:lpstr>
      <vt:lpstr>Издательство «Просвещение» </vt:lpstr>
      <vt:lpstr>Издательство «Просвещение» </vt:lpstr>
      <vt:lpstr>Издательство «Просвещение» </vt:lpstr>
      <vt:lpstr>Издательство «Просвещение» </vt:lpstr>
      <vt:lpstr>Издательство «Просвещение» </vt:lpstr>
      <vt:lpstr> Интернет урок. Ру. </vt:lpstr>
      <vt:lpstr>Интернет урок. Ру. </vt:lpstr>
      <vt:lpstr>Интернет урок. Ру. </vt:lpstr>
      <vt:lpstr>Интернет урок. Ру. </vt:lpstr>
      <vt:lpstr>Интернет урок. Ру. </vt:lpstr>
      <vt:lpstr>Интернет урок. Ру. </vt:lpstr>
      <vt:lpstr>Портал ДОТ</vt:lpstr>
      <vt:lpstr>Портал ДОТ</vt:lpstr>
      <vt:lpstr>Портал ДОТ</vt:lpstr>
      <vt:lpstr>Дистанционные образовательные технологии </vt:lpstr>
      <vt:lpstr>Кейс-технология</vt:lpstr>
      <vt:lpstr>Презентация PowerPoint</vt:lpstr>
      <vt:lpstr> дистанционное образование</vt:lpstr>
      <vt:lpstr>Презентация PowerPoint</vt:lpstr>
    </vt:vector>
  </TitlesOfParts>
  <Company>http://presentation-creation.ru</Company>
  <LinksUpToDate>false</LinksUpToDate>
  <SharedDoc>false</SharedDoc>
  <HyperlinkBase>http://presentation-creation.ru/powerpoint-templates.html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"Записная книжка"</dc:title>
  <dc:creator>obstinate</dc:creator>
  <cp:keywords>шаблон презентации, фон презентации, тема презентации</cp:keywords>
  <dc:description>Шаблон презентации с сайта http://presentation-creation.ru</dc:description>
  <cp:lastModifiedBy>Пользователь Windows</cp:lastModifiedBy>
  <cp:revision>102</cp:revision>
  <dcterms:created xsi:type="dcterms:W3CDTF">2017-12-25T11:03:14Z</dcterms:created>
  <dcterms:modified xsi:type="dcterms:W3CDTF">2022-03-31T01:22:40Z</dcterms:modified>
</cp:coreProperties>
</file>