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67" r:id="rId3"/>
    <p:sldId id="270" r:id="rId4"/>
    <p:sldId id="271" r:id="rId5"/>
    <p:sldId id="268" r:id="rId6"/>
    <p:sldId id="272" r:id="rId7"/>
    <p:sldId id="274" r:id="rId8"/>
    <p:sldId id="269" r:id="rId9"/>
    <p:sldId id="273" r:id="rId10"/>
    <p:sldId id="275" r:id="rId11"/>
    <p:sldId id="260" r:id="rId12"/>
    <p:sldId id="276" r:id="rId13"/>
    <p:sldId id="277" r:id="rId14"/>
    <p:sldId id="262" r:id="rId15"/>
    <p:sldId id="278" r:id="rId16"/>
    <p:sldId id="279" r:id="rId17"/>
    <p:sldId id="263" r:id="rId18"/>
    <p:sldId id="280" r:id="rId19"/>
    <p:sldId id="281" r:id="rId20"/>
    <p:sldId id="258" r:id="rId21"/>
    <p:sldId id="282" r:id="rId22"/>
    <p:sldId id="283" r:id="rId23"/>
    <p:sldId id="259" r:id="rId24"/>
    <p:sldId id="284" r:id="rId25"/>
    <p:sldId id="285" r:id="rId26"/>
    <p:sldId id="261" r:id="rId27"/>
    <p:sldId id="286" r:id="rId28"/>
    <p:sldId id="287" r:id="rId29"/>
    <p:sldId id="28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1" autoAdjust="0"/>
    <p:restoredTop sz="94660"/>
  </p:normalViewPr>
  <p:slideViewPr>
    <p:cSldViewPr>
      <p:cViewPr>
        <p:scale>
          <a:sx n="70" d="100"/>
          <a:sy n="70" d="100"/>
        </p:scale>
        <p:origin x="-139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5D803-1E94-49CB-A49B-44191F89DA61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9951C7-DCE5-4C6A-B78E-578AFA792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23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951C7-DCE5-4C6A-B78E-578AFA792DA2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327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45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264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22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850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228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58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521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45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41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928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656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>
                <a:tint val="80000"/>
                <a:satMod val="250000"/>
              </a:schemeClr>
            </a:gs>
            <a:gs pos="61000">
              <a:schemeClr val="bg1">
                <a:tint val="90000"/>
                <a:shade val="90000"/>
                <a:satMod val="200000"/>
              </a:schemeClr>
            </a:gs>
            <a:gs pos="78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020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2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slide" Target="slide13.xml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slide" Target="slide14.xml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7" Type="http://schemas.openxmlformats.org/officeDocument/2006/relationships/image" Target="../media/image2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15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image" Target="../media/image2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slide" Target="slide19.xml"/><Relationship Id="rId4" Type="http://schemas.openxmlformats.org/officeDocument/2006/relationships/audio" Target="../media/audio2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audio" Target="../media/audio1.wav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4.jpg"/><Relationship Id="rId10" Type="http://schemas.openxmlformats.org/officeDocument/2006/relationships/image" Target="../media/image5.jpeg"/><Relationship Id="rId4" Type="http://schemas.openxmlformats.org/officeDocument/2006/relationships/image" Target="../media/image3.jpeg"/><Relationship Id="rId9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4.png"/><Relationship Id="rId7" Type="http://schemas.openxmlformats.org/officeDocument/2006/relationships/slide" Target="slide2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21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6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7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24.xml"/><Relationship Id="rId4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6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8.xml"/><Relationship Id="rId5" Type="http://schemas.openxmlformats.org/officeDocument/2006/relationships/audio" Target="../media/audio1.wav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6.gif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0.png"/><Relationship Id="rId5" Type="http://schemas.openxmlformats.org/officeDocument/2006/relationships/image" Target="../media/image14.jpg"/><Relationship Id="rId10" Type="http://schemas.openxmlformats.org/officeDocument/2006/relationships/image" Target="../media/image31.png"/><Relationship Id="rId4" Type="http://schemas.openxmlformats.org/officeDocument/2006/relationships/image" Target="../media/image29.jpg"/><Relationship Id="rId9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" Target="slide7.xml"/><Relationship Id="rId7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9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slide" Target="slide5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" Target="slide9.xml"/><Relationship Id="rId7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slide" Target="slide10.xml"/><Relationship Id="rId4" Type="http://schemas.openxmlformats.org/officeDocument/2006/relationships/audio" Target="../media/audio1.wav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0638" y="5805264"/>
            <a:ext cx="5040560" cy="64807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Составил воспитатель: </a:t>
            </a:r>
            <a:r>
              <a:rPr lang="ru-RU" sz="1800" dirty="0" smtClean="0"/>
              <a:t>Баранова Д. Ю</a:t>
            </a:r>
            <a:r>
              <a:rPr lang="ru-RU" sz="1800" dirty="0" smtClean="0"/>
              <a:t>.</a:t>
            </a:r>
            <a:endParaRPr lang="ru-RU" sz="1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166248"/>
            <a:ext cx="792088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Занимательная математика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81644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980728"/>
            <a:ext cx="9138802" cy="2592288"/>
            <a:chOff x="5198" y="2132856"/>
            <a:chExt cx="9138802" cy="2592288"/>
          </a:xfrm>
        </p:grpSpPr>
        <p:sp>
          <p:nvSpPr>
            <p:cNvPr id="4" name="Круглая лента лицом вниз 3">
              <a:hlinkClick r:id="rId2" action="ppaction://hlinksldjump">
                <a:snd r:embed="rId3" name="click.wav"/>
              </a:hlinkClick>
            </p:cNvPr>
            <p:cNvSpPr/>
            <p:nvPr/>
          </p:nvSpPr>
          <p:spPr>
            <a:xfrm>
              <a:off x="5198" y="2132856"/>
              <a:ext cx="9138802" cy="2592288"/>
            </a:xfrm>
            <a:prstGeom prst="ellipseRibb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018315" y="3212976"/>
              <a:ext cx="5112568" cy="110799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6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Правильно!</a:t>
              </a:r>
              <a:endPara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30" y="3673930"/>
            <a:ext cx="5251339" cy="3184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14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Какое действие нужно </a:t>
            </a:r>
            <a:r>
              <a:rPr lang="ru-RU" dirty="0" smtClean="0"/>
              <a:t>выполнить</a:t>
            </a:r>
            <a:br>
              <a:rPr lang="ru-RU" dirty="0" smtClean="0"/>
            </a:br>
            <a:r>
              <a:rPr lang="ru-RU" sz="3100" dirty="0" smtClean="0"/>
              <a:t>(нажмите на верный знак)</a:t>
            </a:r>
            <a:endParaRPr lang="ru-RU" sz="31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723531" y="5176931"/>
            <a:ext cx="2016224" cy="1152128"/>
            <a:chOff x="1403648" y="4869160"/>
            <a:chExt cx="2016224" cy="1152128"/>
          </a:xfrm>
        </p:grpSpPr>
        <p:sp>
          <p:nvSpPr>
            <p:cNvPr id="4" name="Овал 3">
              <a:hlinkClick r:id="rId3" action="ppaction://hlinksldjump">
                <a:snd r:embed="rId4" name="chimes.wav"/>
              </a:hlinkClick>
            </p:cNvPr>
            <p:cNvSpPr/>
            <p:nvPr/>
          </p:nvSpPr>
          <p:spPr>
            <a:xfrm>
              <a:off x="1403648" y="4869160"/>
              <a:ext cx="2016224" cy="1152128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люс 6">
              <a:hlinkClick r:id="rId3" action="ppaction://hlinksldjump">
                <a:snd r:embed="rId4" name="chimes.wav"/>
              </a:hlinkClick>
            </p:cNvPr>
            <p:cNvSpPr/>
            <p:nvPr/>
          </p:nvSpPr>
          <p:spPr>
            <a:xfrm>
              <a:off x="1954560" y="4988024"/>
              <a:ext cx="914400" cy="914400"/>
            </a:xfrm>
            <a:prstGeom prst="mathPlus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292077" y="5211425"/>
            <a:ext cx="2016224" cy="1152128"/>
            <a:chOff x="5292080" y="4884915"/>
            <a:chExt cx="2016224" cy="1152128"/>
          </a:xfrm>
        </p:grpSpPr>
        <p:sp>
          <p:nvSpPr>
            <p:cNvPr id="6" name="Овал 5">
              <a:hlinkClick r:id="rId5" action="ppaction://hlinksldjump">
                <a:snd r:embed="rId6" name="drumroll.wav"/>
              </a:hlinkClick>
            </p:cNvPr>
            <p:cNvSpPr/>
            <p:nvPr/>
          </p:nvSpPr>
          <p:spPr>
            <a:xfrm>
              <a:off x="5292080" y="4884915"/>
              <a:ext cx="2016224" cy="1152128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Минус 7">
              <a:hlinkClick r:id="rId5" action="ppaction://hlinksldjump">
                <a:snd r:embed="rId6" name="drumroll.wav"/>
              </a:hlinkClick>
            </p:cNvPr>
            <p:cNvSpPr/>
            <p:nvPr/>
          </p:nvSpPr>
          <p:spPr>
            <a:xfrm>
              <a:off x="5842992" y="5000725"/>
              <a:ext cx="914400" cy="914400"/>
            </a:xfrm>
            <a:prstGeom prst="mathMinus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206" y="2377091"/>
            <a:ext cx="5793095" cy="25479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1422984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800" dirty="0" smtClean="0"/>
              <a:t>На поляне сидели 3 ежа. К ним прибежали ещё 2. Сколько ежей стало на поляне?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4626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970" y="2517298"/>
            <a:ext cx="4445000" cy="4324875"/>
          </a:xfrm>
          <a:prstGeom prst="rect">
            <a:avLst/>
          </a:prstGeom>
        </p:spPr>
      </p:pic>
      <p:pic>
        <p:nvPicPr>
          <p:cNvPr id="4" name="Picture 2">
            <a:hlinkClick r:id="rId5" action="ppaction://hlinksldjump">
              <a:snd r:embed="rId3" name="click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07394" cy="216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62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954318"/>
            <a:ext cx="3877065" cy="3877065"/>
          </a:xfrm>
          <a:prstGeom prst="rect">
            <a:avLst/>
          </a:prstGeom>
        </p:spPr>
      </p:pic>
      <p:pic>
        <p:nvPicPr>
          <p:cNvPr id="4" name="Picture 2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456487" cy="364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650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Выбери нужное </a:t>
            </a:r>
            <a:r>
              <a:rPr lang="ru-RU" dirty="0" smtClean="0"/>
              <a:t>действие</a:t>
            </a:r>
            <a:br>
              <a:rPr lang="ru-RU" dirty="0" smtClean="0"/>
            </a:br>
            <a:r>
              <a:rPr lang="ru-RU" sz="3100" dirty="0">
                <a:solidFill>
                  <a:prstClr val="black"/>
                </a:solidFill>
              </a:rPr>
              <a:t>(нажмите на верный знак)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817761" y="5089683"/>
            <a:ext cx="2016224" cy="1152128"/>
            <a:chOff x="1403648" y="4869160"/>
            <a:chExt cx="2016224" cy="1152128"/>
          </a:xfrm>
        </p:grpSpPr>
        <p:sp>
          <p:nvSpPr>
            <p:cNvPr id="5" name="Овал 4">
              <a:hlinkClick r:id="rId3" action="ppaction://hlinksldjump">
                <a:snd r:embed="rId4" name="drumroll.wav"/>
              </a:hlinkClick>
            </p:cNvPr>
            <p:cNvSpPr/>
            <p:nvPr/>
          </p:nvSpPr>
          <p:spPr>
            <a:xfrm>
              <a:off x="1403648" y="4869160"/>
              <a:ext cx="2016224" cy="1152128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люс 5">
              <a:hlinkClick r:id="rId3" action="ppaction://hlinksldjump">
                <a:snd r:embed="rId4" name="drumroll.wav"/>
              </a:hlinkClick>
            </p:cNvPr>
            <p:cNvSpPr/>
            <p:nvPr/>
          </p:nvSpPr>
          <p:spPr>
            <a:xfrm>
              <a:off x="1954560" y="4988024"/>
              <a:ext cx="914400" cy="914400"/>
            </a:xfrm>
            <a:prstGeom prst="mathPlus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5296367" y="5085184"/>
            <a:ext cx="2016224" cy="1152128"/>
            <a:chOff x="5292080" y="4884915"/>
            <a:chExt cx="2016224" cy="1152128"/>
          </a:xfrm>
        </p:grpSpPr>
        <p:sp>
          <p:nvSpPr>
            <p:cNvPr id="8" name="Овал 7">
              <a:hlinkClick r:id="rId5" action="ppaction://hlinksldjump">
                <a:snd r:embed="rId6" name="chimes.wav"/>
              </a:hlinkClick>
            </p:cNvPr>
            <p:cNvSpPr/>
            <p:nvPr/>
          </p:nvSpPr>
          <p:spPr>
            <a:xfrm>
              <a:off x="5292080" y="4884915"/>
              <a:ext cx="2016224" cy="1152128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Минус 8">
              <a:hlinkClick r:id="rId5" action="ppaction://hlinksldjump">
                <a:snd r:embed="rId6" name="chimes.wav"/>
              </a:hlinkClick>
            </p:cNvPr>
            <p:cNvSpPr/>
            <p:nvPr/>
          </p:nvSpPr>
          <p:spPr>
            <a:xfrm>
              <a:off x="5842992" y="5000725"/>
              <a:ext cx="914400" cy="914400"/>
            </a:xfrm>
            <a:prstGeom prst="mathMinus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674" y="2073533"/>
            <a:ext cx="6222651" cy="28654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3568" y="1267315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800" dirty="0" smtClean="0"/>
              <a:t>На дереве сидело 5 птиц. 3 птицы улетели. Сколько птиц осталось на ветке?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9516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 action="ppaction://hlinksldjump">
              <a:snd r:embed="rId3" name="click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100" y="620688"/>
            <a:ext cx="9107394" cy="216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780929"/>
            <a:ext cx="6318689" cy="372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86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557" y="2948506"/>
            <a:ext cx="3909494" cy="3909494"/>
          </a:xfrm>
          <a:prstGeom prst="rect">
            <a:avLst/>
          </a:prstGeom>
          <a:gradFill>
            <a:gsLst>
              <a:gs pos="58000">
                <a:schemeClr val="bg1">
                  <a:tint val="80000"/>
                  <a:satMod val="250000"/>
                  <a:alpha val="0"/>
                  <a:lumMod val="92000"/>
                  <a:lumOff val="8000"/>
                </a:schemeClr>
              </a:gs>
              <a:gs pos="87000">
                <a:schemeClr val="bg1">
                  <a:tint val="90000"/>
                  <a:shade val="90000"/>
                  <a:satMod val="200000"/>
                </a:schemeClr>
              </a:gs>
              <a:gs pos="100000">
                <a:schemeClr val="bg1">
                  <a:tint val="90000"/>
                  <a:shade val="70000"/>
                  <a:satMod val="250000"/>
                </a:schemeClr>
              </a:gs>
            </a:gsLst>
            <a:path path="circle">
              <a:fillToRect l="100000" b="100000"/>
            </a:path>
          </a:gradFill>
        </p:spPr>
      </p:pic>
      <p:pic>
        <p:nvPicPr>
          <p:cNvPr id="4" name="Picture 2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7456487" cy="364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973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Выбери нужное </a:t>
            </a:r>
            <a:r>
              <a:rPr lang="ru-RU" dirty="0" smtClean="0"/>
              <a:t>действие</a:t>
            </a:r>
            <a:br>
              <a:rPr lang="ru-RU" dirty="0" smtClean="0"/>
            </a:br>
            <a:r>
              <a:rPr lang="ru-RU" sz="3100" dirty="0">
                <a:solidFill>
                  <a:prstClr val="black"/>
                </a:solidFill>
              </a:rPr>
              <a:t>(нажмите на верный знак)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436096" y="5229200"/>
            <a:ext cx="2016224" cy="1152128"/>
            <a:chOff x="5292080" y="4884915"/>
            <a:chExt cx="2016224" cy="1152128"/>
          </a:xfrm>
        </p:grpSpPr>
        <p:sp>
          <p:nvSpPr>
            <p:cNvPr id="5" name="Овал 4">
              <a:hlinkClick r:id="rId3" action="ppaction://hlinksldjump">
                <a:snd r:embed="rId4" name="chimes.wav"/>
              </a:hlinkClick>
            </p:cNvPr>
            <p:cNvSpPr/>
            <p:nvPr/>
          </p:nvSpPr>
          <p:spPr>
            <a:xfrm>
              <a:off x="5292080" y="4884915"/>
              <a:ext cx="2016224" cy="1152128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Минус 5">
              <a:hlinkClick r:id="rId3" action="ppaction://hlinksldjump">
                <a:snd r:embed="rId4" name="chimes.wav"/>
              </a:hlinkClick>
            </p:cNvPr>
            <p:cNvSpPr/>
            <p:nvPr/>
          </p:nvSpPr>
          <p:spPr>
            <a:xfrm>
              <a:off x="5842992" y="5000725"/>
              <a:ext cx="914400" cy="914400"/>
            </a:xfrm>
            <a:prstGeom prst="mathMinus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763688" y="5229200"/>
            <a:ext cx="2016224" cy="1152128"/>
            <a:chOff x="1403648" y="4869160"/>
            <a:chExt cx="2016224" cy="1152128"/>
          </a:xfrm>
        </p:grpSpPr>
        <p:sp>
          <p:nvSpPr>
            <p:cNvPr id="8" name="Овал 7">
              <a:hlinkClick r:id="rId5" action="ppaction://hlinksldjump">
                <a:snd r:embed="rId6" name="drumroll.wav"/>
              </a:hlinkClick>
            </p:cNvPr>
            <p:cNvSpPr/>
            <p:nvPr/>
          </p:nvSpPr>
          <p:spPr>
            <a:xfrm>
              <a:off x="1403648" y="4869160"/>
              <a:ext cx="2016224" cy="1152128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люс 8">
              <a:hlinkClick r:id="rId5" action="ppaction://hlinksldjump">
                <a:snd r:embed="rId6" name="drumroll.wav"/>
              </a:hlinkClick>
            </p:cNvPr>
            <p:cNvSpPr/>
            <p:nvPr/>
          </p:nvSpPr>
          <p:spPr>
            <a:xfrm>
              <a:off x="1954560" y="4988024"/>
              <a:ext cx="914400" cy="914400"/>
            </a:xfrm>
            <a:prstGeom prst="mathPlus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339162"/>
            <a:ext cx="6208762" cy="26642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5576" y="1412776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800" dirty="0" smtClean="0"/>
              <a:t>У зайчонка было 6 морковок. 2 морковки он съел. Сколько морковок осталось у зайчонка?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147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1036" y="476672"/>
            <a:ext cx="9138802" cy="2592288"/>
            <a:chOff x="5198" y="2132856"/>
            <a:chExt cx="9138802" cy="2592288"/>
          </a:xfrm>
        </p:grpSpPr>
        <p:sp>
          <p:nvSpPr>
            <p:cNvPr id="6" name="Круглая лента лицом вниз 5">
              <a:hlinkClick r:id="rId2" action="ppaction://hlinksldjump">
                <a:snd r:embed="rId3" name="click.wav"/>
              </a:hlinkClick>
            </p:cNvPr>
            <p:cNvSpPr/>
            <p:nvPr/>
          </p:nvSpPr>
          <p:spPr>
            <a:xfrm>
              <a:off x="5198" y="2132856"/>
              <a:ext cx="9138802" cy="2592288"/>
            </a:xfrm>
            <a:prstGeom prst="ellipseRibb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018315" y="3212976"/>
              <a:ext cx="5112568" cy="110799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6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Правильно!</a:t>
              </a:r>
              <a:endPara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" name="Рисунок 1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207" y="3101613"/>
            <a:ext cx="6002316" cy="363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90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08" y="3305427"/>
            <a:ext cx="3597696" cy="3597696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765040" y="116632"/>
            <a:ext cx="7349986" cy="4104456"/>
            <a:chOff x="967313" y="1700808"/>
            <a:chExt cx="7272808" cy="3960440"/>
          </a:xfrm>
        </p:grpSpPr>
        <p:sp>
          <p:nvSpPr>
            <p:cNvPr id="5" name="Облако 4">
              <a:hlinkClick r:id="rId2" action="ppaction://hlinksldjump">
                <a:snd r:embed="rId3" name="click.wav"/>
              </a:hlinkClick>
            </p:cNvPr>
            <p:cNvSpPr/>
            <p:nvPr/>
          </p:nvSpPr>
          <p:spPr>
            <a:xfrm>
              <a:off x="967313" y="1700808"/>
              <a:ext cx="7272808" cy="3960440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464738" y="3090436"/>
              <a:ext cx="6198914" cy="8018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4800" b="1" cap="none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Попробуй ещё раз</a:t>
              </a:r>
              <a:endParaRPr lang="ru-RU" sz="48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563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Найди карточку с числом </a:t>
            </a:r>
            <a:r>
              <a:rPr lang="ru-RU" dirty="0" smtClean="0"/>
              <a:t>7</a:t>
            </a:r>
            <a:br>
              <a:rPr lang="ru-RU" dirty="0" smtClean="0"/>
            </a:br>
            <a:r>
              <a:rPr lang="ru-RU" sz="2700" dirty="0" smtClean="0"/>
              <a:t>(нажмите на номер верной карточки)</a:t>
            </a:r>
            <a:endParaRPr lang="ru-RU" sz="27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15056"/>
              </p:ext>
            </p:extLst>
          </p:nvPr>
        </p:nvGraphicFramePr>
        <p:xfrm>
          <a:off x="611560" y="1412776"/>
          <a:ext cx="5616624" cy="1368151"/>
        </p:xfrm>
        <a:graphic>
          <a:graphicData uri="http://schemas.openxmlformats.org/drawingml/2006/table">
            <a:tbl>
              <a:tblPr/>
              <a:tblGrid>
                <a:gridCol w="936104"/>
                <a:gridCol w="936104"/>
                <a:gridCol w="936104"/>
                <a:gridCol w="936104"/>
                <a:gridCol w="936104"/>
                <a:gridCol w="936104"/>
              </a:tblGrid>
              <a:tr h="136815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619354"/>
              </p:ext>
            </p:extLst>
          </p:nvPr>
        </p:nvGraphicFramePr>
        <p:xfrm>
          <a:off x="1543607" y="3068960"/>
          <a:ext cx="7005887" cy="1440160"/>
        </p:xfrm>
        <a:graphic>
          <a:graphicData uri="http://schemas.openxmlformats.org/drawingml/2006/table">
            <a:tbl>
              <a:tblPr/>
              <a:tblGrid>
                <a:gridCol w="1000841"/>
                <a:gridCol w="1000841"/>
                <a:gridCol w="1000841"/>
                <a:gridCol w="1000841"/>
                <a:gridCol w="1000841"/>
                <a:gridCol w="1000841"/>
                <a:gridCol w="1000841"/>
              </a:tblGrid>
              <a:tr h="14401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463283"/>
              </p:ext>
            </p:extLst>
          </p:nvPr>
        </p:nvGraphicFramePr>
        <p:xfrm>
          <a:off x="2245262" y="4773678"/>
          <a:ext cx="3777948" cy="1296144"/>
        </p:xfrm>
        <a:graphic>
          <a:graphicData uri="http://schemas.openxmlformats.org/drawingml/2006/table">
            <a:tbl>
              <a:tblPr/>
              <a:tblGrid>
                <a:gridCol w="944487"/>
                <a:gridCol w="944487"/>
                <a:gridCol w="944487"/>
                <a:gridCol w="944487"/>
              </a:tblGrid>
              <a:tr h="129614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893337" y="1525326"/>
            <a:ext cx="5238987" cy="1230055"/>
            <a:chOff x="0" y="0"/>
            <a:chExt cx="4067175" cy="68392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"/>
              <a:ext cx="504825" cy="664878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7225" y="19050"/>
              <a:ext cx="510540" cy="662940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0650" y="9525"/>
              <a:ext cx="504825" cy="664878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5025" y="9525"/>
              <a:ext cx="504825" cy="664878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400" y="0"/>
              <a:ext cx="504825" cy="664878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2350" y="19050"/>
              <a:ext cx="504825" cy="664878"/>
            </a:xfrm>
            <a:prstGeom prst="rect">
              <a:avLst/>
            </a:prstGeom>
          </p:spPr>
        </p:pic>
      </p:grpSp>
      <p:grpSp>
        <p:nvGrpSpPr>
          <p:cNvPr id="14" name="Группа 13"/>
          <p:cNvGrpSpPr/>
          <p:nvPr/>
        </p:nvGrpSpPr>
        <p:grpSpPr>
          <a:xfrm>
            <a:off x="2278280" y="4807236"/>
            <a:ext cx="3627519" cy="1250514"/>
            <a:chOff x="0" y="0"/>
            <a:chExt cx="2771773" cy="600073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609599" cy="571499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374" y="9524"/>
              <a:ext cx="609599" cy="571499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799" y="28574"/>
              <a:ext cx="609599" cy="571499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2174" y="28574"/>
              <a:ext cx="609599" cy="571499"/>
            </a:xfrm>
            <a:prstGeom prst="rect">
              <a:avLst/>
            </a:prstGeom>
          </p:spPr>
        </p:pic>
      </p:grp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822391"/>
              </p:ext>
            </p:extLst>
          </p:nvPr>
        </p:nvGraphicFramePr>
        <p:xfrm>
          <a:off x="6444208" y="1664413"/>
          <a:ext cx="947156" cy="9518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{69C7853C-536D-4A76-A0AE-DD22124D55A5}</a:tableStyleId>
              </a:tblPr>
              <a:tblGrid>
                <a:gridCol w="947156"/>
              </a:tblGrid>
              <a:tr h="95188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6" action="ppaction://hlinksldjump">
                            <a:snd r:embed="rId7" name="drumroll.wav"/>
                          </a:hlinkClick>
                        </a:rPr>
                        <a:t>1</a:t>
                      </a:r>
                      <a:endParaRPr lang="ru-RU" sz="4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885487"/>
              </p:ext>
            </p:extLst>
          </p:nvPr>
        </p:nvGraphicFramePr>
        <p:xfrm>
          <a:off x="419759" y="3212976"/>
          <a:ext cx="947156" cy="9518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{69C7853C-536D-4A76-A0AE-DD22124D55A5}</a:tableStyleId>
              </a:tblPr>
              <a:tblGrid>
                <a:gridCol w="947156"/>
              </a:tblGrid>
              <a:tr h="95188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chemeClr val="lt1"/>
                          </a:solidFill>
                          <a:hlinkClick r:id="rId8" action="ppaction://hlinksldjump">
                            <a:snd r:embed="rId9" name="chimes.wav"/>
                          </a:hlinkClick>
                        </a:rPr>
                        <a:t>2</a:t>
                      </a:r>
                      <a:endParaRPr lang="ru-RU" sz="4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426605"/>
              </p:ext>
            </p:extLst>
          </p:nvPr>
        </p:nvGraphicFramePr>
        <p:xfrm>
          <a:off x="6657754" y="4995107"/>
          <a:ext cx="947156" cy="9518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{69C7853C-536D-4A76-A0AE-DD22124D55A5}</a:tableStyleId>
              </a:tblPr>
              <a:tblGrid>
                <a:gridCol w="947156"/>
              </a:tblGrid>
              <a:tr h="95188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chemeClr val="lt1"/>
                          </a:solidFill>
                          <a:hlinkClick r:id="rId6" action="ppaction://hlinksldjump">
                            <a:snd r:embed="rId7" name="drumroll.wav"/>
                          </a:hlinkClick>
                        </a:rPr>
                        <a:t>3</a:t>
                      </a:r>
                      <a:endParaRPr lang="ru-RU" sz="4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048" y="3278152"/>
            <a:ext cx="937373" cy="111592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876" y="3283792"/>
            <a:ext cx="937373" cy="111592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525" y="3283792"/>
            <a:ext cx="937373" cy="111592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828" y="3278152"/>
            <a:ext cx="937373" cy="111592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278152"/>
            <a:ext cx="937373" cy="111592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565" y="3283792"/>
            <a:ext cx="937373" cy="111592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674" y="3283792"/>
            <a:ext cx="937373" cy="111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52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226361"/>
              </p:ext>
            </p:extLst>
          </p:nvPr>
        </p:nvGraphicFramePr>
        <p:xfrm>
          <a:off x="611560" y="1988840"/>
          <a:ext cx="4375680" cy="1152128"/>
        </p:xfrm>
        <a:graphic>
          <a:graphicData uri="http://schemas.openxmlformats.org/drawingml/2006/table">
            <a:tbl>
              <a:tblPr/>
              <a:tblGrid>
                <a:gridCol w="729280"/>
                <a:gridCol w="729280"/>
                <a:gridCol w="729280"/>
                <a:gridCol w="729280"/>
                <a:gridCol w="729280"/>
                <a:gridCol w="729280"/>
              </a:tblGrid>
              <a:tr h="115212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Составь и реши задачу по </a:t>
            </a:r>
            <a:r>
              <a:rPr lang="ru-RU" dirty="0" smtClean="0"/>
              <a:t>схеме</a:t>
            </a:r>
            <a:br>
              <a:rPr lang="ru-RU" dirty="0" smtClean="0"/>
            </a:br>
            <a:r>
              <a:rPr lang="ru-RU" sz="3100" dirty="0" smtClean="0"/>
              <a:t>(выберите правильный ответ)</a:t>
            </a:r>
            <a:endParaRPr lang="ru-RU" sz="31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16" y="2029792"/>
            <a:ext cx="4272324" cy="967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" name="Минус 1023"/>
          <p:cNvSpPr/>
          <p:nvPr/>
        </p:nvSpPr>
        <p:spPr>
          <a:xfrm>
            <a:off x="5076056" y="2348879"/>
            <a:ext cx="432048" cy="4572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25" name="Таблица 10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081661"/>
              </p:ext>
            </p:extLst>
          </p:nvPr>
        </p:nvGraphicFramePr>
        <p:xfrm>
          <a:off x="5606949" y="1995504"/>
          <a:ext cx="1584176" cy="1145464"/>
        </p:xfrm>
        <a:graphic>
          <a:graphicData uri="http://schemas.openxmlformats.org/drawingml/2006/table">
            <a:tbl>
              <a:tblPr/>
              <a:tblGrid>
                <a:gridCol w="792088"/>
                <a:gridCol w="792088"/>
              </a:tblGrid>
              <a:tr h="11454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029" name="Группа 1028"/>
          <p:cNvGrpSpPr/>
          <p:nvPr/>
        </p:nvGrpSpPr>
        <p:grpSpPr>
          <a:xfrm>
            <a:off x="5683685" y="2029792"/>
            <a:ext cx="1419337" cy="967160"/>
            <a:chOff x="5256335" y="3573015"/>
            <a:chExt cx="1419337" cy="638176"/>
          </a:xfrm>
        </p:grpSpPr>
        <p:pic>
          <p:nvPicPr>
            <p:cNvPr id="37" name="Рисунок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335" y="3573015"/>
              <a:ext cx="638175" cy="638175"/>
            </a:xfrm>
            <a:prstGeom prst="rect">
              <a:avLst/>
            </a:prstGeom>
          </p:spPr>
        </p:pic>
        <p:pic>
          <p:nvPicPr>
            <p:cNvPr id="38" name="Рисунок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7497" y="3573016"/>
              <a:ext cx="638175" cy="638175"/>
            </a:xfrm>
            <a:prstGeom prst="rect">
              <a:avLst/>
            </a:prstGeom>
          </p:spPr>
        </p:pic>
      </p:grpSp>
      <p:sp>
        <p:nvSpPr>
          <p:cNvPr id="1030" name="Равно 1029"/>
          <p:cNvSpPr/>
          <p:nvPr/>
        </p:nvSpPr>
        <p:spPr>
          <a:xfrm>
            <a:off x="7236296" y="2391171"/>
            <a:ext cx="468052" cy="37261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031" name="Таблица 10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214031"/>
              </p:ext>
            </p:extLst>
          </p:nvPr>
        </p:nvGraphicFramePr>
        <p:xfrm>
          <a:off x="7740352" y="1976257"/>
          <a:ext cx="802504" cy="1092703"/>
        </p:xfrm>
        <a:graphic>
          <a:graphicData uri="http://schemas.openxmlformats.org/drawingml/2006/table">
            <a:tbl>
              <a:tblPr/>
              <a:tblGrid>
                <a:gridCol w="802504"/>
              </a:tblGrid>
              <a:tr h="10927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589568"/>
              </p:ext>
            </p:extLst>
          </p:nvPr>
        </p:nvGraphicFramePr>
        <p:xfrm>
          <a:off x="1835696" y="4077072"/>
          <a:ext cx="946520" cy="864096"/>
        </p:xfrm>
        <a:graphic>
          <a:graphicData uri="http://schemas.openxmlformats.org/drawingml/2006/table">
            <a:tbl>
              <a:tblPr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{306799F8-075E-4A3A-A7F6-7FBC6576F1A4}</a:tableStyleId>
              </a:tblPr>
              <a:tblGrid>
                <a:gridCol w="946520"/>
              </a:tblGrid>
              <a:tr h="864096">
                <a:tc>
                  <a:txBody>
                    <a:bodyPr/>
                    <a:lstStyle/>
                    <a:p>
                      <a:pPr algn="ctr" fontAlgn="b"/>
                      <a:r>
                        <a:rPr lang="ru-RU" sz="5400" u="none" strike="noStrike" dirty="0" smtClean="0">
                          <a:effectLst/>
                          <a:hlinkClick r:id="rId5" action="ppaction://hlinksldjump">
                            <a:snd r:embed="rId6" name="chimes.wav"/>
                          </a:hlinkClick>
                        </a:rPr>
                        <a:t>4</a:t>
                      </a:r>
                      <a:endParaRPr lang="ru-RU" sz="5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43" name="Таблица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502222"/>
              </p:ext>
            </p:extLst>
          </p:nvPr>
        </p:nvGraphicFramePr>
        <p:xfrm>
          <a:off x="6228184" y="4077072"/>
          <a:ext cx="924511" cy="864096"/>
        </p:xfrm>
        <a:graphic>
          <a:graphicData uri="http://schemas.openxmlformats.org/drawingml/2006/table">
            <a:tbl>
              <a:tblPr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{306799F8-075E-4A3A-A7F6-7FBC6576F1A4}</a:tableStyleId>
              </a:tblPr>
              <a:tblGrid>
                <a:gridCol w="924511"/>
              </a:tblGrid>
              <a:tr h="864096">
                <a:tc>
                  <a:txBody>
                    <a:bodyPr/>
                    <a:lstStyle/>
                    <a:p>
                      <a:pPr algn="ctr" fontAlgn="b"/>
                      <a:r>
                        <a:rPr lang="ru-RU" sz="5400" u="none" strike="noStrike" dirty="0" smtClean="0">
                          <a:effectLst/>
                          <a:hlinkClick r:id="rId7" action="ppaction://hlinksldjump">
                            <a:snd r:embed="rId8" name="drumroll.wav"/>
                          </a:hlinkClick>
                        </a:rPr>
                        <a:t>8</a:t>
                      </a:r>
                      <a:endParaRPr lang="ru-RU" sz="5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44" name="Таблица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352222"/>
              </p:ext>
            </p:extLst>
          </p:nvPr>
        </p:nvGraphicFramePr>
        <p:xfrm>
          <a:off x="4067944" y="4077072"/>
          <a:ext cx="874512" cy="864096"/>
        </p:xfrm>
        <a:graphic>
          <a:graphicData uri="http://schemas.openxmlformats.org/drawingml/2006/table">
            <a:tbl>
              <a:tblPr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{306799F8-075E-4A3A-A7F6-7FBC6576F1A4}</a:tableStyleId>
              </a:tblPr>
              <a:tblGrid>
                <a:gridCol w="874512"/>
              </a:tblGrid>
              <a:tr h="864096">
                <a:tc>
                  <a:txBody>
                    <a:bodyPr/>
                    <a:lstStyle/>
                    <a:p>
                      <a:pPr algn="ctr" fontAlgn="b"/>
                      <a:r>
                        <a:rPr lang="ru-RU" sz="5400" u="none" strike="noStrike" dirty="0" smtClean="0">
                          <a:effectLst/>
                          <a:hlinkClick r:id="rId7" action="ppaction://hlinksldjump">
                            <a:snd r:embed="rId8" name="drumroll.wav"/>
                          </a:hlinkClick>
                        </a:rPr>
                        <a:t>5</a:t>
                      </a:r>
                      <a:endParaRPr lang="ru-RU" sz="5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99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867832"/>
            <a:ext cx="3990168" cy="3990168"/>
          </a:xfrm>
          <a:prstGeom prst="rect">
            <a:avLst/>
          </a:prstGeom>
        </p:spPr>
      </p:pic>
      <p:pic>
        <p:nvPicPr>
          <p:cNvPr id="4" name="Picture 2">
            <a:hlinkClick r:id="rId2" action="ppaction://hlinksldjump">
              <a:snd r:embed="rId3" name="click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07394" cy="216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31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2" y="3048000"/>
            <a:ext cx="3810000" cy="3810000"/>
          </a:xfrm>
          <a:prstGeom prst="rect">
            <a:avLst/>
          </a:prstGeom>
        </p:spPr>
      </p:pic>
      <p:pic>
        <p:nvPicPr>
          <p:cNvPr id="4" name="Picture 2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1"/>
            <a:ext cx="7456487" cy="364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82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Составь и реши задачу по </a:t>
            </a:r>
            <a:r>
              <a:rPr lang="ru-RU" dirty="0" smtClean="0"/>
              <a:t>схеме</a:t>
            </a:r>
            <a:br>
              <a:rPr lang="ru-RU" dirty="0" smtClean="0"/>
            </a:br>
            <a:r>
              <a:rPr lang="ru-RU" sz="3100" dirty="0">
                <a:solidFill>
                  <a:prstClr val="black"/>
                </a:solidFill>
              </a:rPr>
              <a:t>(выберите правильный ответ)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441949"/>
              </p:ext>
            </p:extLst>
          </p:nvPr>
        </p:nvGraphicFramePr>
        <p:xfrm>
          <a:off x="1835696" y="2672915"/>
          <a:ext cx="936104" cy="9361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04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?</a:t>
                      </a:r>
                      <a:endParaRPr lang="ru-RU" sz="5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001641"/>
              </p:ext>
            </p:extLst>
          </p:nvPr>
        </p:nvGraphicFramePr>
        <p:xfrm>
          <a:off x="3995936" y="2672916"/>
          <a:ext cx="936104" cy="9361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04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2</a:t>
                      </a:r>
                      <a:endParaRPr lang="ru-RU" sz="5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423834"/>
              </p:ext>
            </p:extLst>
          </p:nvPr>
        </p:nvGraphicFramePr>
        <p:xfrm>
          <a:off x="6012160" y="2658554"/>
          <a:ext cx="959768" cy="9361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9768"/>
              </a:tblGrid>
              <a:tr h="936103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5</a:t>
                      </a:r>
                      <a:endParaRPr lang="ru-RU" sz="5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Минус 7"/>
          <p:cNvSpPr/>
          <p:nvPr/>
        </p:nvSpPr>
        <p:spPr>
          <a:xfrm>
            <a:off x="3009403" y="2852936"/>
            <a:ext cx="576064" cy="57606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 8"/>
          <p:cNvSpPr/>
          <p:nvPr/>
        </p:nvSpPr>
        <p:spPr>
          <a:xfrm>
            <a:off x="5148064" y="2975310"/>
            <a:ext cx="516632" cy="33131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397057"/>
              </p:ext>
            </p:extLst>
          </p:nvPr>
        </p:nvGraphicFramePr>
        <p:xfrm>
          <a:off x="5076056" y="4365104"/>
          <a:ext cx="936104" cy="936104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{306799F8-075E-4A3A-A7F6-7FBC6576F1A4}</a:tableStyleId>
              </a:tblPr>
              <a:tblGrid>
                <a:gridCol w="936104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hlinkClick r:id="rId3" action="ppaction://hlinksldjump">
                            <a:snd r:embed="rId4" name="drumroll.wav"/>
                          </a:hlinkClick>
                        </a:rPr>
                        <a:t>3</a:t>
                      </a:r>
                      <a:endParaRPr lang="ru-RU" sz="5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001639"/>
              </p:ext>
            </p:extLst>
          </p:nvPr>
        </p:nvGraphicFramePr>
        <p:xfrm>
          <a:off x="2829383" y="4365104"/>
          <a:ext cx="936104" cy="936104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{306799F8-075E-4A3A-A7F6-7FBC6576F1A4}</a:tableStyleId>
              </a:tblPr>
              <a:tblGrid>
                <a:gridCol w="936104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hlinkClick r:id="rId5" action="ppaction://hlinksldjump">
                            <a:snd r:embed="rId6" name="chimes.wav"/>
                          </a:hlinkClick>
                        </a:rPr>
                        <a:t>7</a:t>
                      </a:r>
                      <a:endParaRPr lang="ru-RU" sz="5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745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505830"/>
            <a:ext cx="4445000" cy="4356100"/>
          </a:xfrm>
          <a:prstGeom prst="rect">
            <a:avLst/>
          </a:prstGeom>
        </p:spPr>
      </p:pic>
      <p:pic>
        <p:nvPicPr>
          <p:cNvPr id="4" name="Picture 2">
            <a:hlinkClick r:id="rId2" action="ppaction://hlinksldjump">
              <a:snd r:embed="rId3" name="click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6" y="620688"/>
            <a:ext cx="9107394" cy="216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086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888" y="3140969"/>
            <a:ext cx="3640938" cy="3640938"/>
          </a:xfrm>
          <a:prstGeom prst="rect">
            <a:avLst/>
          </a:prstGeom>
        </p:spPr>
      </p:pic>
      <p:pic>
        <p:nvPicPr>
          <p:cNvPr id="4" name="Picture 2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6788"/>
            <a:ext cx="7456487" cy="364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03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Составь и реши задачу по </a:t>
            </a:r>
            <a:r>
              <a:rPr lang="ru-RU" dirty="0" smtClean="0"/>
              <a:t>схеме</a:t>
            </a:r>
            <a:br>
              <a:rPr lang="ru-RU" dirty="0" smtClean="0"/>
            </a:br>
            <a:r>
              <a:rPr lang="ru-RU" sz="3100" dirty="0">
                <a:solidFill>
                  <a:prstClr val="black"/>
                </a:solidFill>
              </a:rPr>
              <a:t>(выберите правильный ответ)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697268"/>
              </p:ext>
            </p:extLst>
          </p:nvPr>
        </p:nvGraphicFramePr>
        <p:xfrm>
          <a:off x="2748372" y="4293096"/>
          <a:ext cx="936104" cy="936104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{306799F8-075E-4A3A-A7F6-7FBC6576F1A4}</a:tableStyleId>
              </a:tblPr>
              <a:tblGrid>
                <a:gridCol w="936104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hlinkClick r:id="rId4" action="ppaction://hlinksldjump">
                            <a:snd r:embed="rId5" name="drumroll.wav"/>
                          </a:hlinkClick>
                        </a:rPr>
                        <a:t>5</a:t>
                      </a:r>
                      <a:endParaRPr lang="ru-RU" sz="5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298053"/>
              </p:ext>
            </p:extLst>
          </p:nvPr>
        </p:nvGraphicFramePr>
        <p:xfrm>
          <a:off x="5080468" y="4293096"/>
          <a:ext cx="936104" cy="936104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{306799F8-075E-4A3A-A7F6-7FBC6576F1A4}</a:tableStyleId>
              </a:tblPr>
              <a:tblGrid>
                <a:gridCol w="936104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hlinkClick r:id="rId6" action="ppaction://hlinksldjump">
                            <a:snd r:embed="rId7" name="chimes.wav"/>
                          </a:hlinkClick>
                        </a:rPr>
                        <a:t>4</a:t>
                      </a:r>
                      <a:endParaRPr lang="ru-RU" sz="5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119967"/>
              </p:ext>
            </p:extLst>
          </p:nvPr>
        </p:nvGraphicFramePr>
        <p:xfrm>
          <a:off x="1763688" y="2639788"/>
          <a:ext cx="936104" cy="9361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04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4</a:t>
                      </a:r>
                      <a:endParaRPr lang="ru-RU" sz="5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25145"/>
              </p:ext>
            </p:extLst>
          </p:nvPr>
        </p:nvGraphicFramePr>
        <p:xfrm>
          <a:off x="3779912" y="2639788"/>
          <a:ext cx="936104" cy="9361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04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?</a:t>
                      </a:r>
                      <a:endParaRPr lang="ru-RU" sz="5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356069"/>
              </p:ext>
            </p:extLst>
          </p:nvPr>
        </p:nvGraphicFramePr>
        <p:xfrm>
          <a:off x="6012160" y="2639788"/>
          <a:ext cx="936104" cy="9361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04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8</a:t>
                      </a:r>
                      <a:endParaRPr lang="ru-RU" sz="5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Равно 11"/>
          <p:cNvSpPr/>
          <p:nvPr/>
        </p:nvSpPr>
        <p:spPr>
          <a:xfrm>
            <a:off x="5080468" y="2930696"/>
            <a:ext cx="487032" cy="35428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люс 12"/>
          <p:cNvSpPr/>
          <p:nvPr/>
        </p:nvSpPr>
        <p:spPr>
          <a:xfrm>
            <a:off x="2987824" y="2879240"/>
            <a:ext cx="457200" cy="457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94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7" y="3356993"/>
            <a:ext cx="3812903" cy="3431612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763688" y="6306"/>
            <a:ext cx="7384598" cy="4142774"/>
            <a:chOff x="855523" y="1700808"/>
            <a:chExt cx="7384598" cy="4142774"/>
          </a:xfrm>
        </p:grpSpPr>
        <p:sp>
          <p:nvSpPr>
            <p:cNvPr id="5" name="Облако 4">
              <a:hlinkClick r:id="rId2" action="ppaction://hlinksldjump">
                <a:snd r:embed="rId3" name="click.wav"/>
              </a:hlinkClick>
            </p:cNvPr>
            <p:cNvSpPr/>
            <p:nvPr/>
          </p:nvSpPr>
          <p:spPr>
            <a:xfrm>
              <a:off x="855523" y="1700808"/>
              <a:ext cx="7384598" cy="4142774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851871" y="3141630"/>
              <a:ext cx="5451421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4800" b="1" cap="none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Попробуй ещё раз</a:t>
              </a:r>
              <a:endParaRPr lang="ru-RU" sz="48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42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631676"/>
            <a:ext cx="3960442" cy="4211925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-10914" y="620688"/>
            <a:ext cx="9138802" cy="2592288"/>
            <a:chOff x="5198" y="2132856"/>
            <a:chExt cx="9138802" cy="2592288"/>
          </a:xfrm>
        </p:grpSpPr>
        <p:sp>
          <p:nvSpPr>
            <p:cNvPr id="5" name="Круглая лента лицом вниз 4">
              <a:hlinkClick r:id="rId2" action="ppaction://hlinksldjump">
                <a:snd r:embed="rId3" name="click.wav"/>
              </a:hlinkClick>
            </p:cNvPr>
            <p:cNvSpPr/>
            <p:nvPr/>
          </p:nvSpPr>
          <p:spPr>
            <a:xfrm>
              <a:off x="5198" y="2132856"/>
              <a:ext cx="9138802" cy="2592288"/>
            </a:xfrm>
            <a:prstGeom prst="ellipseRibb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018315" y="3212976"/>
              <a:ext cx="5112568" cy="110799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66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Правильно!</a:t>
              </a:r>
              <a:endPara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34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268" y="2434315"/>
            <a:ext cx="3546891" cy="28304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963" y="24474"/>
            <a:ext cx="3681037" cy="20935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402929"/>
            <a:ext cx="3001150" cy="25009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253" y="4437112"/>
            <a:ext cx="2555776" cy="25557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903887"/>
            <a:ext cx="3222827" cy="195411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60741" cy="3140968"/>
          </a:xfrm>
          <a:prstGeom prst="rect">
            <a:avLst/>
          </a:prstGeom>
        </p:spPr>
      </p:pic>
      <p:pic>
        <p:nvPicPr>
          <p:cNvPr id="1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991600" y="6601544"/>
            <a:ext cx="152400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97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474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3" repeatCount="30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8000">
              <a:schemeClr val="bg1">
                <a:tint val="80000"/>
                <a:satMod val="250000"/>
              </a:schemeClr>
            </a:gs>
            <a:gs pos="61000">
              <a:schemeClr val="bg1">
                <a:tint val="90000"/>
                <a:shade val="90000"/>
                <a:satMod val="200000"/>
              </a:schemeClr>
            </a:gs>
            <a:gs pos="78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947" y="2967335"/>
            <a:ext cx="4032448" cy="3619143"/>
          </a:xfrm>
          <a:prstGeom prst="rect">
            <a:avLst/>
          </a:prstGeom>
        </p:spPr>
      </p:pic>
      <p:sp>
        <p:nvSpPr>
          <p:cNvPr id="7" name="Лента лицом вверх 6">
            <a:hlinkClick r:id="rId2" action="ppaction://hlinksldjump">
              <a:snd r:embed="rId3" name="click.wav"/>
            </a:hlinkClick>
          </p:cNvPr>
          <p:cNvSpPr/>
          <p:nvPr/>
        </p:nvSpPr>
        <p:spPr>
          <a:xfrm>
            <a:off x="12343" y="980728"/>
            <a:ext cx="9131657" cy="2149771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2" action="ppaction://hlinksldjump">
              <a:snd r:embed="rId3" name="click.wav"/>
            </a:hlinkClick>
          </p:cNvPr>
          <p:cNvSpPr/>
          <p:nvPr/>
        </p:nvSpPr>
        <p:spPr>
          <a:xfrm>
            <a:off x="2049749" y="1436264"/>
            <a:ext cx="505684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343" y="6519446"/>
            <a:ext cx="537640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cap="none" spc="0" dirty="0" smtClean="0">
                <a:ln w="12700">
                  <a:solidFill>
                    <a:schemeClr val="tx1"/>
                  </a:solidFill>
                  <a:prstDash val="solid"/>
                </a:ln>
              </a:rPr>
              <a:t>Для перехода к следующему заданию нажмите на смайлик</a:t>
            </a:r>
            <a:endParaRPr lang="ru-RU" sz="1600" cap="none" spc="0" dirty="0">
              <a:ln w="12700">
                <a:solidFill>
                  <a:schemeClr val="tx1"/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36271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9121"/>
            <a:ext cx="3238879" cy="3238879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1403648" y="10432"/>
            <a:ext cx="7590420" cy="3850616"/>
            <a:chOff x="863590" y="1772816"/>
            <a:chExt cx="7416824" cy="3608689"/>
          </a:xfrm>
        </p:grpSpPr>
        <p:sp>
          <p:nvSpPr>
            <p:cNvPr id="5" name="Облако 4">
              <a:hlinkClick r:id="rId2" action="ppaction://hlinksldjump">
                <a:snd r:embed="rId3" name="click.wav"/>
              </a:hlinkClick>
            </p:cNvPr>
            <p:cNvSpPr/>
            <p:nvPr/>
          </p:nvSpPr>
          <p:spPr>
            <a:xfrm>
              <a:off x="863590" y="1772816"/>
              <a:ext cx="7416824" cy="3608689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>
              <a:hlinkClick r:id="rId2" action="ppaction://hlinksldjump">
                <a:snd r:embed="rId3" name="click.wav"/>
              </a:hlinkClick>
            </p:cNvPr>
            <p:cNvSpPr/>
            <p:nvPr/>
          </p:nvSpPr>
          <p:spPr>
            <a:xfrm>
              <a:off x="1547809" y="2967335"/>
              <a:ext cx="604838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cap="none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Попробуй ещё раз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052" y="6424613"/>
            <a:ext cx="538956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635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Найди карточки с числом </a:t>
            </a:r>
            <a:r>
              <a:rPr lang="ru-RU" dirty="0" smtClean="0"/>
              <a:t>5</a:t>
            </a:r>
            <a:br>
              <a:rPr lang="ru-RU" dirty="0" smtClean="0"/>
            </a:br>
            <a:r>
              <a:rPr lang="ru-RU" sz="2700" dirty="0">
                <a:solidFill>
                  <a:prstClr val="black"/>
                </a:solidFill>
              </a:rPr>
              <a:t>(нажмите на номер верной карточки)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385872"/>
              </p:ext>
            </p:extLst>
          </p:nvPr>
        </p:nvGraphicFramePr>
        <p:xfrm>
          <a:off x="3315945" y="1544806"/>
          <a:ext cx="5090365" cy="1368152"/>
        </p:xfrm>
        <a:graphic>
          <a:graphicData uri="http://schemas.openxmlformats.org/drawingml/2006/table">
            <a:tbl>
              <a:tblPr/>
              <a:tblGrid>
                <a:gridCol w="1018073"/>
                <a:gridCol w="1018073"/>
                <a:gridCol w="1018073"/>
                <a:gridCol w="1018073"/>
                <a:gridCol w="1018073"/>
              </a:tblGrid>
              <a:tr h="136815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681574"/>
              </p:ext>
            </p:extLst>
          </p:nvPr>
        </p:nvGraphicFramePr>
        <p:xfrm>
          <a:off x="3368246" y="4829714"/>
          <a:ext cx="5090365" cy="1584176"/>
        </p:xfrm>
        <a:graphic>
          <a:graphicData uri="http://schemas.openxmlformats.org/drawingml/2006/table">
            <a:tbl>
              <a:tblPr/>
              <a:tblGrid>
                <a:gridCol w="1018073"/>
                <a:gridCol w="1018073"/>
                <a:gridCol w="1018073"/>
                <a:gridCol w="1018073"/>
                <a:gridCol w="1018073"/>
              </a:tblGrid>
              <a:tr h="158417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737198"/>
              </p:ext>
            </p:extLst>
          </p:nvPr>
        </p:nvGraphicFramePr>
        <p:xfrm>
          <a:off x="899592" y="3284984"/>
          <a:ext cx="3960441" cy="1368152"/>
        </p:xfrm>
        <a:graphic>
          <a:graphicData uri="http://schemas.openxmlformats.org/drawingml/2006/table">
            <a:tbl>
              <a:tblPr/>
              <a:tblGrid>
                <a:gridCol w="1320147"/>
                <a:gridCol w="1320147"/>
                <a:gridCol w="1320147"/>
              </a:tblGrid>
              <a:tr h="136815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968665"/>
              </p:ext>
            </p:extLst>
          </p:nvPr>
        </p:nvGraphicFramePr>
        <p:xfrm>
          <a:off x="2114387" y="1800932"/>
          <a:ext cx="947156" cy="9518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{08FB837D-C827-4EFA-A057-4D05807E0F7C}</a:tableStyleId>
              </a:tblPr>
              <a:tblGrid>
                <a:gridCol w="947156"/>
              </a:tblGrid>
              <a:tr h="95188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3" action="ppaction://hlinksldjump">
                            <a:snd r:embed="rId4" name="drumroll.wav"/>
                          </a:hlinkClick>
                        </a:rPr>
                        <a:t>1</a:t>
                      </a:r>
                      <a:endParaRPr lang="ru-RU" sz="4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050947"/>
              </p:ext>
            </p:extLst>
          </p:nvPr>
        </p:nvGraphicFramePr>
        <p:xfrm>
          <a:off x="2084483" y="5190419"/>
          <a:ext cx="947156" cy="9518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{08FB837D-C827-4EFA-A057-4D05807E0F7C}</a:tableStyleId>
              </a:tblPr>
              <a:tblGrid>
                <a:gridCol w="947156"/>
              </a:tblGrid>
              <a:tr h="95188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3" action="ppaction://hlinksldjump">
                            <a:snd r:embed="rId5" name="chimes.wav"/>
                          </a:hlinkClick>
                        </a:rPr>
                        <a:t>3</a:t>
                      </a:r>
                      <a:endParaRPr lang="ru-RU" sz="4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726714"/>
              </p:ext>
            </p:extLst>
          </p:nvPr>
        </p:nvGraphicFramePr>
        <p:xfrm>
          <a:off x="5148064" y="3501008"/>
          <a:ext cx="947156" cy="9518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{08FB837D-C827-4EFA-A057-4D05807E0F7C}</a:tableStyleId>
              </a:tblPr>
              <a:tblGrid>
                <a:gridCol w="947156"/>
              </a:tblGrid>
              <a:tr h="95188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6" action="ppaction://hlinksldjump">
                            <a:snd r:embed="rId4" name="drumroll.wav"/>
                          </a:hlinkClick>
                        </a:rPr>
                        <a:t>2</a:t>
                      </a:r>
                      <a:endParaRPr lang="ru-RU" sz="4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3132864" y="1611937"/>
            <a:ext cx="5413854" cy="1296144"/>
            <a:chOff x="3478626" y="1628800"/>
            <a:chExt cx="5413854" cy="1296144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8626" y="1628800"/>
              <a:ext cx="1296144" cy="1296144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9992" y="1628800"/>
              <a:ext cx="1296144" cy="1296144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8104" y="1628800"/>
              <a:ext cx="1296144" cy="1296144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6216" y="1628800"/>
              <a:ext cx="1296144" cy="1296144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6336" y="1628800"/>
              <a:ext cx="1296144" cy="1296144"/>
            </a:xfrm>
            <a:prstGeom prst="rect">
              <a:avLst/>
            </a:prstGeom>
          </p:spPr>
        </p:pic>
      </p:grpSp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163830"/>
            <a:ext cx="1040875" cy="156131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319" y="3163830"/>
            <a:ext cx="1040875" cy="156131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307" y="3163830"/>
            <a:ext cx="1040875" cy="156131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263" y="4918832"/>
            <a:ext cx="810651" cy="149505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626" y="4918829"/>
            <a:ext cx="810651" cy="149505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918830"/>
            <a:ext cx="810651" cy="149505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897" y="4918831"/>
            <a:ext cx="810651" cy="149505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613" y="4918833"/>
            <a:ext cx="810651" cy="149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44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1" y="3010367"/>
            <a:ext cx="3861048" cy="3861048"/>
          </a:xfrm>
          <a:prstGeom prst="rect">
            <a:avLst/>
          </a:prstGeom>
        </p:spPr>
      </p:pic>
      <p:pic>
        <p:nvPicPr>
          <p:cNvPr id="1026" name="Picture 2">
            <a:hlinkClick r:id="rId5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-16864"/>
            <a:ext cx="7456487" cy="364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37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742829"/>
            <a:ext cx="6270756" cy="3566492"/>
          </a:xfrm>
          <a:prstGeom prst="rect">
            <a:avLst/>
          </a:prstGeom>
        </p:spPr>
      </p:pic>
      <p:pic>
        <p:nvPicPr>
          <p:cNvPr id="2050" name="Picture 2">
            <a:hlinkClick r:id="rId2" action="ppaction://hlinksldjump">
              <a:snd r:embed="rId3" name="click.wav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07394" cy="216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10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298801"/>
              </p:ext>
            </p:extLst>
          </p:nvPr>
        </p:nvGraphicFramePr>
        <p:xfrm>
          <a:off x="3117800" y="3311219"/>
          <a:ext cx="5555000" cy="1512168"/>
        </p:xfrm>
        <a:graphic>
          <a:graphicData uri="http://schemas.openxmlformats.org/drawingml/2006/table">
            <a:tbl>
              <a:tblPr/>
              <a:tblGrid>
                <a:gridCol w="1388750"/>
                <a:gridCol w="1388750"/>
                <a:gridCol w="1388750"/>
                <a:gridCol w="1388750"/>
              </a:tblGrid>
              <a:tr h="151216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Найди карточку с числом </a:t>
            </a:r>
            <a:r>
              <a:rPr lang="ru-RU" dirty="0" smtClean="0"/>
              <a:t>3</a:t>
            </a:r>
            <a:br>
              <a:rPr lang="ru-RU" dirty="0" smtClean="0"/>
            </a:br>
            <a:r>
              <a:rPr lang="ru-RU" sz="2700" dirty="0">
                <a:solidFill>
                  <a:prstClr val="black"/>
                </a:solidFill>
              </a:rPr>
              <a:t>(нажмите на номер верной карточки)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733611"/>
              </p:ext>
            </p:extLst>
          </p:nvPr>
        </p:nvGraphicFramePr>
        <p:xfrm>
          <a:off x="505774" y="1556792"/>
          <a:ext cx="7056784" cy="1656184"/>
        </p:xfrm>
        <a:graphic>
          <a:graphicData uri="http://schemas.openxmlformats.org/drawingml/2006/table">
            <a:tbl>
              <a:tblPr/>
              <a:tblGrid>
                <a:gridCol w="1008112"/>
                <a:gridCol w="1008112"/>
                <a:gridCol w="1008112"/>
                <a:gridCol w="1008112"/>
                <a:gridCol w="1008112"/>
                <a:gridCol w="1008112"/>
                <a:gridCol w="1008112"/>
              </a:tblGrid>
              <a:tr h="165618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191133"/>
              </p:ext>
            </p:extLst>
          </p:nvPr>
        </p:nvGraphicFramePr>
        <p:xfrm>
          <a:off x="7740352" y="1844824"/>
          <a:ext cx="947156" cy="9518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{69C7853C-536D-4A76-A0AE-DD22124D55A5}</a:tableStyleId>
              </a:tblPr>
              <a:tblGrid>
                <a:gridCol w="947156"/>
              </a:tblGrid>
              <a:tr h="95188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3" action="ppaction://hlinksldjump">
                            <a:snd r:embed="rId4" name="drumroll.wav"/>
                          </a:hlinkClick>
                        </a:rPr>
                        <a:t>1</a:t>
                      </a:r>
                      <a:endParaRPr lang="ru-RU" sz="4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316597"/>
              </p:ext>
            </p:extLst>
          </p:nvPr>
        </p:nvGraphicFramePr>
        <p:xfrm>
          <a:off x="1938182" y="3591364"/>
          <a:ext cx="947156" cy="9518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{69C7853C-536D-4A76-A0AE-DD22124D55A5}</a:tableStyleId>
              </a:tblPr>
              <a:tblGrid>
                <a:gridCol w="947156"/>
              </a:tblGrid>
              <a:tr h="95188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chemeClr val="lt1"/>
                          </a:solidFill>
                          <a:hlinkClick r:id="rId3" action="ppaction://hlinksldjump">
                            <a:snd r:embed="rId4" name="drumroll.wav"/>
                          </a:hlinkClick>
                        </a:rPr>
                        <a:t>2</a:t>
                      </a:r>
                      <a:endParaRPr lang="ru-RU" sz="4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405454"/>
              </p:ext>
            </p:extLst>
          </p:nvPr>
        </p:nvGraphicFramePr>
        <p:xfrm>
          <a:off x="6214971" y="5301952"/>
          <a:ext cx="947156" cy="9518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{69C7853C-536D-4A76-A0AE-DD22124D55A5}</a:tableStyleId>
              </a:tblPr>
              <a:tblGrid>
                <a:gridCol w="947156"/>
              </a:tblGrid>
              <a:tr h="95188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chemeClr val="lt1"/>
                          </a:solidFill>
                          <a:hlinkClick r:id="rId5" action="ppaction://hlinksldjump">
                            <a:snd r:embed="rId6" name="chimes.wav"/>
                          </a:hlinkClick>
                        </a:rPr>
                        <a:t>3</a:t>
                      </a:r>
                      <a:endParaRPr lang="ru-RU" sz="4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648892"/>
              </p:ext>
            </p:extLst>
          </p:nvPr>
        </p:nvGraphicFramePr>
        <p:xfrm>
          <a:off x="1979712" y="5157192"/>
          <a:ext cx="3744417" cy="1440160"/>
        </p:xfrm>
        <a:graphic>
          <a:graphicData uri="http://schemas.openxmlformats.org/drawingml/2006/table">
            <a:tbl>
              <a:tblPr/>
              <a:tblGrid>
                <a:gridCol w="1248139"/>
                <a:gridCol w="1248139"/>
                <a:gridCol w="1248139"/>
              </a:tblGrid>
              <a:tr h="14401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4" name="Группа 13"/>
          <p:cNvGrpSpPr/>
          <p:nvPr/>
        </p:nvGrpSpPr>
        <p:grpSpPr>
          <a:xfrm>
            <a:off x="2051720" y="5301952"/>
            <a:ext cx="3613051" cy="1213774"/>
            <a:chOff x="2051720" y="5301952"/>
            <a:chExt cx="3613051" cy="1213774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1720" y="5301952"/>
              <a:ext cx="1152128" cy="1213774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1301" y="5301952"/>
              <a:ext cx="1152128" cy="1213774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2643" y="5301952"/>
              <a:ext cx="1152128" cy="1213774"/>
            </a:xfrm>
            <a:prstGeom prst="rect">
              <a:avLst/>
            </a:prstGeom>
          </p:spPr>
        </p:pic>
      </p:grpSp>
      <p:grpSp>
        <p:nvGrpSpPr>
          <p:cNvPr id="15" name="Группа 14"/>
          <p:cNvGrpSpPr/>
          <p:nvPr/>
        </p:nvGrpSpPr>
        <p:grpSpPr>
          <a:xfrm>
            <a:off x="293902" y="1700808"/>
            <a:ext cx="7408240" cy="1368152"/>
            <a:chOff x="293902" y="1700808"/>
            <a:chExt cx="7408240" cy="1368152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902" y="1700808"/>
              <a:ext cx="1368152" cy="1368152"/>
            </a:xfrm>
            <a:prstGeom prst="rect">
              <a:avLst/>
            </a:prstGeom>
          </p:spPr>
        </p:pic>
        <p:grpSp>
          <p:nvGrpSpPr>
            <p:cNvPr id="6" name="Группа 5"/>
            <p:cNvGrpSpPr/>
            <p:nvPr/>
          </p:nvGrpSpPr>
          <p:grpSpPr>
            <a:xfrm>
              <a:off x="1284068" y="1700808"/>
              <a:ext cx="6418074" cy="1368152"/>
              <a:chOff x="1043608" y="1700808"/>
              <a:chExt cx="6418074" cy="1368152"/>
            </a:xfrm>
          </p:grpSpPr>
          <p:pic>
            <p:nvPicPr>
              <p:cNvPr id="18" name="Рисунок 17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8" y="1700808"/>
                <a:ext cx="1368152" cy="1368152"/>
              </a:xfrm>
              <a:prstGeom prst="rect">
                <a:avLst/>
              </a:prstGeom>
            </p:spPr>
          </p:pic>
          <p:pic>
            <p:nvPicPr>
              <p:cNvPr id="19" name="Рисунок 18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1720" y="1700808"/>
                <a:ext cx="1368152" cy="1368152"/>
              </a:xfrm>
              <a:prstGeom prst="rect">
                <a:avLst/>
              </a:prstGeom>
            </p:spPr>
          </p:pic>
          <p:pic>
            <p:nvPicPr>
              <p:cNvPr id="20" name="Рисунок 19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20452" y="1700808"/>
                <a:ext cx="1368152" cy="1368152"/>
              </a:xfrm>
              <a:prstGeom prst="rect">
                <a:avLst/>
              </a:prstGeom>
            </p:spPr>
          </p:pic>
          <p:pic>
            <p:nvPicPr>
              <p:cNvPr id="21" name="Рисунок 20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68343" y="1700808"/>
                <a:ext cx="1368152" cy="1368152"/>
              </a:xfrm>
              <a:prstGeom prst="rect">
                <a:avLst/>
              </a:prstGeom>
            </p:spPr>
          </p:pic>
          <p:pic>
            <p:nvPicPr>
              <p:cNvPr id="22" name="Рисунок 2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8707" y="1700808"/>
                <a:ext cx="1368152" cy="1368152"/>
              </a:xfrm>
              <a:prstGeom prst="rect">
                <a:avLst/>
              </a:prstGeom>
            </p:spPr>
          </p:pic>
          <p:pic>
            <p:nvPicPr>
              <p:cNvPr id="23" name="Рисунок 2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93530" y="1700808"/>
                <a:ext cx="1368152" cy="1368152"/>
              </a:xfrm>
              <a:prstGeom prst="rect">
                <a:avLst/>
              </a:prstGeom>
            </p:spPr>
          </p:pic>
        </p:grpSp>
      </p:grpSp>
      <p:grpSp>
        <p:nvGrpSpPr>
          <p:cNvPr id="13" name="Группа 12"/>
          <p:cNvGrpSpPr/>
          <p:nvPr/>
        </p:nvGrpSpPr>
        <p:grpSpPr>
          <a:xfrm>
            <a:off x="3203848" y="3347273"/>
            <a:ext cx="5253576" cy="1440062"/>
            <a:chOff x="3495346" y="3347273"/>
            <a:chExt cx="5253576" cy="1440062"/>
          </a:xfrm>
        </p:grpSpPr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5346" y="3347274"/>
              <a:ext cx="1080578" cy="1440061"/>
            </a:xfrm>
            <a:prstGeom prst="rect">
              <a:avLst/>
            </a:prstGeom>
          </p:spPr>
        </p:pic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206" y="3347273"/>
              <a:ext cx="1080578" cy="1440061"/>
            </a:xfrm>
            <a:prstGeom prst="rect">
              <a:avLst/>
            </a:prstGeom>
          </p:spPr>
        </p:pic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7317" y="3347274"/>
              <a:ext cx="1080578" cy="1440061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8344" y="3347274"/>
              <a:ext cx="1080578" cy="14400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1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rId2" action="ppaction://hlinksldjump">
              <a:snd r:embed="rId3" name="click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960441"/>
            <a:ext cx="4940738" cy="2909546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251520" y="0"/>
            <a:ext cx="7272808" cy="3960440"/>
            <a:chOff x="1111329" y="1584176"/>
            <a:chExt cx="7272808" cy="3960440"/>
          </a:xfrm>
        </p:grpSpPr>
        <p:sp>
          <p:nvSpPr>
            <p:cNvPr id="4" name="Облако 3">
              <a:hlinkClick r:id="rId2" action="ppaction://hlinksldjump">
                <a:snd r:embed="rId3" name="click.wav"/>
              </a:hlinkClick>
            </p:cNvPr>
            <p:cNvSpPr/>
            <p:nvPr/>
          </p:nvSpPr>
          <p:spPr>
            <a:xfrm>
              <a:off x="1111329" y="1584176"/>
              <a:ext cx="7272808" cy="3960440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>
              <a:hlinkClick r:id="rId2" action="ppaction://hlinksldjump">
                <a:snd r:embed="rId3" name="click.wav"/>
              </a:hlinkClick>
            </p:cNvPr>
            <p:cNvSpPr/>
            <p:nvPr/>
          </p:nvSpPr>
          <p:spPr>
            <a:xfrm>
              <a:off x="1687393" y="3052487"/>
              <a:ext cx="5718786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4800" b="1" cap="none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Попробуй ещё раз</a:t>
              </a:r>
              <a:endParaRPr lang="ru-RU" sz="48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342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1106</TotalTime>
  <Words>156</Words>
  <Application>Microsoft Office PowerPoint</Application>
  <PresentationFormat>Экран (4:3)</PresentationFormat>
  <Paragraphs>99</Paragraphs>
  <Slides>29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Найди карточку с числом 7 (нажмите на номер верной карточки)</vt:lpstr>
      <vt:lpstr>Презентация PowerPoint</vt:lpstr>
      <vt:lpstr>Презентация PowerPoint</vt:lpstr>
      <vt:lpstr>Найди карточки с числом 5 (нажмите на номер верной карточки)</vt:lpstr>
      <vt:lpstr>Презентация PowerPoint</vt:lpstr>
      <vt:lpstr>Презентация PowerPoint</vt:lpstr>
      <vt:lpstr>Найди карточку с числом 3 (нажмите на номер верной карточки)</vt:lpstr>
      <vt:lpstr>Презентация PowerPoint</vt:lpstr>
      <vt:lpstr>Презентация PowerPoint</vt:lpstr>
      <vt:lpstr>Какое действие нужно выполнить (нажмите на верный знак)</vt:lpstr>
      <vt:lpstr>Презентация PowerPoint</vt:lpstr>
      <vt:lpstr>Презентация PowerPoint</vt:lpstr>
      <vt:lpstr>Выбери нужное действие (нажмите на верный знак)</vt:lpstr>
      <vt:lpstr>Презентация PowerPoint</vt:lpstr>
      <vt:lpstr>Презентация PowerPoint</vt:lpstr>
      <vt:lpstr>Выбери нужное действие (нажмите на верный знак)</vt:lpstr>
      <vt:lpstr>Презентация PowerPoint</vt:lpstr>
      <vt:lpstr>Презентация PowerPoint</vt:lpstr>
      <vt:lpstr>Составь и реши задачу по схеме (выберите правильный ответ)</vt:lpstr>
      <vt:lpstr>Презентация PowerPoint</vt:lpstr>
      <vt:lpstr>Презентация PowerPoint</vt:lpstr>
      <vt:lpstr>Составь и реши задачу по схеме (выберите правильный ответ)</vt:lpstr>
      <vt:lpstr>Презентация PowerPoint</vt:lpstr>
      <vt:lpstr>Презентация PowerPoint</vt:lpstr>
      <vt:lpstr>Составь и реши задачу по схеме (выберите правильный ответ)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</dc:creator>
  <cp:lastModifiedBy>Дарья</cp:lastModifiedBy>
  <cp:revision>81</cp:revision>
  <dcterms:created xsi:type="dcterms:W3CDTF">2013-12-18T08:55:02Z</dcterms:created>
  <dcterms:modified xsi:type="dcterms:W3CDTF">2020-10-24T11:07:58Z</dcterms:modified>
</cp:coreProperties>
</file>