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2D139D"/>
    <a:srgbClr val="0909A7"/>
    <a:srgbClr val="68E6B6"/>
    <a:srgbClr val="F4F7C1"/>
    <a:srgbClr val="BCFCF7"/>
    <a:srgbClr val="CFE36B"/>
    <a:srgbClr val="F2C4D9"/>
    <a:srgbClr val="EBE863"/>
    <a:srgbClr val="D0E4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4/5/2022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4/5/2022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3141" y="814711"/>
            <a:ext cx="7766936" cy="2778267"/>
          </a:xfrm>
        </p:spPr>
        <p:txBody>
          <a:bodyPr/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/>
            </a:r>
            <a:br>
              <a:rPr lang="ru-RU" sz="1400" b="1" dirty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Взаимодействие педагога-психолога с участниками образовательного процесса по программе «Вдохновение»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946469"/>
            <a:ext cx="7593390" cy="1105987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ru-RU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</a:rPr>
              <a:t>Составила: педагог-психолог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</a:rPr>
              <a:t>Астанакулова Полина Владимировна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Picture 2" descr="Z:\Новая папка\Паникаровская\МАТЕМАТИКА\ПРЕЗЕНТАЦИИ\Лого_вдохнов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68" y="219334"/>
            <a:ext cx="1357227" cy="120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E:\годовой план мой 2016-17\клуб содружество\dd3ba55cc989f8ff4d1e99f50904340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347" y="4597795"/>
            <a:ext cx="2762624" cy="17997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020785" y="3411631"/>
            <a:ext cx="523164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«Круг поддержки»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78578" y="13123"/>
            <a:ext cx="6096000" cy="12311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/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  <a:b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комбинированного вида №46»</a:t>
            </a:r>
            <a:b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://www.pedkabinet.ru/_nw/0/6946106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98699">
            <a:off x="9849833" y="1569284"/>
            <a:ext cx="1774444" cy="27781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8413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2412" y="1550126"/>
            <a:ext cx="8056518" cy="1306285"/>
          </a:xfrm>
        </p:spPr>
        <p:txBody>
          <a:bodyPr/>
          <a:lstStyle/>
          <a:p>
            <a:r>
              <a:rPr lang="ru-RU" sz="72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anose="03010101010201010101" pitchFamily="66" charset="0"/>
              </a:rPr>
              <a:t>Спасибо за внимание!</a:t>
            </a:r>
            <a:endParaRPr lang="ru-RU" sz="72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63039" y="3544389"/>
            <a:ext cx="8421189" cy="1192249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  <a:scene3d>
              <a:camera prst="obliqueTopLeft"/>
              <a:lightRig rig="threePt" dir="t"/>
            </a:scene3d>
          </a:bodyPr>
          <a:lstStyle/>
          <a:p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разные – в этом наше богатство!</a:t>
            </a:r>
          </a:p>
          <a:p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вместе – в этом наша сила!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Z:\Новая папка\Паникаровская\МАТЕМАТИКА\ПРЕЗЕНТАЦИИ\Лого_вдохнов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68" y="219334"/>
            <a:ext cx="1357227" cy="120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E:\годовой план мой 2016-17\клуб содружество\dd3ba55cc989f8ff4d1e99f50904340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713" y="4876470"/>
            <a:ext cx="2762624" cy="17997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10860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06136"/>
            <a:ext cx="7766936" cy="1461407"/>
          </a:xfrm>
        </p:spPr>
        <p:txBody>
          <a:bodyPr/>
          <a:lstStyle/>
          <a:p>
            <a:pPr eaLnBrk="0" fontAlgn="base" hangingPunct="0"/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Ввести ребенка в мир человеческих </a:t>
            </a:r>
            <a:r>
              <a:rPr lang="ru-RU" sz="1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</a:t>
            </a:r>
            <a:br>
              <a:rPr lang="ru-RU" sz="1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одна из важных задач воспитания   личности </a:t>
            </a:r>
            <a:r>
              <a:rPr lang="ru-RU" sz="1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ребёнка</a:t>
            </a:r>
            <a:br>
              <a:rPr lang="ru-RU" sz="1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дошкольного возраста</a:t>
            </a:r>
            <a:r>
              <a:rPr lang="ru-RU" sz="1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1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</a:t>
            </a:r>
            <a:r>
              <a:rPr lang="ru-RU" sz="18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В.А.Сухомлинский</a:t>
            </a:r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196" y="2500993"/>
            <a:ext cx="7766936" cy="3587931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b="1" dirty="0" smtClean="0">
                <a:solidFill>
                  <a:srgbClr val="0070C0"/>
                </a:solidFill>
              </a:rPr>
              <a:t>Цель:</a:t>
            </a:r>
            <a:endParaRPr lang="ru-RU" b="1" dirty="0">
              <a:solidFill>
                <a:srgbClr val="0070C0"/>
              </a:solidFill>
            </a:endParaRPr>
          </a:p>
          <a:p>
            <a:pPr algn="just"/>
            <a:r>
              <a:rPr lang="ru-RU" b="1" dirty="0">
                <a:solidFill>
                  <a:schemeClr val="tx1"/>
                </a:solidFill>
              </a:rPr>
              <a:t>Психолого-педагогическое сопровождение всех участников образовательного процесса, направленное на психолого-педагогическую поддержку позитивной социализации и индивидуализации, развитие личности детей  дошкольного  возраста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r>
              <a:rPr lang="ru-RU" i="1" dirty="0">
                <a:solidFill>
                  <a:srgbClr val="00B050"/>
                </a:solidFill>
              </a:rPr>
              <a:t>Задачи</a:t>
            </a:r>
            <a:endParaRPr lang="ru-RU" dirty="0">
              <a:solidFill>
                <a:srgbClr val="00B050"/>
              </a:solidFill>
            </a:endParaRPr>
          </a:p>
          <a:p>
            <a:pPr lvl="0" algn="just"/>
            <a:r>
              <a:rPr lang="ru-RU" i="1" dirty="0" smtClean="0">
                <a:solidFill>
                  <a:schemeClr val="tx1"/>
                </a:solidFill>
              </a:rPr>
              <a:t>Реализация </a:t>
            </a:r>
            <a:r>
              <a:rPr lang="ru-RU" i="1" dirty="0">
                <a:solidFill>
                  <a:schemeClr val="tx1"/>
                </a:solidFill>
              </a:rPr>
              <a:t>различных видов работ с коллективом детского сада, способствующих улучшению собственного эмоционального состояния педагогов, снятию напряженности, усилению внимания к психологическим аспектам работы с детьми;</a:t>
            </a:r>
            <a:endParaRPr lang="ru-RU" dirty="0">
              <a:solidFill>
                <a:schemeClr val="tx1"/>
              </a:solidFill>
            </a:endParaRPr>
          </a:p>
          <a:p>
            <a:pPr lvl="0" algn="just"/>
            <a:r>
              <a:rPr lang="ru-RU" i="1" dirty="0">
                <a:solidFill>
                  <a:schemeClr val="tx1"/>
                </a:solidFill>
              </a:rPr>
              <a:t>Формирование у детей адаптационных механизмов к социуму, способности к эффективному выполнению заданных социальных ролей.</a:t>
            </a:r>
            <a:endParaRPr lang="ru-RU" dirty="0">
              <a:solidFill>
                <a:schemeClr val="tx1"/>
              </a:solidFill>
            </a:endParaRPr>
          </a:p>
          <a:p>
            <a:pPr lvl="0" algn="just"/>
            <a:r>
              <a:rPr lang="ru-RU" i="1" dirty="0">
                <a:solidFill>
                  <a:schemeClr val="tx1"/>
                </a:solidFill>
              </a:rPr>
              <a:t>Обеспечение повседневной эффективности ребенка во взаимодействии со своим окружением, проявление доброты, внимания, заботы, помощи.</a:t>
            </a:r>
            <a:endParaRPr lang="ru-RU" dirty="0">
              <a:solidFill>
                <a:schemeClr val="tx1"/>
              </a:solidFill>
            </a:endParaRPr>
          </a:p>
          <a:p>
            <a:pPr lvl="0" algn="just"/>
            <a:r>
              <a:rPr lang="ru-RU" i="1" dirty="0">
                <a:solidFill>
                  <a:schemeClr val="tx1"/>
                </a:solidFill>
              </a:rPr>
              <a:t>Формирование умения использовать ресурсы социального окружения и личностные ресурсы в соответствии с поставленной целью.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http://www.pedkabinet.ru/_nw/0/6946106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98699">
            <a:off x="9528716" y="721459"/>
            <a:ext cx="1965696" cy="31203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" descr="Z:\Новая папка\Паникаровская\МАТЕМАТИКА\ПРЕЗЕНТАЦИИ\Лого_вдохнов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68" y="219334"/>
            <a:ext cx="1073893" cy="956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425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978331" y="1793875"/>
            <a:ext cx="5016138" cy="923199"/>
          </a:xfrm>
          <a:prstGeom prst="plu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 - психолог</a:t>
            </a:r>
            <a:endParaRPr lang="ru-RU" sz="1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9307" y="3431178"/>
            <a:ext cx="2133600" cy="548639"/>
          </a:xfrm>
          <a:prstGeom prst="rect">
            <a:avLst/>
          </a:prstGeom>
          <a:solidFill>
            <a:srgbClr val="EBE863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Педагоги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32663" y="3605349"/>
            <a:ext cx="2020388" cy="435429"/>
          </a:xfrm>
          <a:prstGeom prst="rect">
            <a:avLst/>
          </a:prstGeom>
          <a:solidFill>
            <a:srgbClr val="EBE863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Воспитанники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11291" y="3500846"/>
            <a:ext cx="2029097" cy="409303"/>
          </a:xfrm>
          <a:prstGeom prst="rect">
            <a:avLst/>
          </a:prstGeom>
          <a:solidFill>
            <a:srgbClr val="EBE863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Родители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>
            <a:off x="5199017" y="2926080"/>
            <a:ext cx="461554" cy="50509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8368937" y="2403566"/>
            <a:ext cx="487680" cy="9405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1637696" y="2403566"/>
            <a:ext cx="469778" cy="9405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естиугольник 13"/>
          <p:cNvSpPr/>
          <p:nvPr/>
        </p:nvSpPr>
        <p:spPr>
          <a:xfrm>
            <a:off x="548640" y="4693920"/>
            <a:ext cx="2351314" cy="1750423"/>
          </a:xfrm>
          <a:prstGeom prst="hexagon">
            <a:avLst/>
          </a:prstGeom>
          <a:solidFill>
            <a:srgbClr val="F2C4D9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ТЕМА НЕДЕЛИ</a:t>
            </a:r>
            <a:endParaRPr lang="ru-RU" dirty="0">
              <a:solidFill>
                <a:srgbClr val="FF0000"/>
              </a:solidFill>
            </a:endParaRP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«Мы разные, но мы вместе»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Шестиугольник 17"/>
          <p:cNvSpPr/>
          <p:nvPr/>
        </p:nvSpPr>
        <p:spPr>
          <a:xfrm>
            <a:off x="4354285" y="4615543"/>
            <a:ext cx="2299063" cy="1828800"/>
          </a:xfrm>
          <a:prstGeom prst="hexagon">
            <a:avLst/>
          </a:prstGeom>
          <a:solidFill>
            <a:srgbClr val="F2C4D9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ЧЕК – ЛИСТ</a:t>
            </a:r>
            <a:endParaRPr lang="ru-RU" dirty="0">
              <a:solidFill>
                <a:srgbClr val="FF0000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«Цветы для мамы»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Шестиугольник 19"/>
          <p:cNvSpPr/>
          <p:nvPr/>
        </p:nvSpPr>
        <p:spPr>
          <a:xfrm>
            <a:off x="7611291" y="4615543"/>
            <a:ext cx="2246812" cy="1828800"/>
          </a:xfrm>
          <a:prstGeom prst="hexagon">
            <a:avLst/>
          </a:prstGeom>
          <a:solidFill>
            <a:srgbClr val="F2C4D9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FF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Консультативный клуб </a:t>
            </a:r>
            <a:endParaRPr lang="ru-RU" sz="1600" dirty="0">
              <a:solidFill>
                <a:srgbClr val="FF0000"/>
              </a:solidFill>
            </a:endParaRPr>
          </a:p>
          <a:p>
            <a:pPr algn="ctr"/>
            <a:r>
              <a:rPr lang="ru-RU" sz="1600" dirty="0">
                <a:solidFill>
                  <a:srgbClr val="FF000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«Психологическая аптека», просветительская работа с родителями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1524000" y="4136572"/>
            <a:ext cx="444138" cy="4789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5199017" y="4214950"/>
            <a:ext cx="461554" cy="4005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8490857" y="4136572"/>
            <a:ext cx="470263" cy="4005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377440" y="227512"/>
            <a:ext cx="6583680" cy="7750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</a:rPr>
              <a:t>Модель взаимодействия «Круг </a:t>
            </a:r>
            <a:r>
              <a:rPr lang="ru-RU" b="1" dirty="0">
                <a:solidFill>
                  <a:srgbClr val="0070C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</a:rPr>
              <a:t>поддержки»</a:t>
            </a:r>
            <a:endParaRPr lang="ru-RU" dirty="0"/>
          </a:p>
        </p:txBody>
      </p:sp>
      <p:sp>
        <p:nvSpPr>
          <p:cNvPr id="28" name="Стрелка вниз 27"/>
          <p:cNvSpPr/>
          <p:nvPr/>
        </p:nvSpPr>
        <p:spPr>
          <a:xfrm>
            <a:off x="4789714" y="1219110"/>
            <a:ext cx="618309" cy="4703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 descr="Z:\Новая папка\Паникаровская\МАТЕМАТИКА\ПРЕЗЕНТАЦИИ\Лого_вдохнов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68" y="219334"/>
            <a:ext cx="1357227" cy="120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581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35616" y="1775786"/>
            <a:ext cx="3944498" cy="3057472"/>
          </a:xfrm>
          <a:prstGeom prst="roundRect">
            <a:avLst/>
          </a:prstGeom>
          <a:solidFill>
            <a:srgbClr val="F2C4D9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2060"/>
                </a:solidFill>
              </a:rPr>
              <a:t>Пальчиковая игра «Маму я свою люблю»</a:t>
            </a:r>
            <a:endParaRPr lang="ru-RU" sz="1200" dirty="0">
              <a:solidFill>
                <a:srgbClr val="002060"/>
              </a:solidFill>
            </a:endParaRPr>
          </a:p>
          <a:p>
            <a:r>
              <a:rPr lang="ru-RU" sz="1000" dirty="0">
                <a:solidFill>
                  <a:srgbClr val="002060"/>
                </a:solidFill>
              </a:rPr>
              <a:t>Цель: развитие речи, памяти, внимания детей, мелкой моторики рук.</a:t>
            </a:r>
          </a:p>
          <a:p>
            <a:r>
              <a:rPr lang="ru-RU" sz="1000" dirty="0">
                <a:solidFill>
                  <a:srgbClr val="002060"/>
                </a:solidFill>
              </a:rPr>
              <a:t>Маму я свою люблю, Поглаживание ладонью правой руки левую руку.</a:t>
            </a:r>
          </a:p>
          <a:p>
            <a:r>
              <a:rPr lang="ru-RU" sz="1000" dirty="0">
                <a:solidFill>
                  <a:srgbClr val="002060"/>
                </a:solidFill>
              </a:rPr>
              <a:t>Я всегда её помогу. Поглаживание ладонью левой руки правую руку.</a:t>
            </a:r>
          </a:p>
          <a:p>
            <a:r>
              <a:rPr lang="ru-RU" sz="1000" dirty="0">
                <a:solidFill>
                  <a:srgbClr val="002060"/>
                </a:solidFill>
              </a:rPr>
              <a:t>Я стираю, поласкаю,</a:t>
            </a:r>
          </a:p>
          <a:p>
            <a:r>
              <a:rPr lang="ru-RU" sz="1000" dirty="0">
                <a:solidFill>
                  <a:srgbClr val="002060"/>
                </a:solidFill>
              </a:rPr>
              <a:t>Воду с ручек </a:t>
            </a:r>
            <a:r>
              <a:rPr lang="ru-RU" sz="1000" dirty="0" err="1">
                <a:solidFill>
                  <a:srgbClr val="002060"/>
                </a:solidFill>
              </a:rPr>
              <a:t>отряхаю</a:t>
            </a:r>
            <a:r>
              <a:rPr lang="ru-RU" sz="1000" dirty="0">
                <a:solidFill>
                  <a:srgbClr val="002060"/>
                </a:solidFill>
              </a:rPr>
              <a:t>,</a:t>
            </a:r>
          </a:p>
          <a:p>
            <a:r>
              <a:rPr lang="ru-RU" sz="1000" dirty="0">
                <a:solidFill>
                  <a:srgbClr val="002060"/>
                </a:solidFill>
              </a:rPr>
              <a:t>Пол я чисто подмету</a:t>
            </a:r>
          </a:p>
          <a:p>
            <a:r>
              <a:rPr lang="ru-RU" sz="1000" dirty="0">
                <a:solidFill>
                  <a:srgbClr val="002060"/>
                </a:solidFill>
              </a:rPr>
              <a:t>И дрова я наколю. Загибают пальчики на каждое действие.</a:t>
            </a:r>
          </a:p>
          <a:p>
            <a:r>
              <a:rPr lang="ru-RU" sz="1000" dirty="0">
                <a:solidFill>
                  <a:srgbClr val="002060"/>
                </a:solidFill>
              </a:rPr>
              <a:t>Маме надо отдыхать,</a:t>
            </a:r>
          </a:p>
          <a:p>
            <a:r>
              <a:rPr lang="ru-RU" sz="1000" dirty="0">
                <a:solidFill>
                  <a:srgbClr val="002060"/>
                </a:solidFill>
              </a:rPr>
              <a:t>Маме хочется поспать. Прижимают ладони друг к другу.</a:t>
            </a:r>
          </a:p>
          <a:p>
            <a:r>
              <a:rPr lang="ru-RU" sz="1000" dirty="0">
                <a:solidFill>
                  <a:srgbClr val="002060"/>
                </a:solidFill>
              </a:rPr>
              <a:t>Я на цыпочках хожу,</a:t>
            </a:r>
          </a:p>
          <a:p>
            <a:r>
              <a:rPr lang="ru-RU" sz="1000" dirty="0">
                <a:solidFill>
                  <a:srgbClr val="002060"/>
                </a:solidFill>
              </a:rPr>
              <a:t>И ни разу, и ни разу</a:t>
            </a:r>
          </a:p>
          <a:p>
            <a:r>
              <a:rPr lang="ru-RU" sz="1000" dirty="0">
                <a:solidFill>
                  <a:srgbClr val="002060"/>
                </a:solidFill>
              </a:rPr>
              <a:t>Ни словечка не скажу. «Идем» указательными и средним пальцами.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270171" y="4743450"/>
            <a:ext cx="4867466" cy="1733005"/>
          </a:xfrm>
          <a:prstGeom prst="roundRect">
            <a:avLst/>
          </a:prstGeom>
          <a:solidFill>
            <a:srgbClr val="F2C4D9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Пальчиковая игра "Как у нас семья"</a:t>
            </a:r>
            <a:endParaRPr lang="ru-RU" sz="1200" dirty="0">
              <a:solidFill>
                <a:schemeClr val="tx1"/>
              </a:solidFill>
            </a:endParaRPr>
          </a:p>
          <a:p>
            <a:r>
              <a:rPr lang="ru-RU" sz="1000" dirty="0">
                <a:solidFill>
                  <a:schemeClr val="tx1"/>
                </a:solidFill>
              </a:rPr>
              <a:t>Как у нас семья</a:t>
            </a:r>
          </a:p>
          <a:p>
            <a:r>
              <a:rPr lang="ru-RU" sz="1000" dirty="0">
                <a:solidFill>
                  <a:schemeClr val="tx1"/>
                </a:solidFill>
              </a:rPr>
              <a:t>Большая и веселая </a:t>
            </a:r>
            <a:r>
              <a:rPr lang="ru-RU" sz="1000" i="1" dirty="0">
                <a:solidFill>
                  <a:schemeClr val="tx1"/>
                </a:solidFill>
              </a:rPr>
              <a:t>(хлопают в ладоши и ударяют кулачок об кулачок попеременно)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dirty="0">
                <a:solidFill>
                  <a:schemeClr val="tx1"/>
                </a:solidFill>
              </a:rPr>
              <a:t>Два у лавки стоят, </a:t>
            </a:r>
            <a:r>
              <a:rPr lang="ru-RU" sz="1000" i="1" dirty="0">
                <a:solidFill>
                  <a:schemeClr val="tx1"/>
                </a:solidFill>
              </a:rPr>
              <a:t>(Загибают большие пальцы)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dirty="0">
                <a:solidFill>
                  <a:schemeClr val="tx1"/>
                </a:solidFill>
              </a:rPr>
              <a:t>Два учиться хотят. </a:t>
            </a:r>
            <a:r>
              <a:rPr lang="ru-RU" sz="1000" i="1" dirty="0">
                <a:solidFill>
                  <a:schemeClr val="tx1"/>
                </a:solidFill>
              </a:rPr>
              <a:t>(Загибают указательные пальцы)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dirty="0">
                <a:solidFill>
                  <a:schemeClr val="tx1"/>
                </a:solidFill>
              </a:rPr>
              <a:t>Два Степана сметаны объедаются. </a:t>
            </a:r>
            <a:r>
              <a:rPr lang="ru-RU" sz="1000" i="1" dirty="0">
                <a:solidFill>
                  <a:schemeClr val="tx1"/>
                </a:solidFill>
              </a:rPr>
              <a:t>(Загибают средние пальцы)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dirty="0">
                <a:solidFill>
                  <a:schemeClr val="tx1"/>
                </a:solidFill>
              </a:rPr>
              <a:t>Две Дашки у кашки питаются. </a:t>
            </a:r>
            <a:r>
              <a:rPr lang="ru-RU" sz="1000" i="1" dirty="0">
                <a:solidFill>
                  <a:schemeClr val="tx1"/>
                </a:solidFill>
              </a:rPr>
              <a:t>(Загибают безымянные пальцы)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dirty="0">
                <a:solidFill>
                  <a:schemeClr val="tx1"/>
                </a:solidFill>
              </a:rPr>
              <a:t>Две </a:t>
            </a:r>
            <a:r>
              <a:rPr lang="ru-RU" sz="1000" dirty="0" err="1">
                <a:solidFill>
                  <a:schemeClr val="tx1"/>
                </a:solidFill>
              </a:rPr>
              <a:t>Ульки</a:t>
            </a:r>
            <a:r>
              <a:rPr lang="ru-RU" sz="1000" dirty="0">
                <a:solidFill>
                  <a:schemeClr val="tx1"/>
                </a:solidFill>
              </a:rPr>
              <a:t> в люльке качаются. </a:t>
            </a:r>
            <a:r>
              <a:rPr lang="ru-RU" sz="1000" i="1" dirty="0">
                <a:solidFill>
                  <a:schemeClr val="tx1"/>
                </a:solidFill>
              </a:rPr>
              <a:t>(Загибают мизинцы)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7214235" y="2246267"/>
            <a:ext cx="2698840" cy="2342062"/>
          </a:xfrm>
          <a:prstGeom prst="downArrow">
            <a:avLst/>
          </a:prstGeom>
          <a:solidFill>
            <a:srgbClr val="68E6B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7030A0"/>
                </a:solidFill>
              </a:rPr>
              <a:t>Чек лист</a:t>
            </a:r>
          </a:p>
          <a:p>
            <a:pPr algn="ctr"/>
            <a:r>
              <a:rPr lang="ru-RU" sz="1400" b="1" dirty="0" smtClean="0">
                <a:solidFill>
                  <a:srgbClr val="7030A0"/>
                </a:solidFill>
              </a:rPr>
              <a:t>«Цветы для мамы»</a:t>
            </a:r>
          </a:p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/ранний возраст/</a:t>
            </a:r>
            <a:endParaRPr lang="ru-RU" sz="1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 rot="1365557">
            <a:off x="4856182" y="2239589"/>
            <a:ext cx="818979" cy="1310981"/>
          </a:xfrm>
          <a:prstGeom prst="downArrow">
            <a:avLst/>
          </a:prstGeom>
          <a:solidFill>
            <a:srgbClr val="68E6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543300" y="1252057"/>
            <a:ext cx="6117228" cy="5834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Взаимодействие с воспитанниками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80160" y="232635"/>
            <a:ext cx="10280468" cy="7386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u="sng" dirty="0">
                <a:solidFill>
                  <a:srgbClr val="C00000"/>
                </a:solidFill>
              </a:rPr>
              <a:t>Раздел «Социально-коммуникативное развитие</a:t>
            </a:r>
            <a:r>
              <a:rPr lang="ru-RU" sz="1400" dirty="0">
                <a:solidFill>
                  <a:srgbClr val="C00000"/>
                </a:solidFill>
              </a:rPr>
              <a:t>»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    социальной     компетентности     и     «эмоционального     интеллекта» дошкольников является важнейшей предпосылкой при становлении всех видов детской деятельности, условием ранней социальной адаптации.</a:t>
            </a:r>
          </a:p>
        </p:txBody>
      </p:sp>
      <p:pic>
        <p:nvPicPr>
          <p:cNvPr id="8" name="Picture 2" descr="Z:\Новая папка\Паникаровская\МАТЕМАТИКА\ПРЕЗЕНТАЦИИ\Лого_вдохнов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286389"/>
            <a:ext cx="1357227" cy="120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sun9-1.userapi.com/impf/aKJtNZ8DBy0US1cPCMDpvgKjWuknQWt3S5Myxw/Q9ZJAkFk_cU.jpg?size=900x1600&amp;quality=95&amp;sign=5bc715b36adc49cfc376f7068308ca77&amp;type=album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00"/>
          <a:stretch/>
        </p:blipFill>
        <p:spPr bwMode="auto">
          <a:xfrm rot="20874391">
            <a:off x="1111789" y="4507459"/>
            <a:ext cx="1616322" cy="2260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s://sun1-47.userapi.com/impf/A-Y3EhkOKQxgtevSir4oVhslL0yF-kekiNJp9Q/VHx5DcgGI2Y.jpg?size=900x1600&amp;quality=95&amp;sign=a440e01f39fb9d84b175725e60e3d924&amp;type=album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2040" b="13278"/>
          <a:stretch/>
        </p:blipFill>
        <p:spPr bwMode="auto">
          <a:xfrm>
            <a:off x="4307279" y="3733413"/>
            <a:ext cx="1916784" cy="2612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https://sun9-25.userapi.com/impf/HtTT-BBFubI56dbCdaTomxSB3mKLWJzlXYVC8g/hPxg9P4UCP0.jpg?size=900x1600&amp;quality=95&amp;sign=9db596fa2cea1507267fb9ed6b673c11&amp;type=album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2" b="10327"/>
          <a:stretch/>
        </p:blipFill>
        <p:spPr bwMode="auto">
          <a:xfrm>
            <a:off x="10092733" y="1462914"/>
            <a:ext cx="1706880" cy="2621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9573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7926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 rot="20873669">
            <a:off x="176484" y="1111975"/>
            <a:ext cx="3110593" cy="1407523"/>
          </a:xfrm>
          <a:prstGeom prst="downArrow">
            <a:avLst/>
          </a:prstGeom>
          <a:solidFill>
            <a:srgbClr val="68E6B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</a:rPr>
              <a:t>Инновационные формы позволяют </a:t>
            </a:r>
            <a:r>
              <a:rPr lang="ru-RU" sz="1400" dirty="0">
                <a:solidFill>
                  <a:srgbClr val="0070C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</a:rPr>
              <a:t>детям</a:t>
            </a:r>
            <a:endParaRPr lang="ru-RU" sz="1400" dirty="0"/>
          </a:p>
        </p:txBody>
      </p:sp>
      <p:sp>
        <p:nvSpPr>
          <p:cNvPr id="6" name="Стрелка вниз 5"/>
          <p:cNvSpPr/>
          <p:nvPr/>
        </p:nvSpPr>
        <p:spPr>
          <a:xfrm rot="21181682">
            <a:off x="6983729" y="1071697"/>
            <a:ext cx="2741024" cy="1690008"/>
          </a:xfrm>
          <a:prstGeom prst="downArrow">
            <a:avLst/>
          </a:prstGeom>
          <a:solidFill>
            <a:srgbClr val="68E6B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rgbClr val="0070C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У детей </a:t>
            </a:r>
            <a:r>
              <a:rPr lang="ru-RU" sz="1400" dirty="0" smtClean="0">
                <a:solidFill>
                  <a:srgbClr val="0070C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формируются</a:t>
            </a:r>
          </a:p>
          <a:p>
            <a:pPr algn="ctr"/>
            <a:r>
              <a:rPr lang="ru-RU" sz="1400" dirty="0">
                <a:solidFill>
                  <a:srgbClr val="0070C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с</a:t>
            </a:r>
            <a:r>
              <a:rPr lang="ru-RU" sz="1400" dirty="0" smtClean="0">
                <a:solidFill>
                  <a:srgbClr val="0070C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ледующие компетенции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87780" y="183150"/>
            <a:ext cx="7839892" cy="6183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Взаимодействие с </a:t>
            </a:r>
            <a:r>
              <a:rPr lang="ru-RU" b="1" dirty="0" smtClean="0">
                <a:solidFill>
                  <a:srgbClr val="0070C0"/>
                </a:solidFill>
              </a:rPr>
              <a:t>воспитанниками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33458" y="2852059"/>
            <a:ext cx="3999699" cy="3140527"/>
          </a:xfrm>
          <a:prstGeom prst="hexagon">
            <a:avLst/>
          </a:prstGeom>
          <a:solidFill>
            <a:srgbClr val="F4F7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выслушать и понять друг друга, восстановить общение, отношения и доверие;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договориться, как они будут исправлять ситуацию и ее последствия, если кому-то был причинен вред - то как он будет заглажен;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избавиться от вражды и негативных переживаний, связанных с ситуацией;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прийти к общим решениям, удовлетворяющим каждого участника;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взять на себя ответственность и обсудить поведение каждого в будущем, чтобы избежать повторения ситуации;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заручиться поддержкой сообщества при осуществлении решений и позитивных изменений.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3" name="Шестиугольник 12"/>
          <p:cNvSpPr/>
          <p:nvPr/>
        </p:nvSpPr>
        <p:spPr>
          <a:xfrm>
            <a:off x="8172449" y="3224893"/>
            <a:ext cx="3354977" cy="3224894"/>
          </a:xfrm>
          <a:prstGeom prst="hexagon">
            <a:avLst/>
          </a:prstGeom>
          <a:solidFill>
            <a:srgbClr val="F4F7C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chemeClr val="tx1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ценности бесконфликтного выхода из сложных ситуаций, 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50" dirty="0" smtClean="0">
                <a:solidFill>
                  <a:schemeClr val="tx1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позитивное </a:t>
            </a:r>
            <a:r>
              <a:rPr lang="ru-RU" sz="1050" dirty="0">
                <a:solidFill>
                  <a:schemeClr val="tx1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к своему «Я» и окружающим, 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50" dirty="0" smtClean="0">
                <a:solidFill>
                  <a:schemeClr val="tx1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</a:t>
            </a:r>
            <a:r>
              <a:rPr lang="ru-RU" sz="1050" dirty="0">
                <a:solidFill>
                  <a:schemeClr val="tx1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принадлежности к группе, 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50" dirty="0" smtClean="0">
                <a:solidFill>
                  <a:schemeClr val="tx1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</a:t>
            </a:r>
            <a:r>
              <a:rPr lang="ru-RU" sz="1050" dirty="0">
                <a:solidFill>
                  <a:schemeClr val="tx1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важности коммуникации, 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050" dirty="0" smtClean="0">
                <a:solidFill>
                  <a:schemeClr val="tx1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выработаются </a:t>
            </a:r>
            <a:r>
              <a:rPr lang="ru-RU" sz="1050" dirty="0">
                <a:solidFill>
                  <a:schemeClr val="tx1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 черты характера (уверенность, честность, толерантность, доброта)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F:\взаимодействие вдохновение\чек лист специалистов\20220311_09480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007" y="926510"/>
            <a:ext cx="2615702" cy="222259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2" name="Рисунок 11" descr="F:\взаимодействие вдохновение\чек лист специалистов\20220311_09482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0429" y="87901"/>
            <a:ext cx="1980565" cy="165109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4" name="Рисунок 13" descr="F:\взаимодействие вдохновение\чек лист специалистов\20220311_09491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271" y="3637188"/>
            <a:ext cx="3453130" cy="259080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5" name="Picture 2" descr="Z:\Новая папка\Паникаровская\МАТЕМАТИКА\ПРЕЗЕНТАЦИИ\Лого_вдохнов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76" y="170762"/>
            <a:ext cx="1201023" cy="1069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89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07008" y="143692"/>
            <a:ext cx="6514011" cy="7402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Взаимодействие с педагогами</a:t>
            </a: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627018" y="1672046"/>
            <a:ext cx="5085806" cy="2469113"/>
          </a:xfrm>
          <a:prstGeom prst="down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тренингов и упражнений</a:t>
            </a:r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и ролевые игры, входящие в комплекс тренингов, объединены в законченную последовательность действий, приводящих к развитию чувства собственной ценности и уверенности в межличностных отношениях, а также профессиональному росту личности через расширение сферы осознания себя и других, и с помощью процессов, происходящих в группе (групповая динамика</a:t>
            </a:r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в тренинге используется для развития и отработки навыков межличностного общения ее участников. Участники могут исследовать свои межличностные стили и экспериментировать с ними, устанавливая взаимоотношения с другими членами группы, которые дают обратную связь.</a:t>
            </a: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6035040" y="1210491"/>
            <a:ext cx="3827417" cy="3618412"/>
          </a:xfrm>
          <a:prstGeom prst="down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Тренинги: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«Мир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эмоций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«Готов ли Я к инновациям»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«Мы разные, но мы вместе»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«Подчеркни свою индивидуальность»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«Мы – дружный коллектив»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«Полотно счастья»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«Эффективное общение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«Педагогическое сотрудничество – путь к успеху»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https://www.kaleidoskop-konkurs.com/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C:\Users\user\Downloads\поля1\поля1\20220127_13375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685211"/>
            <a:ext cx="4121331" cy="1674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1" name="Прямая со стрелкой 10"/>
          <p:cNvCxnSpPr/>
          <p:nvPr/>
        </p:nvCxnSpPr>
        <p:spPr>
          <a:xfrm flipH="1">
            <a:off x="3770812" y="883920"/>
            <a:ext cx="1693201" cy="6487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712824" y="915489"/>
            <a:ext cx="1750422" cy="2166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 l="23060" t="14649" r="46193" b="30663"/>
          <a:stretch>
            <a:fillRect/>
          </a:stretch>
        </p:blipFill>
        <p:spPr bwMode="auto">
          <a:xfrm>
            <a:off x="9797849" y="152317"/>
            <a:ext cx="2111993" cy="2111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Users\User\Desktop\поля\20220127_13370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430" y="5077097"/>
            <a:ext cx="3729719" cy="1627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Z:\Новая папка\Паникаровская\МАТЕМАТИКА\ПРЕЗЕНТАЦИИ\Лого_вдохнов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68" y="219334"/>
            <a:ext cx="1357227" cy="120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64017" y="4141159"/>
            <a:ext cx="3753395" cy="391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Упражнение «Говорящие руки»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35634" y="4685211"/>
            <a:ext cx="3248297" cy="2960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Игра «кто быстрее»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32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Downloads\поля1\поля1\20220127_13471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396" y="792480"/>
            <a:ext cx="3806508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2" y="1558833"/>
            <a:ext cx="5147381" cy="2351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Табличка 1"/>
          <p:cNvSpPr/>
          <p:nvPr/>
        </p:nvSpPr>
        <p:spPr>
          <a:xfrm>
            <a:off x="5869578" y="3133299"/>
            <a:ext cx="3988526" cy="3014951"/>
          </a:xfrm>
          <a:prstGeom prst="plaque">
            <a:avLst/>
          </a:prstGeom>
          <a:solidFill>
            <a:srgbClr val="CCFF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Тренинг «Мы разные, но мы вместе»</a:t>
            </a:r>
          </a:p>
          <a:p>
            <a:pPr marL="228600" indent="-228600" algn="just">
              <a:buAutoNum type="arabicPeriod"/>
            </a:pPr>
            <a:r>
              <a:rPr lang="ru-RU" sz="1200" dirty="0" smtClean="0"/>
              <a:t>Приветствие «Меня зовут…я делаю так»</a:t>
            </a:r>
          </a:p>
          <a:p>
            <a:pPr marL="228600" indent="-228600" algn="just">
              <a:buAutoNum type="arabicPeriod"/>
            </a:pPr>
            <a:r>
              <a:rPr lang="ru-RU" sz="1200" dirty="0" smtClean="0"/>
              <a:t>Игра «меняются местами те, кто…»</a:t>
            </a:r>
          </a:p>
          <a:p>
            <a:pPr marL="228600" indent="-228600" algn="just">
              <a:buAutoNum type="arabicPeriod"/>
            </a:pPr>
            <a:r>
              <a:rPr lang="ru-RU" sz="1200" dirty="0" smtClean="0"/>
              <a:t>Игра «Атомы- молекулы»</a:t>
            </a:r>
          </a:p>
          <a:p>
            <a:pPr marL="228600" indent="-228600" algn="just">
              <a:buAutoNum type="arabicPeriod"/>
            </a:pPr>
            <a:r>
              <a:rPr lang="ru-RU" sz="1200" dirty="0" smtClean="0"/>
              <a:t>Упражнение «Говорящие руки»</a:t>
            </a:r>
          </a:p>
          <a:p>
            <a:pPr marL="228600" indent="-228600" algn="just">
              <a:buAutoNum type="arabicPeriod"/>
            </a:pPr>
            <a:r>
              <a:rPr lang="ru-RU" sz="1200" dirty="0" smtClean="0"/>
              <a:t>Игра «Гусеница»</a:t>
            </a:r>
          </a:p>
          <a:p>
            <a:pPr marL="228600" indent="-228600" algn="just">
              <a:buAutoNum type="arabicPeriod"/>
            </a:pPr>
            <a:r>
              <a:rPr lang="ru-RU" sz="1200" dirty="0" smtClean="0"/>
              <a:t>Игра  «Кто быстрее»</a:t>
            </a:r>
          </a:p>
          <a:p>
            <a:pPr marL="228600" indent="-228600" algn="just">
              <a:buAutoNum type="arabicPeriod"/>
            </a:pPr>
            <a:r>
              <a:rPr lang="ru-RU" sz="1200" dirty="0" smtClean="0"/>
              <a:t>Игра «Мы с тобой похожи тем, что…»</a:t>
            </a:r>
          </a:p>
          <a:p>
            <a:pPr marL="228600" indent="-228600" algn="just">
              <a:buAutoNum type="arabicPeriod"/>
            </a:pPr>
            <a:r>
              <a:rPr lang="ru-RU" sz="1200" dirty="0" smtClean="0"/>
              <a:t>Игра «Салют»</a:t>
            </a:r>
          </a:p>
          <a:p>
            <a:pPr marL="228600" indent="-228600" algn="just">
              <a:buAutoNum type="arabicPeriod"/>
            </a:pPr>
            <a:r>
              <a:rPr lang="ru-RU" sz="1200" dirty="0" smtClean="0"/>
              <a:t>Притча «Сосуд жизни»</a:t>
            </a:r>
          </a:p>
          <a:p>
            <a:pPr marL="228600" indent="-228600" algn="just">
              <a:buAutoNum type="arabicPeriod"/>
            </a:pPr>
            <a:r>
              <a:rPr lang="ru-RU" sz="1200" dirty="0" smtClean="0"/>
              <a:t>Упражнение «Подарок»</a:t>
            </a:r>
            <a:endParaRPr lang="ru-RU" sz="1200" dirty="0"/>
          </a:p>
        </p:txBody>
      </p:sp>
      <p:pic>
        <p:nvPicPr>
          <p:cNvPr id="7" name="Picture 2" descr="Z:\Новая папка\Паникаровская\МАТЕМАТИКА\ПРЕЗЕНТАЦИИ\Лого_вдохнов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69" y="219334"/>
            <a:ext cx="1135652" cy="101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62149" y="1097281"/>
            <a:ext cx="4380411" cy="3657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Упражнение «Меня зовут…я делаю так»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79177" y="374469"/>
            <a:ext cx="3457303" cy="29609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Игра «Салют»</a:t>
            </a:r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E:\путь у кспеху\поля\20220127_133704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30" y="4755651"/>
            <a:ext cx="4070985" cy="1875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775063" y="4336869"/>
            <a:ext cx="3675017" cy="3309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Игра «Кто быстрее»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48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53" y="1672046"/>
            <a:ext cx="3778161" cy="1889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8457"/>
            <a:ext cx="4700605" cy="2159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136" y="679269"/>
            <a:ext cx="3559085" cy="1881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837" y="986340"/>
            <a:ext cx="3440420" cy="1821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ятиугольник 6"/>
          <p:cNvSpPr/>
          <p:nvPr/>
        </p:nvSpPr>
        <p:spPr>
          <a:xfrm>
            <a:off x="5346792" y="3255636"/>
            <a:ext cx="5272496" cy="2831655"/>
          </a:xfrm>
          <a:prstGeom prst="homePlate">
            <a:avLst/>
          </a:prstGeom>
          <a:gradFill flip="none" rotWithShape="1">
            <a:gsLst>
              <a:gs pos="0">
                <a:schemeClr val="accent3">
                  <a:tint val="65000"/>
                  <a:lumMod val="110000"/>
                </a:schemeClr>
              </a:gs>
              <a:gs pos="88000">
                <a:schemeClr val="accent3">
                  <a:tint val="9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совместной деятельности:</a:t>
            </a:r>
            <a:endParaRPr lang="en-US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ru-RU" sz="1200" dirty="0"/>
              <a:t>Тренинги позволяют создать условия для самореализации педагога, развития его ключевых компетенций: воспитательных, коммуникативных, организаторских, исследовательских, проектировочных, конструктивных</a:t>
            </a:r>
            <a:r>
              <a:rPr lang="ru-RU" sz="1200" dirty="0" smtClean="0"/>
              <a:t>.</a:t>
            </a:r>
            <a:endParaRPr lang="ru-RU" sz="1200" dirty="0"/>
          </a:p>
          <a:p>
            <a:r>
              <a:rPr lang="ru-RU" sz="1200" dirty="0"/>
              <a:t>Тренинги способствуют:  </a:t>
            </a: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ru-RU" sz="1200" dirty="0" smtClean="0"/>
              <a:t> </a:t>
            </a:r>
            <a:r>
              <a:rPr lang="ru-RU" sz="1200" dirty="0"/>
              <a:t>формированию у участников педагогического процесса отношений, основанных на принципах взаимного уважения, доверия, понимания и взаимопомощи;  </a:t>
            </a: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ru-RU" sz="1200" dirty="0" smtClean="0"/>
              <a:t>дают </a:t>
            </a:r>
            <a:r>
              <a:rPr lang="ru-RU" sz="1200" dirty="0"/>
              <a:t>возможность понять себя в коллективе и значимость коллектива для себя.</a:t>
            </a:r>
          </a:p>
          <a:p>
            <a:pPr algn="ctr"/>
            <a:endParaRPr lang="ru-RU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Picture 2" descr="Z:\Новая папка\Паникаровская\МАТЕМАТИКА\ПРЕЗЕНТАЦИИ\Лого_вдохнов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68" y="219334"/>
            <a:ext cx="1065983" cy="94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12183" y="219334"/>
            <a:ext cx="2891246" cy="2944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Упражнение «Говорящие руки»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15543" y="679269"/>
            <a:ext cx="3135086" cy="30707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</a:rPr>
              <a:t>Игра «Салют»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0268" y="1349829"/>
            <a:ext cx="3417298" cy="26125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Игра «Только вместе»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7053" y="4162697"/>
            <a:ext cx="4298490" cy="27867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>
                <a:solidFill>
                  <a:schemeClr val="tx1"/>
                </a:solidFill>
              </a:rPr>
              <a:t>Игра «Только вместе»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16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55223" y="269966"/>
            <a:ext cx="6461760" cy="7524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Взаимодействие с родителями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18903" y="2029097"/>
            <a:ext cx="3112522" cy="17282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2D139D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и групповые консультации по вопросам развития детей для </a:t>
            </a:r>
            <a:r>
              <a:rPr lang="ru-RU" sz="1600" dirty="0" smtClean="0">
                <a:solidFill>
                  <a:srgbClr val="2D139D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в соответствии с программой «Вдохновение»</a:t>
            </a:r>
            <a:endParaRPr lang="ru-RU" sz="1600" dirty="0">
              <a:solidFill>
                <a:srgbClr val="2D139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47703" y="4091049"/>
            <a:ext cx="5486399" cy="224681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B05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формируются условия для становления позиции «осознанного родительства»; </a:t>
            </a:r>
            <a:endParaRPr lang="ru-RU" sz="1400" dirty="0">
              <a:solidFill>
                <a:srgbClr val="00B050"/>
              </a:solidFill>
              <a:effectLst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sym typeface="Symbol" panose="05050102010706020507" pitchFamily="18" charset="2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B05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повышается </a:t>
            </a:r>
            <a:r>
              <a:rPr lang="ru-RU" sz="1400" dirty="0">
                <a:solidFill>
                  <a:srgbClr val="00B05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родительская компетентность в вопросах воспитания и развития их детей; </a:t>
            </a:r>
            <a:endParaRPr lang="ru-RU" sz="1400" dirty="0">
              <a:solidFill>
                <a:srgbClr val="00B05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B05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создается </a:t>
            </a:r>
            <a:r>
              <a:rPr lang="ru-RU" sz="1400" dirty="0">
                <a:solidFill>
                  <a:srgbClr val="00B05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единое воспитательно - образовательное и развивающее пространство в ДОУ и семье; </a:t>
            </a:r>
            <a:endParaRPr lang="ru-RU" sz="1400" dirty="0">
              <a:solidFill>
                <a:srgbClr val="00B050"/>
              </a:solidFill>
              <a:effectLst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sym typeface="Symbol" panose="05050102010706020507" pitchFamily="18" charset="2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B05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включение </a:t>
            </a:r>
            <a:r>
              <a:rPr lang="ru-RU" sz="1400" dirty="0">
                <a:solidFill>
                  <a:srgbClr val="00B050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</a:rPr>
              <a:t>родителей в проектирование развивающей среды дошкольного образовательного учреждения.</a:t>
            </a:r>
            <a:endParaRPr lang="ru-RU" sz="1400" dirty="0">
              <a:solidFill>
                <a:srgbClr val="00B05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308759" y="3233652"/>
            <a:ext cx="627017" cy="4789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7158446" y="1415143"/>
            <a:ext cx="522514" cy="4920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717472" y="1185554"/>
            <a:ext cx="809897" cy="19507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56663" y="2029098"/>
            <a:ext cx="3657600" cy="154537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909A7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Консультативный клуб </a:t>
            </a:r>
            <a:endParaRPr lang="ru-RU" sz="1600" dirty="0">
              <a:solidFill>
                <a:srgbClr val="0909A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rgbClr val="0909A7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«Психологическая аптека», просветительская работа с родителями</a:t>
            </a:r>
            <a:endParaRPr lang="ru-RU" sz="1600" dirty="0">
              <a:solidFill>
                <a:srgbClr val="0909A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с двумя скругленными соседними углами 1"/>
          <p:cNvSpPr/>
          <p:nvPr/>
        </p:nvSpPr>
        <p:spPr>
          <a:xfrm>
            <a:off x="165463" y="3979816"/>
            <a:ext cx="2290354" cy="2437609"/>
          </a:xfrm>
          <a:prstGeom prst="round2Same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just">
              <a:buAutoNum type="arabicPeriod"/>
            </a:pPr>
            <a:r>
              <a:rPr lang="ru-RU" sz="1200" dirty="0" smtClean="0">
                <a:solidFill>
                  <a:srgbClr val="FF0000"/>
                </a:solidFill>
              </a:rPr>
              <a:t>Игротренинг</a:t>
            </a:r>
            <a:r>
              <a:rPr lang="ru-RU" sz="1200" dirty="0" smtClean="0">
                <a:solidFill>
                  <a:schemeClr val="tx1"/>
                </a:solidFill>
              </a:rPr>
              <a:t> – </a:t>
            </a:r>
            <a:r>
              <a:rPr lang="ru-RU" sz="1200" smtClean="0">
                <a:solidFill>
                  <a:schemeClr val="tx1"/>
                </a:solidFill>
              </a:rPr>
              <a:t>«Развиваем </a:t>
            </a:r>
            <a:r>
              <a:rPr lang="ru-RU" sz="1200" dirty="0" smtClean="0">
                <a:solidFill>
                  <a:schemeClr val="tx1"/>
                </a:solidFill>
              </a:rPr>
              <a:t>речь ребенка»</a:t>
            </a:r>
          </a:p>
          <a:p>
            <a:pPr marL="228600" indent="-228600" algn="just">
              <a:buAutoNum type="arabicPeriod"/>
            </a:pPr>
            <a:r>
              <a:rPr lang="ru-RU" sz="1200" dirty="0" smtClean="0">
                <a:solidFill>
                  <a:srgbClr val="FF0000"/>
                </a:solidFill>
              </a:rPr>
              <a:t>Практикум – семинар </a:t>
            </a:r>
            <a:r>
              <a:rPr lang="ru-RU" sz="1200" dirty="0" smtClean="0">
                <a:solidFill>
                  <a:schemeClr val="tx1"/>
                </a:solidFill>
              </a:rPr>
              <a:t>«Использование программно-методического комплекта «Речи плюс» в работе педагога-психолога».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с двумя скругленными соседними углами 11"/>
          <p:cNvSpPr/>
          <p:nvPr/>
        </p:nvSpPr>
        <p:spPr>
          <a:xfrm>
            <a:off x="8516983" y="3820492"/>
            <a:ext cx="2621280" cy="2972194"/>
          </a:xfrm>
          <a:prstGeom prst="round2Same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just">
              <a:buAutoNum type="arabicPeriod"/>
            </a:pPr>
            <a:r>
              <a:rPr lang="ru-RU" sz="1200" dirty="0" smtClean="0">
                <a:solidFill>
                  <a:srgbClr val="FF0000"/>
                </a:solidFill>
              </a:rPr>
              <a:t>Буклеты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</a:rPr>
              <a:t>«Как развить общение ребенка со сверстниками»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</a:rPr>
              <a:t>«Любознательным родителям»</a:t>
            </a:r>
          </a:p>
          <a:p>
            <a:pPr marL="228600" indent="-228600" algn="just">
              <a:buAutoNum type="arabicPeriod"/>
            </a:pPr>
            <a:r>
              <a:rPr lang="ru-RU" sz="1200" dirty="0" smtClean="0">
                <a:solidFill>
                  <a:srgbClr val="FF0000"/>
                </a:solidFill>
              </a:rPr>
              <a:t>Листовки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</a:rPr>
              <a:t>«Игра, как средство развития коммуникативных навыков»</a:t>
            </a:r>
          </a:p>
          <a:p>
            <a:pPr marL="228600" indent="-228600" algn="just">
              <a:buAutoNum type="arabicPeriod"/>
            </a:pPr>
            <a:r>
              <a:rPr lang="ru-RU" sz="1200" dirty="0" smtClean="0">
                <a:solidFill>
                  <a:srgbClr val="FF0000"/>
                </a:solidFill>
              </a:rPr>
              <a:t>Консультации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1"/>
                </a:solidFill>
              </a:rPr>
              <a:t>«Роль сказки в социально-коммуникативном развитии ребенка»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9856520" y="3328457"/>
            <a:ext cx="522514" cy="4920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 descr="Z:\Новая папка\Паникаровская\МАТЕМАТИКА\ПРЕЗЕНТАЦИИ\Лого_вдохнов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62" y="206505"/>
            <a:ext cx="1357227" cy="120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http://www.pedkabinet.ru/_nw/0/6946106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98699">
            <a:off x="10111090" y="244442"/>
            <a:ext cx="1774444" cy="27781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0121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306</TotalTime>
  <Words>901</Words>
  <Application>Microsoft Office PowerPoint</Application>
  <PresentationFormat>Широкоэкранный</PresentationFormat>
  <Paragraphs>130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Calibri</vt:lpstr>
      <vt:lpstr>Monotype Corsiva</vt:lpstr>
      <vt:lpstr>Symbol</vt:lpstr>
      <vt:lpstr>Times New Roman</vt:lpstr>
      <vt:lpstr>Trebuchet MS</vt:lpstr>
      <vt:lpstr>Wingdings</vt:lpstr>
      <vt:lpstr>Wingdings 3</vt:lpstr>
      <vt:lpstr>Аспект</vt:lpstr>
      <vt:lpstr>    Взаимодействие педагога-психолога с участниками образовательного процесса по программе «Вдохновение» </vt:lpstr>
      <vt:lpstr>Ввести ребенка в мир человеческих отношений  - одна из важных задач воспитания   личности ребёнка  дошкольного возраста»                                                                       В.А.Сухомлинский 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Взаимодействие педагога-психолога с участниками образовательного процесса по программе «Вдохновение» «Круг поддержки»</dc:title>
  <dc:creator>user</dc:creator>
  <cp:lastModifiedBy>user</cp:lastModifiedBy>
  <cp:revision>35</cp:revision>
  <dcterms:created xsi:type="dcterms:W3CDTF">2022-04-02T06:24:16Z</dcterms:created>
  <dcterms:modified xsi:type="dcterms:W3CDTF">2022-04-05T09:59:25Z</dcterms:modified>
</cp:coreProperties>
</file>