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84" r:id="rId21"/>
    <p:sldId id="278" r:id="rId22"/>
    <p:sldId id="279" r:id="rId23"/>
    <p:sldId id="280" r:id="rId24"/>
    <p:sldId id="281" r:id="rId25"/>
    <p:sldId id="282" r:id="rId26"/>
    <p:sldId id="283" r:id="rId27"/>
    <p:sldId id="27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48550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  <a:latin typeface="Constantia" pitchFamily="18" charset="0"/>
              </a:rPr>
              <a:t>СОВРЕМЕННЫЕ ПОДХОДЫ К ОРГАНИЗАЦИИ ДЕЯТЕЛЬНОСТИ ПЕДАГОГОВ ДОУ ПО ФОРМИРОВАНЮ ОСНОВ ЭКОЛОГО-КРАЕВЕДЧЕСКОЙ КУЛЬТУРЫ ДЕТЕЙ ДОШКОЛЬНОГО ВОЗРАСТА</a:t>
            </a:r>
            <a:endParaRPr lang="ru-RU" dirty="0">
              <a:effectLst/>
              <a:latin typeface="Constant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1538" y="428604"/>
            <a:ext cx="7715304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Экологический центр</a:t>
            </a:r>
            <a:endParaRPr lang="ru-RU" b="1" dirty="0"/>
          </a:p>
        </p:txBody>
      </p:sp>
      <p:pic>
        <p:nvPicPr>
          <p:cNvPr id="23554" name="Picture 2" descr="C:\Users\adjun\Desktop\Новая папка\13 ЭКОЛ ЦЕНТ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928802"/>
            <a:ext cx="7407904" cy="4251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1538" y="428604"/>
            <a:ext cx="7715304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Экологическая тропа</a:t>
            </a:r>
            <a:endParaRPr lang="ru-RU" b="1" dirty="0"/>
          </a:p>
        </p:txBody>
      </p:sp>
      <p:pic>
        <p:nvPicPr>
          <p:cNvPr id="24578" name="Picture 2" descr="C:\Users\adjun\Desktop\Новая папка\13 ЭКОЛ ТРОП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428736"/>
            <a:ext cx="7286676" cy="4965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1538" y="428604"/>
            <a:ext cx="7715304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Мой поселок</a:t>
            </a:r>
            <a:endParaRPr lang="ru-RU" b="1" dirty="0"/>
          </a:p>
        </p:txBody>
      </p:sp>
      <p:pic>
        <p:nvPicPr>
          <p:cNvPr id="25602" name="Picture 2" descr="https://static.sakh.com/info/p/photos/19/190492/f5ed9dafdc2d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00174"/>
            <a:ext cx="7429552" cy="4403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1538" y="428604"/>
            <a:ext cx="7715304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Красная книга</a:t>
            </a:r>
            <a:endParaRPr lang="ru-RU" b="1" dirty="0"/>
          </a:p>
        </p:txBody>
      </p:sp>
      <p:pic>
        <p:nvPicPr>
          <p:cNvPr id="26626" name="Picture 2" descr="C:\Users\adjun\Desktop\Новая папка\КРАСНАЯ КНИГ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7279660" cy="4638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1538" y="428604"/>
            <a:ext cx="7715304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Дидактическая игра «Какое это животное»</a:t>
            </a:r>
            <a:r>
              <a:rPr lang="en-US" b="1" dirty="0" smtClean="0"/>
              <a:t>?</a:t>
            </a:r>
            <a:endParaRPr lang="ru-RU" b="1" dirty="0"/>
          </a:p>
        </p:txBody>
      </p:sp>
      <p:pic>
        <p:nvPicPr>
          <p:cNvPr id="27650" name="Picture 2" descr="C:\Users\adjun\Desktop\Новая папка\КАКОЕ ЭТО ЖИВ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500174"/>
            <a:ext cx="6786610" cy="4913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1538" y="428604"/>
            <a:ext cx="7715304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Творческая игра «Хорошо-плохо»</a:t>
            </a:r>
            <a:endParaRPr lang="ru-RU" b="1" dirty="0"/>
          </a:p>
        </p:txBody>
      </p:sp>
      <p:pic>
        <p:nvPicPr>
          <p:cNvPr id="28674" name="Picture 2" descr="C:\Users\adjun\Desktop\Новая папка\ХОРОШО ИЛИ ПЛОХ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23457"/>
            <a:ext cx="7143800" cy="50211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1538" y="428604"/>
            <a:ext cx="7715304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Сюжетно-ролевая игра                         «У бабушки в деревне»</a:t>
            </a:r>
            <a:endParaRPr lang="ru-RU" b="1" dirty="0"/>
          </a:p>
        </p:txBody>
      </p:sp>
      <p:pic>
        <p:nvPicPr>
          <p:cNvPr id="29699" name="Picture 3" descr="C:\Users\adjun\Desktop\Новая папка\В ГОСТЯХ У БАБУШКИ.jpg"/>
          <p:cNvPicPr>
            <a:picLocks noChangeAspect="1" noChangeArrowheads="1"/>
          </p:cNvPicPr>
          <p:nvPr/>
        </p:nvPicPr>
        <p:blipFill>
          <a:blip r:embed="rId2"/>
          <a:srcRect t="5797" r="4348"/>
          <a:stretch>
            <a:fillRect/>
          </a:stretch>
        </p:blipFill>
        <p:spPr bwMode="auto">
          <a:xfrm>
            <a:off x="1714480" y="1857364"/>
            <a:ext cx="6929486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42976" y="500042"/>
            <a:ext cx="7715304" cy="78581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Игры-эксперименты</a:t>
            </a:r>
            <a:endParaRPr lang="ru-RU" b="1" dirty="0"/>
          </a:p>
        </p:txBody>
      </p:sp>
      <p:pic>
        <p:nvPicPr>
          <p:cNvPr id="30722" name="Picture 2" descr="C:\Users\adjun\Desktop\Новая папка\ВОЛШЕБНЫЙ ПЕСО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643050"/>
            <a:ext cx="7131930" cy="47767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42976" y="500042"/>
            <a:ext cx="7715304" cy="78581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Подвижные игры</a:t>
            </a:r>
            <a:endParaRPr lang="ru-RU" b="1" dirty="0"/>
          </a:p>
        </p:txBody>
      </p:sp>
      <p:pic>
        <p:nvPicPr>
          <p:cNvPr id="31746" name="Picture 2" descr="C:\Users\adjun\Desktop\Новая папка\ПОДВ. ИГРА.jpg"/>
          <p:cNvPicPr>
            <a:picLocks noChangeAspect="1" noChangeArrowheads="1"/>
          </p:cNvPicPr>
          <p:nvPr/>
        </p:nvPicPr>
        <p:blipFill>
          <a:blip r:embed="rId2"/>
          <a:srcRect b="12390"/>
          <a:stretch>
            <a:fillRect/>
          </a:stretch>
        </p:blipFill>
        <p:spPr bwMode="auto">
          <a:xfrm>
            <a:off x="1643042" y="1643050"/>
            <a:ext cx="7072362" cy="4647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42976" y="500042"/>
            <a:ext cx="7715304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Мини-проект «Птичья кормушка»</a:t>
            </a:r>
            <a:endParaRPr lang="ru-RU" b="1" dirty="0"/>
          </a:p>
        </p:txBody>
      </p:sp>
      <p:pic>
        <p:nvPicPr>
          <p:cNvPr id="32770" name="Picture 2" descr="C:\Users\adjun\Desktop\Новая папка\Screenshot_20210405-174604_Yande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85176"/>
            <a:ext cx="7286676" cy="4936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500042"/>
            <a:ext cx="7624786" cy="614366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effectLst/>
                <a:latin typeface="Constantia" pitchFamily="18" charset="0"/>
              </a:rPr>
              <a:t>        ЦЕЛЬ ДЕЯТЕЛЬНОСТИ ПЕДАГОГА: формирование у дошкольников основ эколого-краеведческой культуры посредством ознакомления с природой, историей и культурой родного края.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r>
              <a:rPr lang="ru-RU" sz="2400" dirty="0" smtClean="0">
                <a:effectLst/>
                <a:latin typeface="Constantia" pitchFamily="18" charset="0"/>
              </a:rPr>
              <a:t>        Данная цель реализуется через следующие задачи: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r>
              <a:rPr lang="ru-RU" sz="2400" dirty="0" smtClean="0">
                <a:effectLst/>
                <a:latin typeface="Constantia" pitchFamily="18" charset="0"/>
              </a:rPr>
              <a:t>        1. Создать условия для формирования основ эколого-краеведческой культуры.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r>
              <a:rPr lang="ru-RU" sz="2400" dirty="0" smtClean="0">
                <a:effectLst/>
                <a:latin typeface="Constantia" pitchFamily="18" charset="0"/>
              </a:rPr>
              <a:t>         2. Сформировать первичные представления об объектах окружающего природного мира, их свойствах и отношениях.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r>
              <a:rPr lang="ru-RU" sz="2400" dirty="0" smtClean="0">
                <a:effectLst/>
                <a:latin typeface="Constantia" pitchFamily="18" charset="0"/>
              </a:rPr>
              <a:t>         3. Приобщить к традициям и культуре народов своего края через различные виды детской деятельности.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r>
              <a:rPr lang="ru-RU" sz="2400" dirty="0" smtClean="0">
                <a:effectLst/>
                <a:latin typeface="Constantia" pitchFamily="18" charset="0"/>
              </a:rPr>
              <a:t>         4. Приобщить к традициям и культуре народов своего края через различные виду детской деятельности.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r>
              <a:rPr lang="ru-RU" sz="2400" dirty="0" smtClean="0">
                <a:effectLst/>
                <a:latin typeface="Constantia" pitchFamily="18" charset="0"/>
              </a:rPr>
              <a:t>Воспитывать любовь и уважение к своему поселку и малой Родине.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r>
              <a:rPr lang="ru-RU" sz="2400" dirty="0" smtClean="0">
                <a:effectLst/>
                <a:latin typeface="Constantia" pitchFamily="18" charset="0"/>
              </a:rPr>
              <a:t>          5.Вовлечь родителей в образовательный процесс по ознакомлению детей с окружающим природным и социальным миром.</a:t>
            </a:r>
            <a:endParaRPr lang="ru-RU" sz="2400" dirty="0">
              <a:effectLst/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736"/>
            <a:ext cx="9144000" cy="35719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ФОРМИРОВАНИЕ ОСНОВ ЭКОЛОГО-КРАЕВЕДЧЕСКОЙ КУЛЬТУРЫ ДЕТЕЙ ДОШКОЛЬНОГО ВОЗРАСТА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851648" cy="6286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АЙНЫ</a:t>
            </a:r>
            <a:endParaRPr lang="ru-RU" dirty="0"/>
          </a:p>
        </p:txBody>
      </p:sp>
      <p:pic>
        <p:nvPicPr>
          <p:cNvPr id="5122" name="Picture 2" descr="C:\Users\adjun\Desktop\Слайды на категорию\20210329_1024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5448304" cy="4086228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l="31818" t="21560" r="16666" b="11067"/>
          <a:stretch>
            <a:fillRect/>
          </a:stretch>
        </p:blipFill>
        <p:spPr bwMode="auto">
          <a:xfrm>
            <a:off x="1428728" y="3863908"/>
            <a:ext cx="4071966" cy="2994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214422"/>
            <a:ext cx="3714744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851648" cy="6286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САКУРА</a:t>
            </a:r>
            <a:endParaRPr lang="ru-RU" dirty="0"/>
          </a:p>
        </p:txBody>
      </p:sp>
      <p:pic>
        <p:nvPicPr>
          <p:cNvPr id="6146" name="Picture 2" descr="F:\сакура\4281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3929090" cy="2455681"/>
          </a:xfrm>
          <a:prstGeom prst="rect">
            <a:avLst/>
          </a:prstGeom>
          <a:noFill/>
        </p:spPr>
      </p:pic>
      <p:pic>
        <p:nvPicPr>
          <p:cNvPr id="6147" name="Picture 3" descr="F:\сакура\H3f3e0942b2f3429495b3fb4b66571523G.jpg_q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876"/>
            <a:ext cx="4536785" cy="2871785"/>
          </a:xfrm>
          <a:prstGeom prst="rect">
            <a:avLst/>
          </a:prstGeom>
          <a:noFill/>
        </p:spPr>
      </p:pic>
      <p:pic>
        <p:nvPicPr>
          <p:cNvPr id="6148" name="Picture 4" descr="C:\Users\adjun\Desktop\Слайды на категорию\20210331_1105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000109"/>
            <a:ext cx="4143404" cy="3107554"/>
          </a:xfrm>
          <a:prstGeom prst="rect">
            <a:avLst/>
          </a:prstGeom>
          <a:noFill/>
        </p:spPr>
      </p:pic>
      <p:pic>
        <p:nvPicPr>
          <p:cNvPr id="1026" name="Picture 2" descr="C:\Users\adjun\Desktop\Слайды на категорию\20210304_0953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714752"/>
            <a:ext cx="3429024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851648" cy="6286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ДРЕВЕСНЫЕ РАСТЕНИЯ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l="31881" t="29492" r="17057" b="11914"/>
          <a:stretch>
            <a:fillRect/>
          </a:stretch>
        </p:blipFill>
        <p:spPr bwMode="auto">
          <a:xfrm>
            <a:off x="0" y="979368"/>
            <a:ext cx="4786314" cy="3087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C:\Users\adjun\Desktop\Слайды на категорию\20210317_1145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9879" y="1052506"/>
            <a:ext cx="4354121" cy="5805494"/>
          </a:xfrm>
          <a:prstGeom prst="rect">
            <a:avLst/>
          </a:prstGeom>
          <a:noFill/>
        </p:spPr>
      </p:pic>
      <p:pic>
        <p:nvPicPr>
          <p:cNvPr id="10" name="Picture 2" descr="F:\Деревья_зимой\БамбучникЛинникЕ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18674"/>
            <a:ext cx="4857752" cy="32393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851648" cy="6286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ОРЛАН-БЕЛОХВОСТ</a:t>
            </a:r>
            <a:endParaRPr lang="ru-RU" dirty="0"/>
          </a:p>
        </p:txBody>
      </p:sp>
      <p:pic>
        <p:nvPicPr>
          <p:cNvPr id="4098" name="Picture 2" descr="C:\Users\adjun\Desktop\Слайды на категорию\20210331_111106.jpg"/>
          <p:cNvPicPr>
            <a:picLocks noChangeAspect="1" noChangeArrowheads="1"/>
          </p:cNvPicPr>
          <p:nvPr/>
        </p:nvPicPr>
        <p:blipFill>
          <a:blip r:embed="rId2"/>
          <a:srcRect b="9220"/>
          <a:stretch>
            <a:fillRect/>
          </a:stretch>
        </p:blipFill>
        <p:spPr bwMode="auto">
          <a:xfrm>
            <a:off x="4304107" y="1071546"/>
            <a:ext cx="4196983" cy="2857520"/>
          </a:xfrm>
          <a:prstGeom prst="rect">
            <a:avLst/>
          </a:prstGeom>
          <a:noFill/>
        </p:spPr>
      </p:pic>
      <p:pic>
        <p:nvPicPr>
          <p:cNvPr id="4099" name="Picture 3" descr="F:\Saved Pictures\белохвостый орлан\2572202.jpg"/>
          <p:cNvPicPr>
            <a:picLocks noChangeAspect="1" noChangeArrowheads="1"/>
          </p:cNvPicPr>
          <p:nvPr/>
        </p:nvPicPr>
        <p:blipFill>
          <a:blip r:embed="rId3"/>
          <a:srcRect l="10714" t="5714" r="5357"/>
          <a:stretch>
            <a:fillRect/>
          </a:stretch>
        </p:blipFill>
        <p:spPr bwMode="auto">
          <a:xfrm>
            <a:off x="857224" y="3929065"/>
            <a:ext cx="4000528" cy="2808881"/>
          </a:xfrm>
          <a:prstGeom prst="rect">
            <a:avLst/>
          </a:prstGeom>
          <a:noFill/>
        </p:spPr>
      </p:pic>
      <p:pic>
        <p:nvPicPr>
          <p:cNvPr id="4100" name="Picture 4" descr="F:\Saved Pictures\белохвостый орлан\4136225_large (1).jpg"/>
          <p:cNvPicPr>
            <a:picLocks noChangeAspect="1" noChangeArrowheads="1"/>
          </p:cNvPicPr>
          <p:nvPr/>
        </p:nvPicPr>
        <p:blipFill>
          <a:blip r:embed="rId4" cstate="print"/>
          <a:srcRect l="7615" r="4811" b="8408"/>
          <a:stretch>
            <a:fillRect/>
          </a:stretch>
        </p:blipFill>
        <p:spPr bwMode="auto">
          <a:xfrm>
            <a:off x="4857752" y="3429000"/>
            <a:ext cx="3792835" cy="2643206"/>
          </a:xfrm>
          <a:prstGeom prst="rect">
            <a:avLst/>
          </a:prstGeom>
          <a:noFill/>
        </p:spPr>
      </p:pic>
      <p:pic>
        <p:nvPicPr>
          <p:cNvPr id="2050" name="Picture 2" descr="C:\Users\adjun\Desktop\Слайды на категорию\20210330_1005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1214422"/>
            <a:ext cx="3286148" cy="276425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851648" cy="6286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МЕДВЕДИ</a:t>
            </a:r>
            <a:endParaRPr lang="ru-RU" dirty="0"/>
          </a:p>
        </p:txBody>
      </p:sp>
      <p:pic>
        <p:nvPicPr>
          <p:cNvPr id="3075" name="Picture 3" descr="F:\Saved Pictures\346efa8s-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000504"/>
            <a:ext cx="3786182" cy="2524121"/>
          </a:xfrm>
          <a:prstGeom prst="rect">
            <a:avLst/>
          </a:prstGeom>
          <a:noFill/>
        </p:spPr>
      </p:pic>
      <p:pic>
        <p:nvPicPr>
          <p:cNvPr id="3076" name="Picture 4" descr="F:\Saved Pictures\brown-white-bea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75261" y="4000504"/>
            <a:ext cx="3968739" cy="2500306"/>
          </a:xfrm>
          <a:prstGeom prst="rect">
            <a:avLst/>
          </a:prstGeom>
          <a:noFill/>
        </p:spPr>
      </p:pic>
      <p:pic>
        <p:nvPicPr>
          <p:cNvPr id="3077" name="Picture 5" descr="F:\Saved Pictures\image_image_202658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1071546"/>
            <a:ext cx="4286248" cy="2947265"/>
          </a:xfrm>
          <a:prstGeom prst="rect">
            <a:avLst/>
          </a:prstGeom>
          <a:noFill/>
        </p:spPr>
      </p:pic>
      <p:pic>
        <p:nvPicPr>
          <p:cNvPr id="3080" name="Picture 8" descr="C:\Users\adjun\Desktop\Слайды на категорию\20210329_11495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071546"/>
            <a:ext cx="3321868" cy="44291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851648" cy="6286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ВУЛКАНЫ КУНАШИРА</a:t>
            </a:r>
            <a:endParaRPr lang="ru-RU" dirty="0"/>
          </a:p>
        </p:txBody>
      </p:sp>
      <p:pic>
        <p:nvPicPr>
          <p:cNvPr id="5122" name="Picture 2" descr="C:\Users\adjun\Desktop\Слайды на категорию\20210331_1052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214421"/>
            <a:ext cx="4310092" cy="3232570"/>
          </a:xfrm>
          <a:prstGeom prst="rect">
            <a:avLst/>
          </a:prstGeom>
          <a:noFill/>
        </p:spPr>
      </p:pic>
      <p:pic>
        <p:nvPicPr>
          <p:cNvPr id="5123" name="Picture 3" descr="F:\вулканы\Interesting-pictures-of-volcanoes-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71612"/>
            <a:ext cx="3896619" cy="2143140"/>
          </a:xfrm>
          <a:prstGeom prst="rect">
            <a:avLst/>
          </a:prstGeom>
          <a:noFill/>
        </p:spPr>
      </p:pic>
      <p:pic>
        <p:nvPicPr>
          <p:cNvPr id="5124" name="Picture 4" descr="F:\вулканы\головнин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3714752"/>
            <a:ext cx="3929090" cy="2946818"/>
          </a:xfrm>
          <a:prstGeom prst="rect">
            <a:avLst/>
          </a:prstGeom>
          <a:noFill/>
        </p:spPr>
      </p:pic>
      <p:pic>
        <p:nvPicPr>
          <p:cNvPr id="5125" name="Picture 5" descr="F:\вулканы\менделеево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4000504"/>
            <a:ext cx="3571900" cy="238374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rad-dou4.caduk.ru/images/154379347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857232"/>
            <a:ext cx="7715304" cy="4914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500042"/>
            <a:ext cx="7624786" cy="614366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effectLst/>
                <a:latin typeface="Constantia" pitchFamily="18" charset="0"/>
              </a:rPr>
              <a:t>        МЕТОДИЧЕСКОЕ ОБЕСПЕЧЕНИЕ: 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r>
              <a:rPr lang="ru-RU" sz="2400" dirty="0" smtClean="0">
                <a:effectLst/>
                <a:latin typeface="Constantia" pitchFamily="18" charset="0"/>
              </a:rPr>
              <a:t>         1. Николаева С.Н. Юный эколог. Программа экологического воспитания в детском саду. –М.: Мозаика-синтез. 2010.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r>
              <a:rPr lang="ru-RU" sz="2400" dirty="0" smtClean="0">
                <a:effectLst/>
                <a:latin typeface="Constantia" pitchFamily="18" charset="0"/>
              </a:rPr>
              <a:t>         2. </a:t>
            </a:r>
            <a:r>
              <a:rPr lang="ru-RU" sz="2400" dirty="0" err="1" smtClean="0">
                <a:effectLst/>
                <a:latin typeface="Constantia" pitchFamily="18" charset="0"/>
              </a:rPr>
              <a:t>Веракса</a:t>
            </a:r>
            <a:r>
              <a:rPr lang="ru-RU" sz="2400" dirty="0" smtClean="0">
                <a:effectLst/>
                <a:latin typeface="Constantia" pitchFamily="18" charset="0"/>
              </a:rPr>
              <a:t> Н.Е., </a:t>
            </a:r>
            <a:r>
              <a:rPr lang="ru-RU" sz="2400" dirty="0" err="1" smtClean="0">
                <a:effectLst/>
                <a:latin typeface="Constantia" pitchFamily="18" charset="0"/>
              </a:rPr>
              <a:t>Галимов</a:t>
            </a:r>
            <a:r>
              <a:rPr lang="ru-RU" sz="2400" dirty="0" smtClean="0">
                <a:effectLst/>
                <a:latin typeface="Constantia" pitchFamily="18" charset="0"/>
              </a:rPr>
              <a:t> О.П. </a:t>
            </a:r>
            <a:r>
              <a:rPr lang="ru-RU" sz="2400" dirty="0" err="1" smtClean="0">
                <a:effectLst/>
                <a:latin typeface="Constantia" pitchFamily="18" charset="0"/>
              </a:rPr>
              <a:t>Познавательская</a:t>
            </a:r>
            <a:r>
              <a:rPr lang="ru-RU" sz="2400" dirty="0" smtClean="0">
                <a:effectLst/>
                <a:latin typeface="Constantia" pitchFamily="18" charset="0"/>
              </a:rPr>
              <a:t> исследовательская деятельность дошкольников для работы с детьми с 4-7 лет –М.: Мозаика синтез 2012.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r>
              <a:rPr lang="ru-RU" sz="2400" dirty="0" smtClean="0">
                <a:effectLst/>
                <a:latin typeface="Constantia" pitchFamily="18" charset="0"/>
              </a:rPr>
              <a:t>         3. </a:t>
            </a:r>
            <a:r>
              <a:rPr lang="ru-RU" sz="2400" dirty="0" err="1" smtClean="0">
                <a:effectLst/>
                <a:latin typeface="Constantia" pitchFamily="18" charset="0"/>
              </a:rPr>
              <a:t>Давидчук</a:t>
            </a:r>
            <a:r>
              <a:rPr lang="ru-RU" sz="2400" dirty="0" smtClean="0">
                <a:effectLst/>
                <a:latin typeface="Constantia" pitchFamily="18" charset="0"/>
              </a:rPr>
              <a:t> А.Н. Познавательное развитие дошкольников в игре. Методическое пособие. ФГОЗ ДО. –М.: Сфера, 2015.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r>
              <a:rPr lang="ru-RU" sz="2400" dirty="0" smtClean="0">
                <a:effectLst/>
                <a:latin typeface="Constantia" pitchFamily="18" charset="0"/>
              </a:rPr>
              <a:t>        4. Миронов А.В. Экологическое образование. дошкольников в контексте ФГОЗ ДО. –Волгоград, учитель. 2016.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r>
              <a:rPr lang="ru-RU" sz="2400" dirty="0" smtClean="0">
                <a:effectLst/>
                <a:latin typeface="Constantia" pitchFamily="18" charset="0"/>
              </a:rPr>
              <a:t>        5. Павлова Л.Ю. Сборник дидактических игр по ознакомлению с окружающим миром (4-7 лет). Методическое пособие –М.: Мозаика-Синтез.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r>
              <a:rPr lang="ru-RU" sz="2400" dirty="0" smtClean="0">
                <a:effectLst/>
                <a:latin typeface="Constantia" pitchFamily="18" charset="0"/>
              </a:rPr>
              <a:t>         6. </a:t>
            </a:r>
            <a:r>
              <a:rPr lang="ru-RU" sz="2400" dirty="0" err="1" smtClean="0">
                <a:effectLst/>
                <a:latin typeface="Constantia" pitchFamily="18" charset="0"/>
              </a:rPr>
              <a:t>Матова</a:t>
            </a:r>
            <a:r>
              <a:rPr lang="ru-RU" sz="2400" dirty="0" smtClean="0">
                <a:effectLst/>
                <a:latin typeface="Constantia" pitchFamily="18" charset="0"/>
              </a:rPr>
              <a:t> В.Н. Краеведение в </a:t>
            </a:r>
            <a:r>
              <a:rPr lang="ru-RU" sz="2400" dirty="0" err="1" smtClean="0">
                <a:effectLst/>
                <a:latin typeface="Constantia" pitchFamily="18" charset="0"/>
              </a:rPr>
              <a:t>детмском</a:t>
            </a:r>
            <a:r>
              <a:rPr lang="ru-RU" sz="2400" dirty="0" smtClean="0">
                <a:effectLst/>
                <a:latin typeface="Constantia" pitchFamily="18" charset="0"/>
              </a:rPr>
              <a:t> саду. –СПб.: Детство-пресс. 2014.</a:t>
            </a:r>
            <a:br>
              <a:rPr lang="ru-RU" sz="2400" dirty="0" smtClean="0">
                <a:effectLst/>
                <a:latin typeface="Constantia" pitchFamily="18" charset="0"/>
              </a:rPr>
            </a:br>
            <a:endParaRPr lang="ru-RU" sz="2400" dirty="0">
              <a:effectLst/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214414" y="0"/>
            <a:ext cx="7624786" cy="135729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Опыты по ознакомлению с окружающим природным миром</a:t>
            </a:r>
            <a:endParaRPr lang="ru-RU" b="1" dirty="0"/>
          </a:p>
        </p:txBody>
      </p:sp>
      <p:pic>
        <p:nvPicPr>
          <p:cNvPr id="1026" name="Picture 2" descr="C:\Users\adjun\Desktop\Новая папка\4 ОПЫТЫ ПО ОЗНАКОМЛЕНИЮ С О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7286676" cy="513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214414" y="357166"/>
            <a:ext cx="7624786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Дидактические игры экологического содержания</a:t>
            </a:r>
            <a:endParaRPr lang="ru-RU" b="1" dirty="0"/>
          </a:p>
        </p:txBody>
      </p:sp>
      <p:pic>
        <p:nvPicPr>
          <p:cNvPr id="2050" name="Picture 2" descr="C:\Users\adjun\Desktop\Новая папка\5 ДИД ИГРЫ.jpg"/>
          <p:cNvPicPr>
            <a:picLocks noChangeAspect="1" noChangeArrowheads="1"/>
          </p:cNvPicPr>
          <p:nvPr/>
        </p:nvPicPr>
        <p:blipFill>
          <a:blip r:embed="rId2"/>
          <a:srcRect t="13349" b="2144"/>
          <a:stretch>
            <a:fillRect/>
          </a:stretch>
        </p:blipFill>
        <p:spPr bwMode="auto">
          <a:xfrm>
            <a:off x="1428728" y="1714488"/>
            <a:ext cx="7413259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850109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Цифровые информационно-дидактические материалы для детей</a:t>
            </a:r>
            <a:endParaRPr lang="ru-RU" b="1" dirty="0"/>
          </a:p>
        </p:txBody>
      </p:sp>
      <p:pic>
        <p:nvPicPr>
          <p:cNvPr id="3075" name="Picture 3" descr="C:\Users\adjun\Desktop\Новая папка\7 ИНФ.ДИД. МАТ.jpg"/>
          <p:cNvPicPr>
            <a:picLocks noChangeAspect="1" noChangeArrowheads="1"/>
          </p:cNvPicPr>
          <p:nvPr/>
        </p:nvPicPr>
        <p:blipFill>
          <a:blip r:embed="rId2"/>
          <a:srcRect t="14378"/>
          <a:stretch>
            <a:fillRect/>
          </a:stretch>
        </p:blipFill>
        <p:spPr bwMode="auto">
          <a:xfrm>
            <a:off x="1714480" y="1500174"/>
            <a:ext cx="6500858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1538" y="428604"/>
            <a:ext cx="7715304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Животные нашего края</a:t>
            </a:r>
            <a:endParaRPr lang="ru-RU" b="1" dirty="0"/>
          </a:p>
        </p:txBody>
      </p:sp>
      <p:pic>
        <p:nvPicPr>
          <p:cNvPr id="4098" name="Picture 2" descr="https://www.maam.ru/upload/blogs/detsad-148283-14561563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7500945" cy="47863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1538" y="428604"/>
            <a:ext cx="7715304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/>
              <a:t>Лепбук</a:t>
            </a:r>
            <a:r>
              <a:rPr lang="ru-RU" b="1" dirty="0" smtClean="0"/>
              <a:t> «Улицы моего поселка»</a:t>
            </a:r>
            <a:endParaRPr lang="ru-RU" b="1" dirty="0"/>
          </a:p>
        </p:txBody>
      </p:sp>
      <p:pic>
        <p:nvPicPr>
          <p:cNvPr id="21506" name="Picture 2" descr="C:\Users\adjun\Desktop\Новая папка\10 ЛЭПБУ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219157"/>
            <a:ext cx="6858048" cy="5124487"/>
          </a:xfrm>
          <a:prstGeom prst="rect">
            <a:avLst/>
          </a:prstGeom>
          <a:noFill/>
        </p:spPr>
      </p:pic>
      <p:pic>
        <p:nvPicPr>
          <p:cNvPr id="21508" name="Picture 4" descr="https://bazarussia.ru/image/cache/data/zakazchik/6-500x500-500x5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500306"/>
            <a:ext cx="3286148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1538" y="428604"/>
            <a:ext cx="7715304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Мини-музей «Мой край»</a:t>
            </a:r>
            <a:endParaRPr lang="ru-RU" b="1" dirty="0"/>
          </a:p>
        </p:txBody>
      </p:sp>
      <p:pic>
        <p:nvPicPr>
          <p:cNvPr id="22530" name="Picture 2" descr="C:\Users\adjun\Desktop\Новая папка\11 МИНИ МУЗЕ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214422"/>
            <a:ext cx="4143404" cy="5308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86</TotalTime>
  <Words>123</Words>
  <Application>Microsoft Office PowerPoint</Application>
  <PresentationFormat>Экран (4:3)</PresentationFormat>
  <Paragraphs>26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Constantia</vt:lpstr>
      <vt:lpstr>Corbel</vt:lpstr>
      <vt:lpstr>Gill Sans MT</vt:lpstr>
      <vt:lpstr>Verdana</vt:lpstr>
      <vt:lpstr>Wingdings 2</vt:lpstr>
      <vt:lpstr>Солнцестояние</vt:lpstr>
      <vt:lpstr>СОВРЕМЕННЫЕ ПОДХОДЫ К ОРГАНИЗАЦИИ ДЕЯТЕЛЬНОСТИ ПЕДАГОГОВ ДОУ ПО ФОРМИРОВАНЮ ОСНОВ ЭКОЛОГО-КРАЕВЕДЧЕСКОЙ КУЛЬТУРЫ ДЕТЕЙ ДОШКОЛЬНОГО ВОЗРАСТА</vt:lpstr>
      <vt:lpstr>        ЦЕЛЬ ДЕЯТЕЛЬНОСТИ ПЕДАГОГА: формирование у дошкольников основ эколого-краеведческой культуры посредством ознакомления с природой, историей и культурой родного края.         Данная цель реализуется через следующие задачи:         1. Создать условия для формирования основ эколого-краеведческой культуры.          2. Сформировать первичные представления об объектах окружающего природного мира, их свойствах и отношениях.          3. Приобщить к традициям и культуре народов своего края через различные виды детской деятельности.          4. Приобщить к традициям и культуре народов своего края через различные виду детской деятельности. Воспитывать любовь и уважение к своему поселку и малой Родине.           5.Вовлечь родителей в образовательный процесс по ознакомлению детей с окружающим природным и социальным миром.</vt:lpstr>
      <vt:lpstr>        МЕТОДИЧЕСКОЕ ОБЕСПЕЧЕНИЕ:           1. Николаева С.Н. Юный эколог. Программа экологического воспитания в детском саду. –М.: Мозаика-синтез. 2010.          2. Веракса Н.Е., Галимов О.П. Познавательская исследовательская деятельность дошкольников для работы с детьми с 4-7 лет –М.: Мозаика синтез 2012.          3. Давидчук А.Н. Познавательное развитие дошкольников в игре. Методическое пособие. ФГОЗ ДО. –М.: Сфера, 2015.         4. Миронов А.В. Экологическое образование. дошкольников в контексте ФГОЗ ДО. –Волгоград, учитель. 2016.         5. Павлова Л.Ю. Сборник дидактических игр по ознакомлению с окружающим миром (4-7 лет). Методическое пособие –М.: Мозаика-Синтез.          6. Матова В.Н. Краеведение в детмском саду. –СПб.: Детство-пресс. 2014. </vt:lpstr>
      <vt:lpstr>Опыты по ознакомлению с окружающим природным миром</vt:lpstr>
      <vt:lpstr>Дидактические игры экологического содержания</vt:lpstr>
      <vt:lpstr>Цифровые информационно-дидактические материалы для детей</vt:lpstr>
      <vt:lpstr>Животные нашего края</vt:lpstr>
      <vt:lpstr>Лепбук «Улицы моего поселка»</vt:lpstr>
      <vt:lpstr>Мини-музей «Мой край»</vt:lpstr>
      <vt:lpstr>Экологический центр</vt:lpstr>
      <vt:lpstr>Экологическая тропа</vt:lpstr>
      <vt:lpstr>Мой поселок</vt:lpstr>
      <vt:lpstr>Красная книга</vt:lpstr>
      <vt:lpstr>Дидактическая игра «Какое это животное»?</vt:lpstr>
      <vt:lpstr>Творческая игра «Хорошо-плохо»</vt:lpstr>
      <vt:lpstr>Сюжетно-ролевая игра                         «У бабушки в деревне»</vt:lpstr>
      <vt:lpstr>Игры-эксперименты</vt:lpstr>
      <vt:lpstr>Подвижные игры</vt:lpstr>
      <vt:lpstr>Мини-проект «Птичья кормушка»</vt:lpstr>
      <vt:lpstr>ФОРМИРОВАНИЕ ОСНОВ ЭКОЛОГО-КРАЕВЕДЧЕСКОЙ КУЛЬТУРЫ ДЕТЕЙ ДОШКОЛЬНОГО ВОЗРАСТА</vt:lpstr>
      <vt:lpstr>АЙНЫ</vt:lpstr>
      <vt:lpstr>САКУРА</vt:lpstr>
      <vt:lpstr>ДРЕВЕСНЫЕ РАСТЕНИЯ</vt:lpstr>
      <vt:lpstr>ОРЛАН-БЕЛОХВОСТ</vt:lpstr>
      <vt:lpstr>МЕДВЕДИ</vt:lpstr>
      <vt:lpstr>ВУЛКАНЫ КУНАШИРА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ПОДХОДЫ К ОРГАНИЗАЦИИ ДЕЯТЕЛЬНОСТИ ПЕДАГОГОВ ДОУ ПО ФОРМИРОВАНЮ ОСНОВ ЭКОЛОГО-КРАЕВЕДЧЕСКОЙ КУЛЬТУРЫ ДЕТЕЙ ДОШКОЛЬНОГО ВОЗРАСТА</dc:title>
  <dc:creator>Петр Адъютантов</dc:creator>
  <cp:lastModifiedBy>User</cp:lastModifiedBy>
  <cp:revision>12</cp:revision>
  <dcterms:created xsi:type="dcterms:W3CDTF">2021-04-05T10:46:00Z</dcterms:created>
  <dcterms:modified xsi:type="dcterms:W3CDTF">2021-04-07T21:07:24Z</dcterms:modified>
</cp:coreProperties>
</file>