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958" r:id="rId2"/>
  </p:sldMasterIdLst>
  <p:sldIdLst>
    <p:sldId id="256" r:id="rId3"/>
    <p:sldId id="257" r:id="rId4"/>
    <p:sldId id="262" r:id="rId5"/>
    <p:sldId id="259" r:id="rId6"/>
    <p:sldId id="260" r:id="rId7"/>
    <p:sldId id="261" r:id="rId8"/>
    <p:sldId id="292" r:id="rId9"/>
    <p:sldId id="266" r:id="rId10"/>
    <p:sldId id="265" r:id="rId11"/>
    <p:sldId id="271" r:id="rId12"/>
    <p:sldId id="274" r:id="rId13"/>
    <p:sldId id="288" r:id="rId14"/>
    <p:sldId id="278" r:id="rId15"/>
    <p:sldId id="289" r:id="rId16"/>
    <p:sldId id="291" r:id="rId17"/>
    <p:sldId id="275" r:id="rId18"/>
    <p:sldId id="284" r:id="rId19"/>
    <p:sldId id="290" r:id="rId20"/>
    <p:sldId id="263" r:id="rId21"/>
  </p:sldIdLst>
  <p:sldSz cx="9144000" cy="6858000" type="screen4x3"/>
  <p:notesSz cx="6858000" cy="9144000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맑은 고딕"/>
        <a:cs typeface="맑은 고딕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맑은 고딕"/>
        <a:cs typeface="맑은 고딕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맑은 고딕"/>
        <a:cs typeface="맑은 고딕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맑은 고딕"/>
        <a:cs typeface="맑은 고딕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맑은 고딕"/>
        <a:cs typeface="맑은 고딕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맑은 고딕"/>
        <a:cs typeface="맑은 고딕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맑은 고딕"/>
        <a:cs typeface="맑은 고딕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맑은 고딕"/>
        <a:cs typeface="맑은 고딕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맑은 고딕"/>
        <a:cs typeface="맑은 고딕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7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2FB60-02E1-4DF3-AEF9-6A69635244DE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D62C6-C392-4DE0-9CBD-6EC2E88AB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D20B6-E0C2-4C2F-B11D-137BCDDB800A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B5012-9D20-4E9A-9639-7C2B93A12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715A-44E1-49BB-903B-91D9412E98E1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AA01D-ABBF-42C7-9150-AE264A0A8D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latinLnBrk="0">
              <a:defRPr/>
            </a:lvl1pPr>
          </a:lstStyle>
          <a:p>
            <a:pPr>
              <a:defRPr/>
            </a:pPr>
            <a:fld id="{368BB348-0ADC-40EE-B8FE-5E692EB703B1}" type="datetimeFigureOut">
              <a:rPr lang="en-US"/>
              <a:pPr>
                <a:defRPr/>
              </a:pPr>
              <a:t>11/14/2021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 latinLnBrk="0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588B4-264F-4395-AC52-9201694C092E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F7A4AB65-19CB-40D8-A2C6-EAA7E2A14791}" type="datetimeFigureOut">
              <a:rPr lang="en-US"/>
              <a:pPr>
                <a:defRPr/>
              </a:pPr>
              <a:t>11/14/2021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E58D0-D105-4466-B726-1B3673201F39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972E5735-8B3C-4B39-9113-DC50B15BFB4C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47963C0C-8B0E-4A17-8676-C70D062BE8B6}" type="slidenum">
              <a:rPr lang="en-US"/>
              <a:pPr>
                <a:defRPr/>
              </a:pPr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D740904D-026D-4793-950D-F38F40C3E8F3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4F649C3A-CD6C-4158-9C56-26CC64188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3F12A2A9-68F6-42B9-B230-F29B3D33F689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F5234A8D-066C-482F-8245-5C86F7003E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D1724653-FE2E-4499-BADB-A5E3A672A4CF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A7342-DEF4-4B83-87DF-5331171E8E75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42A0BAF0-FC3B-4B66-9607-7FD34E74C599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07D0C-C7EB-4040-B613-A7D42FA6C2EF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B7D56BE9-C2A8-471B-BAD4-363B7C7D066F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46DA2-1569-4F5E-9BAF-8A1251BAA132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5A379-3AFD-41BC-8C6A-B2B647916A64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05DE8-4C88-4BF7-BEF2-7477F6569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20EDA3FA-C609-4FD2-B81B-EED1BEA6C2A0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8BD956E5-A68D-4C12-871E-5846047C0684}" type="slidenum">
              <a:rPr lang="en-US"/>
              <a:pPr>
                <a:defRPr/>
              </a:pPr>
              <a:t>‹#›</a:t>
            </a:fld>
            <a:endParaRPr lang="en-US" sz="28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809D19FB-7D2B-4DF5-8BB9-F7E046E20A66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33627-D112-4B24-B433-D8BCE3CD7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/>
            </a:lvl1pPr>
          </a:lstStyle>
          <a:p>
            <a:pPr>
              <a:defRPr/>
            </a:pPr>
            <a:fld id="{07386D7B-9B0E-473D-98DC-39DA7DE80581}" type="datetimeFigureOut">
              <a:rPr lang="en-US"/>
              <a:pPr>
                <a:defRPr/>
              </a:pPr>
              <a:t>11/14/2021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08F18-5678-42FA-8DE4-9EC4F16016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Образец заголовка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Образец заголовка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EAC0B-EC22-45DC-9675-B2E88B2DF000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1676B-2A9D-4F68-BAEC-FBA3ADF82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40B5C-5F18-4EC4-8DB6-83120F47D918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93448-2714-4A9D-9F72-217FBFD4CB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C8505-4E36-4AF2-8D90-FBCC13D7584B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FBC0E-A880-4750-B05D-7D4DC48B2C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A7888-44C1-436E-ABE7-389E4B204835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935E4-CB38-4EDD-8C87-FCE7EDED31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2F537-90CB-4C6C-A7F4-7CFA0AFC0921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A8476-C237-4D50-9728-2DB964127F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3E3D2-5B10-43E0-B2FC-01F6072DCDB5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CDCEB-5B78-4ECA-9274-5D34CF9C4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162E3-C10E-40AC-9F2F-BBDEF157852F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04E5E-B731-4DAA-90D2-1F4354A94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 latinLnBrk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325BA8F-A238-4FD5-9F87-D96BF660E63D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 latinLnBrk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4A587C4-CB47-4202-AF40-A6CC440F94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2" r:id="rId2"/>
    <p:sldLayoutId id="2147483981" r:id="rId3"/>
    <p:sldLayoutId id="2147483980" r:id="rId4"/>
    <p:sldLayoutId id="2147483979" r:id="rId5"/>
    <p:sldLayoutId id="2147483978" r:id="rId6"/>
    <p:sldLayoutId id="2147483977" r:id="rId7"/>
    <p:sldLayoutId id="2147483976" r:id="rId8"/>
    <p:sldLayoutId id="2147483975" r:id="rId9"/>
    <p:sldLayoutId id="2147483974" r:id="rId10"/>
    <p:sldLayoutId id="21474839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맑은 고딕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맑은 고딕"/>
          <a:cs typeface="맑은 고딕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맑은 고딕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맑은 고딕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맑은 고딕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맑은 고딕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맑은 고딕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3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2CBBF91-5E3F-427B-9986-5BA7E7537552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 latinLnBrk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 latinLnBrk="1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18209D6-0BB6-4216-B13C-4D9E6C826C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  <p:sldLayoutId id="2147483995" r:id="rId12"/>
    <p:sldLayoutId id="2147483996" r:id="rId13"/>
    <p:sldLayoutId id="2147483997" r:id="rId14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HY그래픽B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HY그래픽B"/>
          <a:cs typeface="HY그래픽B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HY그래픽B"/>
          <a:cs typeface="HY그래픽B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HY그래픽B"/>
          <a:cs typeface="HY그래픽B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HY그래픽B"/>
          <a:cs typeface="HY그래픽B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HY그래픽M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HY그래픽M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HY그래픽M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HY그래픽M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HY그래픽M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93;&#1086;&#1095;&#1091;&#1084;&#1086;&#1075;&#1091;&#1079;&#1085;&#1072;&#1102;.&#1088;&#1092;/" TargetMode="External"/><Relationship Id="rId2" Type="http://schemas.openxmlformats.org/officeDocument/2006/relationships/hyperlink" Target="https://fmc.hse.ru/primarySchool" TargetMode="Externa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hyperlink" Target="http://questigra.ru/finquest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60575"/>
            <a:ext cx="9144000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latinLnBrk="1"/>
            <a:r>
              <a:rPr lang="ru-RU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Формирование элементов финансовой грамотности  </a:t>
            </a:r>
            <a:endParaRPr lang="en-US" sz="25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latinLnBrk="1"/>
            <a:r>
              <a:rPr lang="ru-RU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младших школьников в урочной и </a:t>
            </a:r>
            <a:r>
              <a:rPr lang="ru-RU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внеурочной </a:t>
            </a:r>
            <a:endParaRPr lang="en-US" sz="25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latinLnBrk="1"/>
            <a:r>
              <a:rPr lang="ru-RU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деятельности</a:t>
            </a:r>
          </a:p>
        </p:txBody>
      </p:sp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1692275" y="260350"/>
            <a:ext cx="5759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sz="2400" b="1" dirty="0" smtClean="0">
                <a:latin typeface="Cambria" pitchFamily="18" charset="0"/>
              </a:rPr>
              <a:t> </a:t>
            </a:r>
            <a:endParaRPr lang="ru-RU" sz="2400" b="1" dirty="0">
              <a:latin typeface="Cambria" pitchFamily="18" charset="0"/>
            </a:endParaRP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4643438" y="4371975"/>
            <a:ext cx="41767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latinLnBrk="1"/>
            <a:r>
              <a:rPr lang="ru-RU" sz="2000" b="1" dirty="0">
                <a:latin typeface="Cambria" pitchFamily="18" charset="0"/>
              </a:rPr>
              <a:t>Учитель начальных классов:</a:t>
            </a:r>
          </a:p>
          <a:p>
            <a:pPr algn="r" latinLnBrk="1"/>
            <a:r>
              <a:rPr lang="ru-RU" sz="2000" b="1" dirty="0" smtClean="0">
                <a:latin typeface="Cambria" pitchFamily="18" charset="0"/>
              </a:rPr>
              <a:t>Благодарова И.А.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3776663" y="5876925"/>
            <a:ext cx="2087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b="1" dirty="0" smtClean="0">
                <a:latin typeface="Cambria" pitchFamily="18" charset="0"/>
              </a:rPr>
              <a:t>2021 </a:t>
            </a:r>
            <a:r>
              <a:rPr lang="ru-RU" b="1" dirty="0">
                <a:latin typeface="Cambria" pitchFamily="18" charset="0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Математика</a:t>
            </a:r>
          </a:p>
        </p:txBody>
      </p:sp>
      <p:pic>
        <p:nvPicPr>
          <p:cNvPr id="4096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3284538"/>
            <a:ext cx="360997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2163" y="1196975"/>
            <a:ext cx="5184775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60375"/>
          </a:xfrm>
        </p:spPr>
        <p:txBody>
          <a:bodyPr rtlCol="0">
            <a:normAutofit fontScale="77500" lnSpcReduction="20000"/>
          </a:bodyPr>
          <a:lstStyle/>
          <a:p>
            <a:pPr algn="ctr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u="sng" dirty="0">
                <a:solidFill>
                  <a:srgbClr val="F0932C"/>
                </a:solidFill>
                <a:latin typeface="Cambria"/>
                <a:ea typeface="+mj-ea"/>
                <a:cs typeface="+mj-cs"/>
              </a:rPr>
              <a:t>Соедини линиями продолжение пословицы</a:t>
            </a:r>
            <a:endParaRPr lang="ru-RU" u="sng" dirty="0">
              <a:cs typeface="+mn-cs"/>
            </a:endParaRPr>
          </a:p>
        </p:txBody>
      </p:sp>
      <p:sp>
        <p:nvSpPr>
          <p:cNvPr id="41986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Русский язык</a:t>
            </a:r>
          </a:p>
        </p:txBody>
      </p:sp>
      <p:sp>
        <p:nvSpPr>
          <p:cNvPr id="41987" name="Прямоугольник 2"/>
          <p:cNvSpPr>
            <a:spLocks noGrp="1" noChangeArrowheads="1"/>
          </p:cNvSpPr>
          <p:nvPr>
            <p:ph idx="10"/>
          </p:nvPr>
        </p:nvSpPr>
        <p:spPr>
          <a:xfrm>
            <a:off x="468313" y="1658938"/>
            <a:ext cx="8229600" cy="4524315"/>
          </a:xfrm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404040"/>
              </a:solidFill>
              <a:latin typeface="Cambria" pitchFamily="18" charset="0"/>
              <a:ea typeface="Times New Roman" pitchFamily="18" charset="0"/>
              <a:cs typeface="Calibri" pitchFamily="34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Береги хлеб для еды,                  богатый вора боится.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 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Без денег торговать                       а деньги для Беды.                                    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 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Богатому не спится,                         как без соли хлебать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chemeClr val="tx1"/>
              </a:solidFill>
              <a:latin typeface="Cambria" pitchFamily="18" charset="0"/>
              <a:ea typeface="Times New Roman" pitchFamily="18" charset="0"/>
              <a:cs typeface="Calibri" pitchFamily="34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Когда деньги говорят,                     прокладывает.  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                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Есть грош,                                           тогда правда молчит...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2400" b="1" dirty="0" smtClean="0">
              <a:solidFill>
                <a:schemeClr val="tx1"/>
              </a:solidFill>
              <a:latin typeface="Cambria" pitchFamily="18" charset="0"/>
              <a:ea typeface="Times New Roman" pitchFamily="18" charset="0"/>
              <a:cs typeface="Calibri" pitchFamily="34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Times New Roman" pitchFamily="18" charset="0"/>
                <a:cs typeface="Calibri" pitchFamily="34" charset="0"/>
              </a:rPr>
              <a:t>Денежка дорожку                                так будет и рожь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Литературное чтение</a:t>
            </a:r>
          </a:p>
        </p:txBody>
      </p:sp>
      <p:sp>
        <p:nvSpPr>
          <p:cNvPr id="64518" name="AutoShape 6" descr="00_101898548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64520" name="AutoShape 8" descr="00_101898548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64521" name="Picture 9" descr="m1000x1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1341438"/>
            <a:ext cx="2097088" cy="2097087"/>
          </a:xfrm>
          <a:prstGeom prst="rect">
            <a:avLst/>
          </a:prstGeom>
          <a:noFill/>
        </p:spPr>
      </p:pic>
      <p:pic>
        <p:nvPicPr>
          <p:cNvPr id="64522" name="Picture 10" descr="10178627691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196975"/>
            <a:ext cx="2366962" cy="3213100"/>
          </a:xfrm>
          <a:prstGeom prst="rect">
            <a:avLst/>
          </a:prstGeom>
          <a:noFill/>
        </p:spPr>
      </p:pic>
      <p:pic>
        <p:nvPicPr>
          <p:cNvPr id="64525" name="Picture 13" descr="Fb8fysfgz0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6813" y="1196975"/>
            <a:ext cx="2897187" cy="3095625"/>
          </a:xfrm>
          <a:prstGeom prst="rect">
            <a:avLst/>
          </a:prstGeom>
          <a:noFill/>
        </p:spPr>
      </p:pic>
      <p:pic>
        <p:nvPicPr>
          <p:cNvPr id="64526" name="Picture 14" descr="5dac7ec67bc97fffd5b0544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3860800"/>
            <a:ext cx="3816350" cy="2581275"/>
          </a:xfrm>
          <a:prstGeom prst="rect">
            <a:avLst/>
          </a:prstGeom>
          <a:noFill/>
        </p:spPr>
      </p:pic>
      <p:pic>
        <p:nvPicPr>
          <p:cNvPr id="64527" name="Picture 15" descr="00_101898548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9700" y="3573463"/>
            <a:ext cx="2289175" cy="3024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Внеурочная </a:t>
            </a: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деятельность.</a:t>
            </a:r>
          </a:p>
        </p:txBody>
      </p:sp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395288" y="1412875"/>
            <a:ext cx="26654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sz="3600" b="1">
                <a:solidFill>
                  <a:srgbClr val="C00000"/>
                </a:solidFill>
                <a:latin typeface="Cambria" pitchFamily="18" charset="0"/>
              </a:rPr>
              <a:t>Игра </a:t>
            </a:r>
          </a:p>
          <a:p>
            <a:pPr algn="ctr" latinLnBrk="1"/>
            <a:r>
              <a:rPr lang="ru-RU" sz="3600" b="1">
                <a:solidFill>
                  <a:srgbClr val="C00000"/>
                </a:solidFill>
                <a:latin typeface="Cambria" pitchFamily="18" charset="0"/>
              </a:rPr>
              <a:t>«Магазин»</a:t>
            </a:r>
          </a:p>
        </p:txBody>
      </p:sp>
      <p:sp>
        <p:nvSpPr>
          <p:cNvPr id="45063" name="TextBox 5"/>
          <p:cNvSpPr txBox="1">
            <a:spLocks noChangeArrowheads="1"/>
          </p:cNvSpPr>
          <p:nvPr/>
        </p:nvSpPr>
        <p:spPr bwMode="auto">
          <a:xfrm>
            <a:off x="5292725" y="1412875"/>
            <a:ext cx="3311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sz="3600" b="1">
                <a:solidFill>
                  <a:srgbClr val="C00000"/>
                </a:solidFill>
                <a:latin typeface="Cambria" pitchFamily="18" charset="0"/>
              </a:rPr>
              <a:t>Игра </a:t>
            </a:r>
          </a:p>
          <a:p>
            <a:pPr algn="ctr" latinLnBrk="1"/>
            <a:r>
              <a:rPr lang="ru-RU" sz="3600" b="1">
                <a:solidFill>
                  <a:srgbClr val="C00000"/>
                </a:solidFill>
                <a:latin typeface="Cambria" pitchFamily="18" charset="0"/>
              </a:rPr>
              <a:t>«Профессия»</a:t>
            </a:r>
          </a:p>
        </p:txBody>
      </p:sp>
      <p:pic>
        <p:nvPicPr>
          <p:cNvPr id="45064" name="Picture 8" descr="img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2781300"/>
            <a:ext cx="3492500" cy="2619375"/>
          </a:xfrm>
          <a:prstGeom prst="rect">
            <a:avLst/>
          </a:prstGeom>
          <a:noFill/>
        </p:spPr>
      </p:pic>
      <p:pic>
        <p:nvPicPr>
          <p:cNvPr id="45065" name="Picture 9" descr="f7b18d34e2a6c5fbee8816f8c92d3bd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852738"/>
            <a:ext cx="4176712" cy="2693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Внеурочная </a:t>
            </a: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деятельность.</a:t>
            </a:r>
          </a:p>
        </p:txBody>
      </p:sp>
      <p:sp>
        <p:nvSpPr>
          <p:cNvPr id="65541" name="TextBox 5"/>
          <p:cNvSpPr txBox="1">
            <a:spLocks noChangeArrowheads="1"/>
          </p:cNvSpPr>
          <p:nvPr/>
        </p:nvSpPr>
        <p:spPr bwMode="auto">
          <a:xfrm>
            <a:off x="1187450" y="981075"/>
            <a:ext cx="72009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sz="3000" b="1">
                <a:solidFill>
                  <a:srgbClr val="C00000"/>
                </a:solidFill>
                <a:latin typeface="Cambria" pitchFamily="18" charset="0"/>
              </a:rPr>
              <a:t>Конкурс рисунков</a:t>
            </a:r>
          </a:p>
          <a:p>
            <a:pPr algn="ctr" latinLnBrk="1"/>
            <a:r>
              <a:rPr lang="ru-RU" sz="3000" b="1">
                <a:solidFill>
                  <a:srgbClr val="C00000"/>
                </a:solidFill>
                <a:latin typeface="Cambria" pitchFamily="18" charset="0"/>
              </a:rPr>
              <a:t>«Деньги-это серьёзно»</a:t>
            </a:r>
          </a:p>
        </p:txBody>
      </p:sp>
      <p:pic>
        <p:nvPicPr>
          <p:cNvPr id="65542" name="Picture 6" descr="IMG_20201122_200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2060575"/>
            <a:ext cx="1870075" cy="2493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5" name="Picture 9" descr="IMG_20201122_2003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1989138"/>
            <a:ext cx="2916237" cy="2227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7" name="Picture 11" descr="IMG_20201122_2002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060575"/>
            <a:ext cx="2627313" cy="2347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8" name="Picture 12" descr="IMG_20201122_2003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4292600"/>
            <a:ext cx="2736850" cy="2414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9" name="Picture 13" descr="IMG_20201122_2003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4652963"/>
            <a:ext cx="3097212" cy="194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50" name="Picture 14" descr="IMG_20201122_20025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4300" y="4652963"/>
            <a:ext cx="2016125" cy="2003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897652"/>
          </a:xfrm>
        </p:spPr>
        <p:txBody>
          <a:bodyPr/>
          <a:lstStyle/>
          <a:p>
            <a:pPr algn="l"/>
            <a:r>
              <a:rPr lang="ru-RU" sz="4000" dirty="0" smtClean="0">
                <a:solidFill>
                  <a:srgbClr val="FF0000"/>
                </a:solidFill>
              </a:rPr>
              <a:t> 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Cambria" pitchFamily="18" charset="0"/>
              </a:rPr>
              <a:t>Внеурочная деятельность.</a:t>
            </a:r>
            <a:br>
              <a:rPr lang="ru-RU" sz="3600" dirty="0" smtClean="0">
                <a:solidFill>
                  <a:srgbClr val="C00000"/>
                </a:solidFill>
                <a:latin typeface="Cambria" pitchFamily="18" charset="0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Объект 2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512" y="1628800"/>
            <a:ext cx="2647950" cy="1085850"/>
          </a:xfrm>
        </p:spPr>
      </p:pic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3131840" y="1556792"/>
            <a:ext cx="2438525" cy="1306307"/>
            <a:chOff x="1364023" y="1233734"/>
            <a:chExt cx="4010309" cy="190723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364023" y="1233734"/>
              <a:ext cx="4010309" cy="1907234"/>
            </a:xfrm>
            <a:prstGeom prst="rect">
              <a:avLst/>
            </a:prstGeom>
            <a:solidFill>
              <a:srgbClr val="F7C547"/>
            </a:solidFill>
            <a:ln w="12700" cap="flat" cmpd="sng" algn="ctr">
              <a:solidFill>
                <a:srgbClr val="F7C547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2973" y="1368303"/>
              <a:ext cx="3672408" cy="1638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Группа 11"/>
          <p:cNvGrpSpPr>
            <a:grpSpLocks noGrp="1"/>
          </p:cNvGrpSpPr>
          <p:nvPr>
            <p:ph idx="1"/>
          </p:nvPr>
        </p:nvGrpSpPr>
        <p:grpSpPr bwMode="auto">
          <a:xfrm>
            <a:off x="5796136" y="1628800"/>
            <a:ext cx="3034680" cy="1180728"/>
            <a:chOff x="2488900" y="4523614"/>
            <a:chExt cx="5477720" cy="1929721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8900" y="4523614"/>
              <a:ext cx="5477720" cy="1929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0306" y="4680541"/>
              <a:ext cx="1101714" cy="155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0036" y="4691488"/>
              <a:ext cx="3980270" cy="1545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Прямоугольник 16"/>
          <p:cNvSpPr/>
          <p:nvPr/>
        </p:nvSpPr>
        <p:spPr>
          <a:xfrm>
            <a:off x="1835696" y="1196752"/>
            <a:ext cx="54006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ru-RU" b="1" u="sng" dirty="0" smtClean="0">
                <a:solidFill>
                  <a:srgbClr val="F0932C"/>
                </a:solidFill>
                <a:latin typeface="Cambria"/>
              </a:rPr>
              <a:t>Ребусы. Отгадайте названия валют</a:t>
            </a:r>
          </a:p>
          <a:p>
            <a:pPr lvl="0">
              <a:lnSpc>
                <a:spcPct val="90000"/>
              </a:lnSpc>
              <a:defRPr/>
            </a:pPr>
            <a:endParaRPr lang="ru-RU" sz="800" b="1" dirty="0" smtClean="0">
              <a:solidFill>
                <a:srgbClr val="F0932C"/>
              </a:solidFill>
              <a:latin typeface="Cambria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3202784"/>
            <a:ext cx="4572000" cy="20313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defRPr/>
            </a:pPr>
            <a:endParaRPr lang="ru-RU" sz="800" b="1" dirty="0" smtClean="0">
              <a:solidFill>
                <a:srgbClr val="F0932C"/>
              </a:solidFill>
              <a:latin typeface="Cambria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67744" y="2996952"/>
            <a:ext cx="4210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u="sng" kern="0" dirty="0" smtClean="0">
                <a:solidFill>
                  <a:srgbClr val="F0932C"/>
                </a:solidFill>
                <a:latin typeface="Cambria"/>
                <a:cs typeface="Times New Roman" pitchFamily="18" charset="0"/>
              </a:rPr>
              <a:t>Анаграммы. Расшифруйте слова</a:t>
            </a:r>
            <a:endParaRPr lang="ru-RU" sz="1050" u="sng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3568" y="3717032"/>
            <a:ext cx="7848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СИПЕНЯ </a:t>
            </a:r>
            <a:r>
              <a:rPr lang="ru-RU" sz="2800" b="1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(ПЕНСИЯ)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ЛАКМЕРА</a:t>
            </a:r>
            <a:r>
              <a:rPr lang="ru-RU" sz="2800" b="1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(РЕКЛАМА)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ПАРТАЛАЗ</a:t>
            </a:r>
            <a:r>
              <a:rPr lang="ru-RU" sz="2800" b="1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(ЗАРПЛАТА)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ОВОДРОГ</a:t>
            </a:r>
            <a:r>
              <a:rPr lang="ru-RU" sz="2800" b="1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 (ДОГОВОР)</a:t>
            </a:r>
          </a:p>
          <a:p>
            <a:pPr lvl="0"/>
            <a:r>
              <a:rPr lang="ru-RU" sz="2800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КАНОЭКОМИ</a:t>
            </a:r>
            <a:r>
              <a:rPr lang="ru-RU" sz="2800" b="1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 (ЭКОНОМИКА)</a:t>
            </a:r>
            <a:endParaRPr lang="ru-RU" sz="2800" b="1" dirty="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21" name="Picture 2" descr="http://www.cliparthut.com/clip-arts/346/mystery-clip-art-346644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745" y="3776438"/>
            <a:ext cx="3291239" cy="2289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691598" y="188640"/>
            <a:ext cx="41207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ъект 2"/>
          <p:cNvSpPr>
            <a:spLocks noGrp="1"/>
          </p:cNvSpPr>
          <p:nvPr>
            <p:ph idx="1"/>
          </p:nvPr>
        </p:nvSpPr>
        <p:spPr>
          <a:xfrm>
            <a:off x="914400" y="1341438"/>
            <a:ext cx="8229600" cy="460375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rgbClr val="F0932C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Загадки «Доскажи словечко»</a:t>
            </a:r>
            <a:r>
              <a:rPr lang="ru-RU" sz="3200" smtClean="0">
                <a:solidFill>
                  <a:srgbClr val="F7C547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200" smtClean="0">
                <a:solidFill>
                  <a:srgbClr val="F7C547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3200" smtClean="0">
              <a:solidFill>
                <a:srgbClr val="40404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3010" name="Объект 2"/>
          <p:cNvSpPr txBox="1">
            <a:spLocks/>
          </p:cNvSpPr>
          <p:nvPr/>
        </p:nvSpPr>
        <p:spPr bwMode="auto">
          <a:xfrm>
            <a:off x="1116013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Внеурочная </a:t>
            </a: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деятельность.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070475" y="1989138"/>
            <a:ext cx="3203575" cy="17272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Обязан деньги ты вложить,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Чтоб производство запустить,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И чтоб ты прибыль получал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Начальный нужен </a:t>
            </a:r>
            <a:r>
              <a:rPr lang="ru-RU" b="1" dirty="0">
                <a:solidFill>
                  <a:srgbClr val="C00000"/>
                </a:solidFill>
                <a:latin typeface="Cambria"/>
              </a:rPr>
              <a:t>КАПИТАЛ</a:t>
            </a:r>
            <a:endParaRPr lang="ru-RU" b="1" dirty="0">
              <a:solidFill>
                <a:srgbClr val="000000">
                  <a:lumMod val="95000"/>
                  <a:lumOff val="5000"/>
                </a:srgbClr>
              </a:solidFill>
              <a:latin typeface="Cambria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98513" y="4292600"/>
            <a:ext cx="3629025" cy="194468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Деньги взяты в долг, на срок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возможно, под залог.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Делу это не вредит,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Коль под дело взят </a:t>
            </a:r>
            <a:r>
              <a:rPr lang="ru-RU" sz="2000" b="1" dirty="0">
                <a:solidFill>
                  <a:srgbClr val="C00000"/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КРЕДИТ</a:t>
            </a:r>
            <a:endParaRPr lang="ru-RU" sz="2000" dirty="0">
              <a:solidFill>
                <a:srgbClr val="000000">
                  <a:lumMod val="95000"/>
                  <a:lumOff val="5000"/>
                </a:srgbClr>
              </a:solidFill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716463" y="4292600"/>
            <a:ext cx="3562350" cy="19446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труда, что можно обменять,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Купить и самому перепродать 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Свезти на ярмарку, на рынок, на базар.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это за продукт? Скажи –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ТОВАР</a:t>
            </a:r>
            <a:endParaRPr lang="ru-RU" dirty="0">
              <a:solidFill>
                <a:srgbClr val="000000">
                  <a:lumMod val="95000"/>
                  <a:lumOff val="5000"/>
                </a:srgbClr>
              </a:solidFill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3016" name="Picture 2" descr="https://cstor.nn2.ru/forum/data/forum/images/2015-10/131827252-1.zdorovoe-pit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1455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 bwMode="auto">
          <a:xfrm>
            <a:off x="827088" y="2133600"/>
            <a:ext cx="3203575" cy="17272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Получил купец доход,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Увеличил оборот,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Все расходы оплатил,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Свою </a:t>
            </a:r>
            <a:r>
              <a:rPr lang="ru-RU" sz="2200" b="1" dirty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ДОЛЮ</a:t>
            </a:r>
            <a:r>
              <a:rPr lang="ru-RU" sz="2200" b="1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получил.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ъект 2"/>
          <p:cNvSpPr txBox="1">
            <a:spLocks/>
          </p:cNvSpPr>
          <p:nvPr/>
        </p:nvSpPr>
        <p:spPr bwMode="auto">
          <a:xfrm>
            <a:off x="179388" y="333375"/>
            <a:ext cx="88566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Интернет - ресурсы </a:t>
            </a:r>
          </a:p>
        </p:txBody>
      </p:sp>
      <p:sp>
        <p:nvSpPr>
          <p:cNvPr id="46083" name="TextBox 5">
            <a:hlinkClick r:id="rId2" tooltip="https://fmc.hse.ru/primarySchool"/>
          </p:cNvPr>
          <p:cNvSpPr txBox="1">
            <a:spLocks noChangeArrowheads="1"/>
          </p:cNvSpPr>
          <p:nvPr/>
        </p:nvSpPr>
        <p:spPr bwMode="auto">
          <a:xfrm>
            <a:off x="468313" y="1484313"/>
            <a:ext cx="3959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lang="ru-RU" b="1">
                <a:hlinkClick r:id="rId3"/>
              </a:rPr>
              <a:t>https://хочумогузнаю.рф</a:t>
            </a:r>
            <a:endParaRPr lang="ru-RU" b="1"/>
          </a:p>
          <a:p>
            <a:pPr latinLnBrk="1"/>
            <a:endParaRPr lang="ru-RU"/>
          </a:p>
        </p:txBody>
      </p:sp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5076825" y="1557338"/>
            <a:ext cx="3527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lang="ru-RU" b="1" u="sng">
                <a:hlinkClick r:id="rId4"/>
              </a:rPr>
              <a:t>http://questigra.ru/finquest/</a:t>
            </a:r>
            <a:r>
              <a:rPr lang="ru-RU" b="1"/>
              <a:t> </a:t>
            </a:r>
          </a:p>
        </p:txBody>
      </p:sp>
      <p:pic>
        <p:nvPicPr>
          <p:cNvPr id="46089" name="Picture 9" descr="IMG_20201122_2022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205038"/>
            <a:ext cx="4267200" cy="3529012"/>
          </a:xfrm>
          <a:prstGeom prst="rect">
            <a:avLst/>
          </a:prstGeom>
          <a:noFill/>
        </p:spPr>
      </p:pic>
      <p:pic>
        <p:nvPicPr>
          <p:cNvPr id="46090" name="Picture 10" descr="IMG_20201122_2024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2205038"/>
            <a:ext cx="4267200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125538"/>
            <a:ext cx="8424863" cy="5283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C0000"/>
                </a:solidFill>
                <a:ea typeface="HY그래픽M"/>
              </a:rPr>
              <a:t>Деятельность, направленная на воспитание финансовой грамотности младших школьников, может быть проведена в разных формах;</a:t>
            </a: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C0000"/>
                </a:solidFill>
                <a:ea typeface="HY그래픽M"/>
              </a:rPr>
              <a:t>Получив основы финансовых знаний в начальной школе, детям будет легче и доступнее осваивать новые вершины экономики в средней, а затем и в старшей школе, что имеет важное значение для формирования и совершенствования личности человека – гражданина своей страны;</a:t>
            </a: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CC0000"/>
                </a:solidFill>
                <a:ea typeface="HY그래픽M"/>
              </a:rPr>
              <a:t>Чем раньше у детей будут сформированы базовые представления о финансовой стороне жизни человека, а на их основе - понятия, тем безболезненней будет их социальная адаптация во взрослом мире, тем легче будет осуществлен их профессиональный выбор в будущем, а общество получит более грамотных потребителей и производителей.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3813" y="333375"/>
            <a:ext cx="9144001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+mn-cs"/>
              </a:rPr>
              <a:t>СПАСИБО </a:t>
            </a:r>
          </a:p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+mn-cs"/>
              </a:rPr>
              <a:t>ЗА ВНИМАНИЕ!</a:t>
            </a:r>
          </a:p>
        </p:txBody>
      </p:sp>
      <p:pic>
        <p:nvPicPr>
          <p:cNvPr id="49154" name="Picture 2" descr="https://in-dee.ru/upload/iblock/2b8/2b83914026dc2f18486b163eb623b1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852738"/>
            <a:ext cx="4970462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29698" name="Content Placeholder 5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1871663"/>
          </a:xfrm>
        </p:spPr>
        <p:txBody>
          <a:bodyPr/>
          <a:lstStyle/>
          <a:p>
            <a:pPr eaLnBrk="1" hangingPunct="1"/>
            <a:endParaRPr lang="ru-RU" altLang="ko-KR" sz="2800" b="1" smtClean="0">
              <a:solidFill>
                <a:srgbClr val="404040"/>
              </a:solidFill>
              <a:latin typeface="Cambria" pitchFamily="18" charset="0"/>
              <a:cs typeface="Arial" charset="0"/>
            </a:endParaRPr>
          </a:p>
          <a:p>
            <a:pPr algn="ctr" eaLnBrk="1" hangingPunct="1"/>
            <a:r>
              <a:rPr lang="ru-RU" altLang="ko-KR" sz="3200" b="1" smtClean="0">
                <a:solidFill>
                  <a:srgbClr val="404040"/>
                </a:solidFill>
                <a:latin typeface="Cambria" pitchFamily="18" charset="0"/>
                <a:cs typeface="Arial" charset="0"/>
              </a:rPr>
              <a:t>    </a:t>
            </a:r>
            <a:r>
              <a:rPr lang="ru-RU" altLang="ko-KR" sz="3200" b="1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«Нажить много денег – храбрость; сохранить их – мудрость, а умело расходовать – искусство».</a:t>
            </a:r>
          </a:p>
          <a:p>
            <a:pPr algn="r" eaLnBrk="1" hangingPunct="1"/>
            <a:r>
              <a:rPr lang="ru-RU" altLang="ko-KR" sz="2800" b="1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Бертольд Авербах</a:t>
            </a:r>
            <a:endParaRPr lang="en-US" altLang="ko-KR" sz="2800" b="1" smtClean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8" name="Рисунок 7" descr="https://avatars.mds.yandex.net/get-zen_doc/1246934/pub_5ce704bf740ccd00b332500e_5ce976b444f2e000b49f5862/scale_1200"/>
          <p:cNvPicPr/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55576" y="3140968"/>
            <a:ext cx="4266357" cy="31380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ъект 2"/>
          <p:cNvSpPr>
            <a:spLocks noGrp="1"/>
          </p:cNvSpPr>
          <p:nvPr>
            <p:ph idx="1"/>
          </p:nvPr>
        </p:nvSpPr>
        <p:spPr>
          <a:xfrm>
            <a:off x="1619250" y="2132856"/>
            <a:ext cx="7127875" cy="1727944"/>
          </a:xfrm>
        </p:spPr>
        <p:txBody>
          <a:bodyPr/>
          <a:lstStyle/>
          <a:p>
            <a:pPr>
              <a:buFontTx/>
              <a:buNone/>
            </a:pPr>
            <a:endParaRPr lang="ru-RU" sz="2500" b="1" dirty="0" smtClean="0">
              <a:solidFill>
                <a:schemeClr val="tx1"/>
              </a:solidFill>
              <a:ea typeface="HY그래픽M"/>
            </a:endParaRPr>
          </a:p>
          <a:p>
            <a:pPr>
              <a:buFontTx/>
              <a:buChar char="-"/>
            </a:pPr>
            <a:endParaRPr lang="ru-RU" sz="2500" b="1" dirty="0" smtClean="0">
              <a:solidFill>
                <a:schemeClr val="tx1"/>
              </a:solidFill>
              <a:ea typeface="HY그래픽M"/>
            </a:endParaRPr>
          </a:p>
          <a:p>
            <a:pPr>
              <a:buFontTx/>
              <a:buNone/>
            </a:pPr>
            <a:endParaRPr lang="ru-RU" sz="2500" b="1" dirty="0" smtClean="0">
              <a:solidFill>
                <a:schemeClr val="tx1"/>
              </a:solidFill>
              <a:ea typeface="HY그래픽M"/>
            </a:endParaRPr>
          </a:p>
          <a:p>
            <a:r>
              <a:rPr lang="ru-RU" sz="2500" b="1" dirty="0" smtClean="0">
                <a:solidFill>
                  <a:schemeClr val="tx1"/>
                </a:solidFill>
                <a:ea typeface="HY그래픽M"/>
              </a:rPr>
              <a:t>                                                         </a:t>
            </a:r>
          </a:p>
        </p:txBody>
      </p:sp>
      <p:sp>
        <p:nvSpPr>
          <p:cNvPr id="33798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260649"/>
            <a:ext cx="71287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Финансовая грамотность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 – это способность человека управлять своими доходами и расходами, принимать правильные решения по распределению денежных средств (жить по средствам) и грамотно их приумножать. </a:t>
            </a:r>
            <a:endParaRPr lang="ru-RU" sz="28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Объект 4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429000"/>
            <a:ext cx="6564313" cy="2502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67310" y="158750"/>
            <a:ext cx="7524327" cy="1069514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107950" y="620713"/>
            <a:ext cx="90360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latinLnBrk="1"/>
            <a:r>
              <a:rPr lang="ru-RU" sz="2000" b="1"/>
              <a:t>Современные дети очень рано знакомятся с ролью денег в жизни </a:t>
            </a:r>
            <a:endParaRPr lang="en-US" sz="2000" b="1"/>
          </a:p>
          <a:p>
            <a:pPr algn="just" latinLnBrk="1"/>
            <a:r>
              <a:rPr lang="ru-RU" sz="2000" b="1"/>
              <a:t>человека. </a:t>
            </a:r>
            <a:endParaRPr lang="en-US" sz="2000" b="1"/>
          </a:p>
          <a:p>
            <a:pPr algn="just" latinLnBrk="1"/>
            <a:r>
              <a:rPr lang="ru-RU" sz="2000" b="1"/>
              <a:t>Они слышат разговоры о деньгах дома, по телевизору, на улице. </a:t>
            </a:r>
            <a:endParaRPr lang="en-US" sz="2000" b="1"/>
          </a:p>
          <a:p>
            <a:pPr algn="just" latinLnBrk="1"/>
            <a:r>
              <a:rPr lang="ru-RU" sz="2000" b="1"/>
              <a:t>Они рано понимают — деньги позволяют получить желаемое, и </a:t>
            </a:r>
            <a:endParaRPr lang="en-US" sz="2000" b="1"/>
          </a:p>
          <a:p>
            <a:pPr algn="just" latinLnBrk="1"/>
            <a:r>
              <a:rPr lang="ru-RU" sz="2000" b="1"/>
              <a:t>начинают стремиться к самостоятельному использованию денег.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002090" y="3073580"/>
            <a:ext cx="5839310" cy="3294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ъект 2"/>
          <p:cNvSpPr>
            <a:spLocks noGrp="1"/>
          </p:cNvSpPr>
          <p:nvPr>
            <p:ph idx="1"/>
          </p:nvPr>
        </p:nvSpPr>
        <p:spPr>
          <a:xfrm>
            <a:off x="1258888" y="188641"/>
            <a:ext cx="7885112" cy="2520280"/>
          </a:xfrm>
        </p:spPr>
        <p:txBody>
          <a:bodyPr/>
          <a:lstStyle/>
          <a:p>
            <a:pPr algn="just" eaLnBrk="1" hangingPunct="1"/>
            <a:r>
              <a:rPr lang="ru-RU" sz="2800" dirty="0" smtClean="0">
                <a:solidFill>
                  <a:srgbClr val="404040"/>
                </a:solidFill>
                <a:latin typeface="Cambria" pitchFamily="18" charset="0"/>
                <a:ea typeface="HY그래픽M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ea typeface="HY그래픽M"/>
                <a:cs typeface="Times New Roman" pitchFamily="18" charset="0"/>
              </a:rPr>
              <a:t>Необходимость внедрения уроков финансовой грамотности в школах обусловлена еще и тем, что современные дети достаточно активно самостоятельно покупают товары,</a:t>
            </a:r>
            <a:r>
              <a:rPr lang="ru-RU" sz="2400" dirty="0" smtClean="0">
                <a:latin typeface="Cambria" pitchFamily="18" charset="0"/>
                <a:cs typeface="Times New Roman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  <a:cs typeface="Times New Roman"/>
              </a:rPr>
              <a:t>пользуются пластиковыми картами, делают покупки в Интернете. </a:t>
            </a:r>
            <a:endParaRPr lang="ru-RU" sz="2400" b="1" dirty="0" smtClean="0">
              <a:solidFill>
                <a:schemeClr val="tx1"/>
              </a:solidFill>
              <a:latin typeface="Cambria" pitchFamily="18" charset="0"/>
              <a:ea typeface="HY그래픽M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771800" y="3356992"/>
            <a:ext cx="5124153" cy="288233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ъект 2"/>
          <p:cNvSpPr>
            <a:spLocks noGrp="1"/>
          </p:cNvSpPr>
          <p:nvPr>
            <p:ph idx="1"/>
          </p:nvPr>
        </p:nvSpPr>
        <p:spPr>
          <a:xfrm>
            <a:off x="1476375" y="0"/>
            <a:ext cx="7416800" cy="5688013"/>
          </a:xfrm>
        </p:spPr>
        <p:txBody>
          <a:bodyPr/>
          <a:lstStyle/>
          <a:p>
            <a:pPr indent="269875"/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Важно помочь школьникам получить комплекс знаний и умений, которые помогут в дальнейшем решать финансовые вопросы, а именно: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понимать природу и функции денег;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уметь ценить деньги;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уметь считать деньги;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уметь экономить;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уметь тратить деньги и жить по средствам;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уметь возвращать долги;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уметь делиться;</a:t>
            </a:r>
          </a:p>
          <a:p>
            <a:pPr indent="269875">
              <a:buFont typeface="Georgia" pitchFamily="18" charset="0"/>
              <a:buChar char="*"/>
            </a:pPr>
            <a:r>
              <a:rPr lang="ru-RU" sz="2200" b="1" dirty="0" smtClean="0">
                <a:solidFill>
                  <a:schemeClr val="tx1"/>
                </a:solidFill>
                <a:ea typeface="HY그래픽M"/>
              </a:rPr>
              <a:t>- уметь приумножать деньги.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Задачи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0"/>
          </p:nvPr>
        </p:nvSpPr>
        <p:spPr>
          <a:xfrm>
            <a:off x="1763688" y="1844824"/>
            <a:ext cx="7128792" cy="4147865"/>
          </a:xfr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Познакомить с основами финансовой грамотности младших школьников используя разнообразные виды деятельности.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Прививать интерес к финансовой грамотности.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Развивать понимания, управления и планирования бюджета.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Способствовать формированию у родителей интереса к обучению детей финансовой грамотности.</a:t>
            </a:r>
          </a:p>
          <a:p>
            <a:pPr>
              <a:buFont typeface="Arial" pitchFamily="34" charset="0"/>
              <a:buChar char="•"/>
            </a:pP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Окружающий мир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3333304" y="1375122"/>
            <a:ext cx="5691670" cy="2337856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716338"/>
            <a:ext cx="4699000" cy="2876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07283" y="1345711"/>
            <a:ext cx="2476797" cy="34247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 cstate="print"/>
          <a:stretch>
            <a:fillRect/>
          </a:stretch>
        </p:blipFill>
        <p:spPr>
          <a:xfrm>
            <a:off x="395288" y="1963738"/>
            <a:ext cx="2844800" cy="38163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842" name="Объект 2"/>
          <p:cNvSpPr txBox="1">
            <a:spLocks/>
          </p:cNvSpPr>
          <p:nvPr/>
        </p:nvSpPr>
        <p:spPr bwMode="auto">
          <a:xfrm>
            <a:off x="539750" y="333375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3200" b="1">
                <a:solidFill>
                  <a:srgbClr val="C00000"/>
                </a:solidFill>
                <a:latin typeface="Cambria" pitchFamily="18" charset="0"/>
              </a:rPr>
              <a:t>Окружающий мир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1341438"/>
            <a:ext cx="3962400" cy="2530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4005263"/>
            <a:ext cx="3778250" cy="2374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</TotalTime>
  <Words>530</Words>
  <Application>Microsoft Office PowerPoint</Application>
  <PresentationFormat>Экран (4:3)</PresentationFormat>
  <Paragraphs>104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Custom Design</vt:lpstr>
      <vt:lpstr>Воздушный поток</vt:lpstr>
      <vt:lpstr>Слайд 1</vt:lpstr>
      <vt:lpstr> </vt:lpstr>
      <vt:lpstr>Слайд 3</vt:lpstr>
      <vt:lpstr> </vt:lpstr>
      <vt:lpstr>Слайд 5</vt:lpstr>
      <vt:lpstr>Слайд 6</vt:lpstr>
      <vt:lpstr>Задачи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 Внеурочная деятельность. </vt:lpstr>
      <vt:lpstr>Слайд 16</vt:lpstr>
      <vt:lpstr>Слайд 17</vt:lpstr>
      <vt:lpstr>Слайд 18</vt:lpstr>
      <vt:lpstr>Слайд 19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папамама</cp:lastModifiedBy>
  <cp:revision>97</cp:revision>
  <dcterms:created xsi:type="dcterms:W3CDTF">2014-04-01T16:35:38Z</dcterms:created>
  <dcterms:modified xsi:type="dcterms:W3CDTF">2021-11-14T14:00:20Z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1676071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