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7" r:id="rId2"/>
    <p:sldId id="309" r:id="rId3"/>
    <p:sldId id="312" r:id="rId4"/>
    <p:sldId id="313" r:id="rId5"/>
    <p:sldId id="314" r:id="rId6"/>
    <p:sldId id="288" r:id="rId7"/>
    <p:sldId id="310" r:id="rId8"/>
    <p:sldId id="303" r:id="rId9"/>
    <p:sldId id="304" r:id="rId10"/>
    <p:sldId id="300" r:id="rId11"/>
    <p:sldId id="301" r:id="rId12"/>
    <p:sldId id="302" r:id="rId13"/>
    <p:sldId id="307" r:id="rId14"/>
    <p:sldId id="315" r:id="rId15"/>
    <p:sldId id="290" r:id="rId16"/>
    <p:sldId id="289" r:id="rId17"/>
    <p:sldId id="291" r:id="rId18"/>
    <p:sldId id="292" r:id="rId19"/>
    <p:sldId id="293" r:id="rId20"/>
    <p:sldId id="294" r:id="rId21"/>
    <p:sldId id="298" r:id="rId22"/>
    <p:sldId id="316" r:id="rId23"/>
    <p:sldId id="317" r:id="rId24"/>
    <p:sldId id="318" r:id="rId2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CC00"/>
    <a:srgbClr val="006600"/>
    <a:srgbClr val="6699FF"/>
    <a:srgbClr val="9999FF"/>
    <a:srgbClr val="339933"/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Средний стиль 4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3_5">
  <dgm:title val=""/>
  <dgm:desc val=""/>
  <dgm:catLst>
    <dgm:cat type="accent3" pri="11500"/>
  </dgm:catLst>
  <dgm:styleLbl name="node0">
    <dgm:fillClrLst meth="cycle">
      <a:schemeClr val="accent3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>
        <a:alpha val="9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>
        <a:alpha val="90000"/>
      </a:schemeClr>
      <a:schemeClr val="accent3">
        <a:alpha val="5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/>
    <dgm:txEffectClrLst/>
  </dgm:styleLbl>
  <dgm:styleLbl name="lnNode1">
    <dgm:fillClrLst>
      <a:schemeClr val="accent3">
        <a:shade val="90000"/>
      </a:schemeClr>
      <a:schemeClr val="accent3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shade val="80000"/>
        <a:alpha val="50000"/>
      </a:schemeClr>
      <a:schemeClr val="accent3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  <a:alpha val="90000"/>
      </a:schemeClr>
      <a:schemeClr val="accent3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fg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bg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sibTrans1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alpha val="90000"/>
        <a:tint val="40000"/>
      </a:schemeClr>
      <a:schemeClr val="accent3">
        <a:alpha val="5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F70658E-66FF-41BE-B33D-FCB1F9B9BC33}" type="doc">
      <dgm:prSet loTypeId="urn:microsoft.com/office/officeart/2005/8/layout/hierarchy2" loCatId="hierarchy" qsTypeId="urn:microsoft.com/office/officeart/2005/8/quickstyle/simple1" qsCatId="simple" csTypeId="urn:microsoft.com/office/officeart/2005/8/colors/accent3_5" csCatId="accent3" phldr="1"/>
      <dgm:spPr/>
      <dgm:t>
        <a:bodyPr/>
        <a:lstStyle/>
        <a:p>
          <a:endParaRPr lang="ru-RU"/>
        </a:p>
      </dgm:t>
    </dgm:pt>
    <dgm:pt modelId="{C11761D2-409F-46F7-8B23-17A345A73679}">
      <dgm:prSet phldrT="[Текст]" custT="1"/>
      <dgm:spPr/>
      <dgm:t>
        <a:bodyPr/>
        <a:lstStyle/>
        <a:p>
          <a:r>
            <a:rPr lang="ru-RU" sz="4800" b="1" i="1" dirty="0" smtClean="0">
              <a:solidFill>
                <a:srgbClr val="006600"/>
              </a:solidFill>
              <a:latin typeface="Times New Roman" pitchFamily="18" charset="0"/>
              <a:cs typeface="Times New Roman" pitchFamily="18" charset="0"/>
            </a:rPr>
            <a:t>Типы конфликтных личностей</a:t>
          </a:r>
          <a:endParaRPr lang="ru-RU" sz="4800" dirty="0">
            <a:solidFill>
              <a:srgbClr val="006600"/>
            </a:solidFill>
            <a:latin typeface="Times New Roman" pitchFamily="18" charset="0"/>
            <a:cs typeface="Times New Roman" pitchFamily="18" charset="0"/>
          </a:endParaRPr>
        </a:p>
      </dgm:t>
    </dgm:pt>
    <dgm:pt modelId="{CDBA0E80-88E1-49B2-A356-FB725ECD21DA}" type="parTrans" cxnId="{79ADB982-4AC1-4561-98B2-C00DC1940DB2}">
      <dgm:prSet/>
      <dgm:spPr/>
      <dgm:t>
        <a:bodyPr/>
        <a:lstStyle/>
        <a:p>
          <a:endParaRPr lang="ru-RU"/>
        </a:p>
      </dgm:t>
    </dgm:pt>
    <dgm:pt modelId="{185A6F57-50C6-4532-B431-888C39B85C42}" type="sibTrans" cxnId="{79ADB982-4AC1-4561-98B2-C00DC1940DB2}">
      <dgm:prSet/>
      <dgm:spPr/>
      <dgm:t>
        <a:bodyPr/>
        <a:lstStyle/>
        <a:p>
          <a:endParaRPr lang="ru-RU"/>
        </a:p>
      </dgm:t>
    </dgm:pt>
    <dgm:pt modelId="{63D2DFE8-A48A-47F3-ABAB-F977D8614902}">
      <dgm:prSet phldrT="[Текст]" custT="1"/>
      <dgm:spPr/>
      <dgm:t>
        <a:bodyPr/>
        <a:lstStyle/>
        <a:p>
          <a:r>
            <a:rPr lang="ru-RU" sz="2800" b="1" i="1" dirty="0" smtClean="0">
              <a:solidFill>
                <a:srgbClr val="0066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Демонстративный</a:t>
          </a:r>
          <a:endParaRPr lang="ru-RU" sz="2800" b="1" i="1" dirty="0">
            <a:solidFill>
              <a:srgbClr val="00660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4073D4A-2EF1-435B-8FBA-2C463C5E7B7C}" type="parTrans" cxnId="{07808AC8-EDC5-48BA-9457-6CBB09CD4DC9}">
      <dgm:prSet/>
      <dgm:spPr/>
      <dgm:t>
        <a:bodyPr/>
        <a:lstStyle/>
        <a:p>
          <a:endParaRPr lang="ru-RU"/>
        </a:p>
      </dgm:t>
    </dgm:pt>
    <dgm:pt modelId="{8ADC6287-3AEC-49A8-8108-FFFEB5C1FAF9}" type="sibTrans" cxnId="{07808AC8-EDC5-48BA-9457-6CBB09CD4DC9}">
      <dgm:prSet/>
      <dgm:spPr/>
      <dgm:t>
        <a:bodyPr/>
        <a:lstStyle/>
        <a:p>
          <a:endParaRPr lang="ru-RU"/>
        </a:p>
      </dgm:t>
    </dgm:pt>
    <dgm:pt modelId="{A27670C9-21B2-4350-95AC-F9A6ED3E0888}">
      <dgm:prSet phldrT="[Текст]" custT="1"/>
      <dgm:spPr/>
      <dgm:t>
        <a:bodyPr/>
        <a:lstStyle/>
        <a:p>
          <a:r>
            <a:rPr lang="ru-RU" sz="2800" b="1" i="1" dirty="0" smtClean="0">
              <a:solidFill>
                <a:srgbClr val="0066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Ригидный</a:t>
          </a:r>
          <a:endParaRPr lang="ru-RU" sz="2800" b="1" i="1" dirty="0">
            <a:solidFill>
              <a:srgbClr val="00660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277440B-3B68-4BCD-A9E0-21B4A70A1BD6}" type="parTrans" cxnId="{A9F844E5-1838-4B1F-B9EF-C539472527F4}">
      <dgm:prSet/>
      <dgm:spPr/>
      <dgm:t>
        <a:bodyPr/>
        <a:lstStyle/>
        <a:p>
          <a:endParaRPr lang="ru-RU"/>
        </a:p>
      </dgm:t>
    </dgm:pt>
    <dgm:pt modelId="{ADBF91D3-5ACA-427C-BB69-C9F2F0878028}" type="sibTrans" cxnId="{A9F844E5-1838-4B1F-B9EF-C539472527F4}">
      <dgm:prSet/>
      <dgm:spPr/>
      <dgm:t>
        <a:bodyPr/>
        <a:lstStyle/>
        <a:p>
          <a:endParaRPr lang="ru-RU"/>
        </a:p>
      </dgm:t>
    </dgm:pt>
    <dgm:pt modelId="{3F56AA5A-5661-4BB7-8EC4-705FEBC094C7}">
      <dgm:prSet phldrT="[Текст]" custT="1"/>
      <dgm:spPr/>
      <dgm:t>
        <a:bodyPr/>
        <a:lstStyle/>
        <a:p>
          <a:r>
            <a:rPr lang="ru-RU" sz="2800" b="1" i="1" dirty="0" smtClean="0">
              <a:solidFill>
                <a:srgbClr val="0066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Неуправляемый</a:t>
          </a:r>
          <a:endParaRPr lang="ru-RU" sz="2800" b="1" i="1" dirty="0">
            <a:solidFill>
              <a:srgbClr val="00660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EE804DA-E68C-4F58-86D2-2263BBD7FD8B}" type="parTrans" cxnId="{6A46FE1F-1CAD-4FEC-9578-AD9A33E7E23F}">
      <dgm:prSet/>
      <dgm:spPr/>
      <dgm:t>
        <a:bodyPr/>
        <a:lstStyle/>
        <a:p>
          <a:endParaRPr lang="ru-RU"/>
        </a:p>
      </dgm:t>
    </dgm:pt>
    <dgm:pt modelId="{3CB7ED35-B1C2-4C4B-83BE-584AD8226BDB}" type="sibTrans" cxnId="{6A46FE1F-1CAD-4FEC-9578-AD9A33E7E23F}">
      <dgm:prSet/>
      <dgm:spPr/>
      <dgm:t>
        <a:bodyPr/>
        <a:lstStyle/>
        <a:p>
          <a:endParaRPr lang="ru-RU"/>
        </a:p>
      </dgm:t>
    </dgm:pt>
    <dgm:pt modelId="{BE21DAFB-E640-4671-8468-448355C0111D}">
      <dgm:prSet custT="1"/>
      <dgm:spPr/>
      <dgm:t>
        <a:bodyPr/>
        <a:lstStyle/>
        <a:p>
          <a:r>
            <a:rPr lang="ru-RU" sz="2800" b="1" i="1" dirty="0" smtClean="0">
              <a:solidFill>
                <a:srgbClr val="0066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Сверхточный</a:t>
          </a:r>
          <a:endParaRPr lang="ru-RU" sz="2800" b="1" i="1" dirty="0">
            <a:solidFill>
              <a:srgbClr val="00660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2F8D3993-6919-4B2C-A2AA-492011FFF9E9}" type="parTrans" cxnId="{5A43CC2B-72ED-4151-818E-A1E55BBFE321}">
      <dgm:prSet/>
      <dgm:spPr/>
      <dgm:t>
        <a:bodyPr/>
        <a:lstStyle/>
        <a:p>
          <a:endParaRPr lang="ru-RU"/>
        </a:p>
      </dgm:t>
    </dgm:pt>
    <dgm:pt modelId="{F731C79F-530A-4BE2-A12B-F0C0CE1B442A}" type="sibTrans" cxnId="{5A43CC2B-72ED-4151-818E-A1E55BBFE321}">
      <dgm:prSet/>
      <dgm:spPr/>
      <dgm:t>
        <a:bodyPr/>
        <a:lstStyle/>
        <a:p>
          <a:endParaRPr lang="ru-RU"/>
        </a:p>
      </dgm:t>
    </dgm:pt>
    <dgm:pt modelId="{AB8A1BE5-8A3D-44FA-AB81-66915D9B0A85}">
      <dgm:prSet custT="1"/>
      <dgm:spPr/>
      <dgm:t>
        <a:bodyPr/>
        <a:lstStyle/>
        <a:p>
          <a:r>
            <a:rPr lang="ru-RU" sz="2800" b="1" i="1" dirty="0" smtClean="0">
              <a:solidFill>
                <a:srgbClr val="0066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«Бесконфликтный»</a:t>
          </a:r>
          <a:endParaRPr lang="ru-RU" sz="2800" b="1" i="1" dirty="0">
            <a:solidFill>
              <a:srgbClr val="00660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BAD0353C-6B17-49F4-A6AB-11679C8C4B39}" type="parTrans" cxnId="{CA2C7FC4-28B7-4E38-B4BC-8588FC34F0DE}">
      <dgm:prSet/>
      <dgm:spPr/>
      <dgm:t>
        <a:bodyPr/>
        <a:lstStyle/>
        <a:p>
          <a:endParaRPr lang="ru-RU"/>
        </a:p>
      </dgm:t>
    </dgm:pt>
    <dgm:pt modelId="{1838FA9F-3ADC-466E-A3A3-6D4EDD0E8C0D}" type="sibTrans" cxnId="{CA2C7FC4-28B7-4E38-B4BC-8588FC34F0DE}">
      <dgm:prSet/>
      <dgm:spPr/>
      <dgm:t>
        <a:bodyPr/>
        <a:lstStyle/>
        <a:p>
          <a:endParaRPr lang="ru-RU"/>
        </a:p>
      </dgm:t>
    </dgm:pt>
    <dgm:pt modelId="{5B8A50EC-D9DA-4131-8294-EC1B8AD5F5EB}" type="pres">
      <dgm:prSet presAssocID="{0F70658E-66FF-41BE-B33D-FCB1F9B9BC33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CE11106-4F7D-4B62-8664-406A2679E55C}" type="pres">
      <dgm:prSet presAssocID="{C11761D2-409F-46F7-8B23-17A345A73679}" presName="root1" presStyleCnt="0"/>
      <dgm:spPr/>
      <dgm:t>
        <a:bodyPr/>
        <a:lstStyle/>
        <a:p>
          <a:endParaRPr lang="ru-RU"/>
        </a:p>
      </dgm:t>
    </dgm:pt>
    <dgm:pt modelId="{B3FB9FE2-0F40-4727-BD0C-E145375CE612}" type="pres">
      <dgm:prSet presAssocID="{C11761D2-409F-46F7-8B23-17A345A73679}" presName="LevelOneTextNode" presStyleLbl="node0" presStyleIdx="0" presStyleCnt="1" custScaleX="177519" custScaleY="286390" custLinFactNeighborX="6388" custLinFactNeighborY="-637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C05B6A6-C798-4744-AA88-7BBC8CD2C655}" type="pres">
      <dgm:prSet presAssocID="{C11761D2-409F-46F7-8B23-17A345A73679}" presName="level2hierChild" presStyleCnt="0"/>
      <dgm:spPr/>
      <dgm:t>
        <a:bodyPr/>
        <a:lstStyle/>
        <a:p>
          <a:endParaRPr lang="ru-RU"/>
        </a:p>
      </dgm:t>
    </dgm:pt>
    <dgm:pt modelId="{82A1C1F7-F008-4B6D-9CE0-23D7D19C1E70}" type="pres">
      <dgm:prSet presAssocID="{F4073D4A-2EF1-435B-8FBA-2C463C5E7B7C}" presName="conn2-1" presStyleLbl="parChTrans1D2" presStyleIdx="0" presStyleCnt="5"/>
      <dgm:spPr/>
      <dgm:t>
        <a:bodyPr/>
        <a:lstStyle/>
        <a:p>
          <a:endParaRPr lang="ru-RU"/>
        </a:p>
      </dgm:t>
    </dgm:pt>
    <dgm:pt modelId="{CDFA3CAA-1547-4CAA-B987-A373FB104EBB}" type="pres">
      <dgm:prSet presAssocID="{F4073D4A-2EF1-435B-8FBA-2C463C5E7B7C}" presName="connTx" presStyleLbl="parChTrans1D2" presStyleIdx="0" presStyleCnt="5"/>
      <dgm:spPr/>
      <dgm:t>
        <a:bodyPr/>
        <a:lstStyle/>
        <a:p>
          <a:endParaRPr lang="ru-RU"/>
        </a:p>
      </dgm:t>
    </dgm:pt>
    <dgm:pt modelId="{4EAB4642-32D6-4455-858A-31DC174BC62E}" type="pres">
      <dgm:prSet presAssocID="{63D2DFE8-A48A-47F3-ABAB-F977D8614902}" presName="root2" presStyleCnt="0"/>
      <dgm:spPr/>
      <dgm:t>
        <a:bodyPr/>
        <a:lstStyle/>
        <a:p>
          <a:endParaRPr lang="ru-RU"/>
        </a:p>
      </dgm:t>
    </dgm:pt>
    <dgm:pt modelId="{CDD22A25-6A11-45C5-B0CB-9E4662EDB3E6}" type="pres">
      <dgm:prSet presAssocID="{63D2DFE8-A48A-47F3-ABAB-F977D8614902}" presName="LevelTwoTextNode" presStyleLbl="node2" presStyleIdx="0" presStyleCnt="5" custScaleX="143935" custLinFactNeighborX="-2361" custLinFactNeighborY="-268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A0C47CF5-A5BB-4A8D-A968-68846C5FF775}" type="pres">
      <dgm:prSet presAssocID="{63D2DFE8-A48A-47F3-ABAB-F977D8614902}" presName="level3hierChild" presStyleCnt="0"/>
      <dgm:spPr/>
      <dgm:t>
        <a:bodyPr/>
        <a:lstStyle/>
        <a:p>
          <a:endParaRPr lang="ru-RU"/>
        </a:p>
      </dgm:t>
    </dgm:pt>
    <dgm:pt modelId="{0D7C6BD1-A422-4969-BB01-DA05C470F441}" type="pres">
      <dgm:prSet presAssocID="{5277440B-3B68-4BCD-A9E0-21B4A70A1BD6}" presName="conn2-1" presStyleLbl="parChTrans1D2" presStyleIdx="1" presStyleCnt="5"/>
      <dgm:spPr/>
      <dgm:t>
        <a:bodyPr/>
        <a:lstStyle/>
        <a:p>
          <a:endParaRPr lang="ru-RU"/>
        </a:p>
      </dgm:t>
    </dgm:pt>
    <dgm:pt modelId="{1657076D-DE47-4B36-A7EC-95005E4BFA71}" type="pres">
      <dgm:prSet presAssocID="{5277440B-3B68-4BCD-A9E0-21B4A70A1BD6}" presName="connTx" presStyleLbl="parChTrans1D2" presStyleIdx="1" presStyleCnt="5"/>
      <dgm:spPr/>
      <dgm:t>
        <a:bodyPr/>
        <a:lstStyle/>
        <a:p>
          <a:endParaRPr lang="ru-RU"/>
        </a:p>
      </dgm:t>
    </dgm:pt>
    <dgm:pt modelId="{C9E77132-5D59-4122-B1B2-BE235C06D414}" type="pres">
      <dgm:prSet presAssocID="{A27670C9-21B2-4350-95AC-F9A6ED3E0888}" presName="root2" presStyleCnt="0"/>
      <dgm:spPr/>
      <dgm:t>
        <a:bodyPr/>
        <a:lstStyle/>
        <a:p>
          <a:endParaRPr lang="ru-RU"/>
        </a:p>
      </dgm:t>
    </dgm:pt>
    <dgm:pt modelId="{72941007-B1B1-4828-B11A-390DA44948F8}" type="pres">
      <dgm:prSet presAssocID="{A27670C9-21B2-4350-95AC-F9A6ED3E0888}" presName="LevelTwoTextNode" presStyleLbl="node2" presStyleIdx="1" presStyleCnt="5" custScaleX="143934" custLinFactNeighborX="-2361" custLinFactNeighborY="-268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0FAA621-409B-454A-AC89-3BA187370BB8}" type="pres">
      <dgm:prSet presAssocID="{A27670C9-21B2-4350-95AC-F9A6ED3E0888}" presName="level3hierChild" presStyleCnt="0"/>
      <dgm:spPr/>
      <dgm:t>
        <a:bodyPr/>
        <a:lstStyle/>
        <a:p>
          <a:endParaRPr lang="ru-RU"/>
        </a:p>
      </dgm:t>
    </dgm:pt>
    <dgm:pt modelId="{EB0C1F57-FE33-4823-AF0F-BF08F7EDD756}" type="pres">
      <dgm:prSet presAssocID="{4EE804DA-E68C-4F58-86D2-2263BBD7FD8B}" presName="conn2-1" presStyleLbl="parChTrans1D2" presStyleIdx="2" presStyleCnt="5"/>
      <dgm:spPr/>
      <dgm:t>
        <a:bodyPr/>
        <a:lstStyle/>
        <a:p>
          <a:endParaRPr lang="ru-RU"/>
        </a:p>
      </dgm:t>
    </dgm:pt>
    <dgm:pt modelId="{AE4A8BC5-6BC3-4F67-A278-D09594AA52E5}" type="pres">
      <dgm:prSet presAssocID="{4EE804DA-E68C-4F58-86D2-2263BBD7FD8B}" presName="connTx" presStyleLbl="parChTrans1D2" presStyleIdx="2" presStyleCnt="5"/>
      <dgm:spPr/>
      <dgm:t>
        <a:bodyPr/>
        <a:lstStyle/>
        <a:p>
          <a:endParaRPr lang="ru-RU"/>
        </a:p>
      </dgm:t>
    </dgm:pt>
    <dgm:pt modelId="{F35476DE-9D41-4FD1-844F-041DF634C989}" type="pres">
      <dgm:prSet presAssocID="{3F56AA5A-5661-4BB7-8EC4-705FEBC094C7}" presName="root2" presStyleCnt="0"/>
      <dgm:spPr/>
      <dgm:t>
        <a:bodyPr/>
        <a:lstStyle/>
        <a:p>
          <a:endParaRPr lang="ru-RU"/>
        </a:p>
      </dgm:t>
    </dgm:pt>
    <dgm:pt modelId="{60CDDEAC-6FB3-4265-81D6-D6B35379AB4E}" type="pres">
      <dgm:prSet presAssocID="{3F56AA5A-5661-4BB7-8EC4-705FEBC094C7}" presName="LevelTwoTextNode" presStyleLbl="node2" presStyleIdx="2" presStyleCnt="5" custScaleX="143935" custLinFactNeighborX="-2361" custLinFactNeighborY="-268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9FC446D4-9CAA-4F01-9423-3B0A64D63481}" type="pres">
      <dgm:prSet presAssocID="{3F56AA5A-5661-4BB7-8EC4-705FEBC094C7}" presName="level3hierChild" presStyleCnt="0"/>
      <dgm:spPr/>
      <dgm:t>
        <a:bodyPr/>
        <a:lstStyle/>
        <a:p>
          <a:endParaRPr lang="ru-RU"/>
        </a:p>
      </dgm:t>
    </dgm:pt>
    <dgm:pt modelId="{F3B97AFC-7BA1-47FC-9FA2-FDA0E4133A89}" type="pres">
      <dgm:prSet presAssocID="{2F8D3993-6919-4B2C-A2AA-492011FFF9E9}" presName="conn2-1" presStyleLbl="parChTrans1D2" presStyleIdx="3" presStyleCnt="5"/>
      <dgm:spPr/>
      <dgm:t>
        <a:bodyPr/>
        <a:lstStyle/>
        <a:p>
          <a:endParaRPr lang="ru-RU"/>
        </a:p>
      </dgm:t>
    </dgm:pt>
    <dgm:pt modelId="{02778FCB-8CC5-440D-B84F-BB8BFCF90111}" type="pres">
      <dgm:prSet presAssocID="{2F8D3993-6919-4B2C-A2AA-492011FFF9E9}" presName="connTx" presStyleLbl="parChTrans1D2" presStyleIdx="3" presStyleCnt="5"/>
      <dgm:spPr/>
      <dgm:t>
        <a:bodyPr/>
        <a:lstStyle/>
        <a:p>
          <a:endParaRPr lang="ru-RU"/>
        </a:p>
      </dgm:t>
    </dgm:pt>
    <dgm:pt modelId="{ECF2DD73-02F8-444A-B1DE-C1D71451546A}" type="pres">
      <dgm:prSet presAssocID="{BE21DAFB-E640-4671-8468-448355C0111D}" presName="root2" presStyleCnt="0"/>
      <dgm:spPr/>
      <dgm:t>
        <a:bodyPr/>
        <a:lstStyle/>
        <a:p>
          <a:endParaRPr lang="ru-RU"/>
        </a:p>
      </dgm:t>
    </dgm:pt>
    <dgm:pt modelId="{96D102D4-01DF-4A89-8710-AA2D0AA69EB0}" type="pres">
      <dgm:prSet presAssocID="{BE21DAFB-E640-4671-8468-448355C0111D}" presName="LevelTwoTextNode" presStyleLbl="node2" presStyleIdx="3" presStyleCnt="5" custScaleX="143934" custLinFactNeighborX="-2361" custLinFactNeighborY="-268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844CBDF-D001-4449-A2CF-C364887CD556}" type="pres">
      <dgm:prSet presAssocID="{BE21DAFB-E640-4671-8468-448355C0111D}" presName="level3hierChild" presStyleCnt="0"/>
      <dgm:spPr/>
      <dgm:t>
        <a:bodyPr/>
        <a:lstStyle/>
        <a:p>
          <a:endParaRPr lang="ru-RU"/>
        </a:p>
      </dgm:t>
    </dgm:pt>
    <dgm:pt modelId="{2A28775A-D574-412D-BEA9-AE82CBBB3153}" type="pres">
      <dgm:prSet presAssocID="{BAD0353C-6B17-49F4-A6AB-11679C8C4B39}" presName="conn2-1" presStyleLbl="parChTrans1D2" presStyleIdx="4" presStyleCnt="5"/>
      <dgm:spPr/>
      <dgm:t>
        <a:bodyPr/>
        <a:lstStyle/>
        <a:p>
          <a:endParaRPr lang="ru-RU"/>
        </a:p>
      </dgm:t>
    </dgm:pt>
    <dgm:pt modelId="{32D77140-FE25-49C3-AED1-8C56580863C9}" type="pres">
      <dgm:prSet presAssocID="{BAD0353C-6B17-49F4-A6AB-11679C8C4B39}" presName="connTx" presStyleLbl="parChTrans1D2" presStyleIdx="4" presStyleCnt="5"/>
      <dgm:spPr/>
      <dgm:t>
        <a:bodyPr/>
        <a:lstStyle/>
        <a:p>
          <a:endParaRPr lang="ru-RU"/>
        </a:p>
      </dgm:t>
    </dgm:pt>
    <dgm:pt modelId="{D130C632-BEEC-4CAC-A71C-3E92159D8121}" type="pres">
      <dgm:prSet presAssocID="{AB8A1BE5-8A3D-44FA-AB81-66915D9B0A85}" presName="root2" presStyleCnt="0"/>
      <dgm:spPr/>
      <dgm:t>
        <a:bodyPr/>
        <a:lstStyle/>
        <a:p>
          <a:endParaRPr lang="ru-RU"/>
        </a:p>
      </dgm:t>
    </dgm:pt>
    <dgm:pt modelId="{4A8B32A0-7C23-47A1-B70E-0F41064C8C89}" type="pres">
      <dgm:prSet presAssocID="{AB8A1BE5-8A3D-44FA-AB81-66915D9B0A85}" presName="LevelTwoTextNode" presStyleLbl="node2" presStyleIdx="4" presStyleCnt="5" custScaleX="14424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76512A3-9141-4368-95B5-CD8BD24C28A8}" type="pres">
      <dgm:prSet presAssocID="{AB8A1BE5-8A3D-44FA-AB81-66915D9B0A85}" presName="level3hierChild" presStyleCnt="0"/>
      <dgm:spPr/>
      <dgm:t>
        <a:bodyPr/>
        <a:lstStyle/>
        <a:p>
          <a:endParaRPr lang="ru-RU"/>
        </a:p>
      </dgm:t>
    </dgm:pt>
  </dgm:ptLst>
  <dgm:cxnLst>
    <dgm:cxn modelId="{79ADB982-4AC1-4561-98B2-C00DC1940DB2}" srcId="{0F70658E-66FF-41BE-B33D-FCB1F9B9BC33}" destId="{C11761D2-409F-46F7-8B23-17A345A73679}" srcOrd="0" destOrd="0" parTransId="{CDBA0E80-88E1-49B2-A356-FB725ECD21DA}" sibTransId="{185A6F57-50C6-4532-B431-888C39B85C42}"/>
    <dgm:cxn modelId="{88D470E4-CD5A-4237-9F47-AACA821F6840}" type="presOf" srcId="{2F8D3993-6919-4B2C-A2AA-492011FFF9E9}" destId="{F3B97AFC-7BA1-47FC-9FA2-FDA0E4133A89}" srcOrd="0" destOrd="0" presId="urn:microsoft.com/office/officeart/2005/8/layout/hierarchy2"/>
    <dgm:cxn modelId="{EEE29354-C520-43B4-862B-D3A6D5867B1D}" type="presOf" srcId="{5277440B-3B68-4BCD-A9E0-21B4A70A1BD6}" destId="{1657076D-DE47-4B36-A7EC-95005E4BFA71}" srcOrd="1" destOrd="0" presId="urn:microsoft.com/office/officeart/2005/8/layout/hierarchy2"/>
    <dgm:cxn modelId="{83D2A20D-E050-4EE0-865A-C6F112597C86}" type="presOf" srcId="{2F8D3993-6919-4B2C-A2AA-492011FFF9E9}" destId="{02778FCB-8CC5-440D-B84F-BB8BFCF90111}" srcOrd="1" destOrd="0" presId="urn:microsoft.com/office/officeart/2005/8/layout/hierarchy2"/>
    <dgm:cxn modelId="{C00B598D-22F1-4D3E-A0DC-6D85DABC438D}" type="presOf" srcId="{BE21DAFB-E640-4671-8468-448355C0111D}" destId="{96D102D4-01DF-4A89-8710-AA2D0AA69EB0}" srcOrd="0" destOrd="0" presId="urn:microsoft.com/office/officeart/2005/8/layout/hierarchy2"/>
    <dgm:cxn modelId="{5E890954-C730-43B5-904A-18B9E42F8D87}" type="presOf" srcId="{4EE804DA-E68C-4F58-86D2-2263BBD7FD8B}" destId="{EB0C1F57-FE33-4823-AF0F-BF08F7EDD756}" srcOrd="0" destOrd="0" presId="urn:microsoft.com/office/officeart/2005/8/layout/hierarchy2"/>
    <dgm:cxn modelId="{4D9E0533-062B-49B1-BF58-30B98D4C246D}" type="presOf" srcId="{BAD0353C-6B17-49F4-A6AB-11679C8C4B39}" destId="{32D77140-FE25-49C3-AED1-8C56580863C9}" srcOrd="1" destOrd="0" presId="urn:microsoft.com/office/officeart/2005/8/layout/hierarchy2"/>
    <dgm:cxn modelId="{2048864E-8E29-4256-8935-205C3C406C62}" type="presOf" srcId="{BAD0353C-6B17-49F4-A6AB-11679C8C4B39}" destId="{2A28775A-D574-412D-BEA9-AE82CBBB3153}" srcOrd="0" destOrd="0" presId="urn:microsoft.com/office/officeart/2005/8/layout/hierarchy2"/>
    <dgm:cxn modelId="{5A43CC2B-72ED-4151-818E-A1E55BBFE321}" srcId="{C11761D2-409F-46F7-8B23-17A345A73679}" destId="{BE21DAFB-E640-4671-8468-448355C0111D}" srcOrd="3" destOrd="0" parTransId="{2F8D3993-6919-4B2C-A2AA-492011FFF9E9}" sibTransId="{F731C79F-530A-4BE2-A12B-F0C0CE1B442A}"/>
    <dgm:cxn modelId="{5CCE4AC9-19F2-454C-92EF-018F999B2D51}" type="presOf" srcId="{F4073D4A-2EF1-435B-8FBA-2C463C5E7B7C}" destId="{82A1C1F7-F008-4B6D-9CE0-23D7D19C1E70}" srcOrd="0" destOrd="0" presId="urn:microsoft.com/office/officeart/2005/8/layout/hierarchy2"/>
    <dgm:cxn modelId="{07808AC8-EDC5-48BA-9457-6CBB09CD4DC9}" srcId="{C11761D2-409F-46F7-8B23-17A345A73679}" destId="{63D2DFE8-A48A-47F3-ABAB-F977D8614902}" srcOrd="0" destOrd="0" parTransId="{F4073D4A-2EF1-435B-8FBA-2C463C5E7B7C}" sibTransId="{8ADC6287-3AEC-49A8-8108-FFFEB5C1FAF9}"/>
    <dgm:cxn modelId="{CA2C7FC4-28B7-4E38-B4BC-8588FC34F0DE}" srcId="{C11761D2-409F-46F7-8B23-17A345A73679}" destId="{AB8A1BE5-8A3D-44FA-AB81-66915D9B0A85}" srcOrd="4" destOrd="0" parTransId="{BAD0353C-6B17-49F4-A6AB-11679C8C4B39}" sibTransId="{1838FA9F-3ADC-466E-A3A3-6D4EDD0E8C0D}"/>
    <dgm:cxn modelId="{56C41F13-56AE-4C2C-89E4-4B5D1C9BFA58}" type="presOf" srcId="{AB8A1BE5-8A3D-44FA-AB81-66915D9B0A85}" destId="{4A8B32A0-7C23-47A1-B70E-0F41064C8C89}" srcOrd="0" destOrd="0" presId="urn:microsoft.com/office/officeart/2005/8/layout/hierarchy2"/>
    <dgm:cxn modelId="{9896D098-ED46-4D60-BD13-BE684A489BF7}" type="presOf" srcId="{A27670C9-21B2-4350-95AC-F9A6ED3E0888}" destId="{72941007-B1B1-4828-B11A-390DA44948F8}" srcOrd="0" destOrd="0" presId="urn:microsoft.com/office/officeart/2005/8/layout/hierarchy2"/>
    <dgm:cxn modelId="{F57E12A1-87F6-4CBF-9F52-1F85333AB1A2}" type="presOf" srcId="{C11761D2-409F-46F7-8B23-17A345A73679}" destId="{B3FB9FE2-0F40-4727-BD0C-E145375CE612}" srcOrd="0" destOrd="0" presId="urn:microsoft.com/office/officeart/2005/8/layout/hierarchy2"/>
    <dgm:cxn modelId="{28BB0314-B1CA-4E32-96FD-271AAC4F3BC9}" type="presOf" srcId="{F4073D4A-2EF1-435B-8FBA-2C463C5E7B7C}" destId="{CDFA3CAA-1547-4CAA-B987-A373FB104EBB}" srcOrd="1" destOrd="0" presId="urn:microsoft.com/office/officeart/2005/8/layout/hierarchy2"/>
    <dgm:cxn modelId="{384FD02C-54CF-428B-989B-1272A9970421}" type="presOf" srcId="{4EE804DA-E68C-4F58-86D2-2263BBD7FD8B}" destId="{AE4A8BC5-6BC3-4F67-A278-D09594AA52E5}" srcOrd="1" destOrd="0" presId="urn:microsoft.com/office/officeart/2005/8/layout/hierarchy2"/>
    <dgm:cxn modelId="{EE6BFAED-6A91-4A46-8BBE-F351B44FB093}" type="presOf" srcId="{63D2DFE8-A48A-47F3-ABAB-F977D8614902}" destId="{CDD22A25-6A11-45C5-B0CB-9E4662EDB3E6}" srcOrd="0" destOrd="0" presId="urn:microsoft.com/office/officeart/2005/8/layout/hierarchy2"/>
    <dgm:cxn modelId="{46017C1F-1E1E-4656-BB90-90A3BAFC1B23}" type="presOf" srcId="{5277440B-3B68-4BCD-A9E0-21B4A70A1BD6}" destId="{0D7C6BD1-A422-4969-BB01-DA05C470F441}" srcOrd="0" destOrd="0" presId="urn:microsoft.com/office/officeart/2005/8/layout/hierarchy2"/>
    <dgm:cxn modelId="{447EDE6A-F3BF-4F60-AF3D-E37CF567F4BB}" type="presOf" srcId="{3F56AA5A-5661-4BB7-8EC4-705FEBC094C7}" destId="{60CDDEAC-6FB3-4265-81D6-D6B35379AB4E}" srcOrd="0" destOrd="0" presId="urn:microsoft.com/office/officeart/2005/8/layout/hierarchy2"/>
    <dgm:cxn modelId="{6A46FE1F-1CAD-4FEC-9578-AD9A33E7E23F}" srcId="{C11761D2-409F-46F7-8B23-17A345A73679}" destId="{3F56AA5A-5661-4BB7-8EC4-705FEBC094C7}" srcOrd="2" destOrd="0" parTransId="{4EE804DA-E68C-4F58-86D2-2263BBD7FD8B}" sibTransId="{3CB7ED35-B1C2-4C4B-83BE-584AD8226BDB}"/>
    <dgm:cxn modelId="{A9F844E5-1838-4B1F-B9EF-C539472527F4}" srcId="{C11761D2-409F-46F7-8B23-17A345A73679}" destId="{A27670C9-21B2-4350-95AC-F9A6ED3E0888}" srcOrd="1" destOrd="0" parTransId="{5277440B-3B68-4BCD-A9E0-21B4A70A1BD6}" sibTransId="{ADBF91D3-5ACA-427C-BB69-C9F2F0878028}"/>
    <dgm:cxn modelId="{B47B32F5-BB16-44A9-A909-B2AC5E356CFF}" type="presOf" srcId="{0F70658E-66FF-41BE-B33D-FCB1F9B9BC33}" destId="{5B8A50EC-D9DA-4131-8294-EC1B8AD5F5EB}" srcOrd="0" destOrd="0" presId="urn:microsoft.com/office/officeart/2005/8/layout/hierarchy2"/>
    <dgm:cxn modelId="{23B6D7F3-406C-4ABF-A3C6-D0D99B51BCB0}" type="presParOf" srcId="{5B8A50EC-D9DA-4131-8294-EC1B8AD5F5EB}" destId="{ECE11106-4F7D-4B62-8664-406A2679E55C}" srcOrd="0" destOrd="0" presId="urn:microsoft.com/office/officeart/2005/8/layout/hierarchy2"/>
    <dgm:cxn modelId="{1DD50B30-B6EA-457C-937F-F9E0FC1657F4}" type="presParOf" srcId="{ECE11106-4F7D-4B62-8664-406A2679E55C}" destId="{B3FB9FE2-0F40-4727-BD0C-E145375CE612}" srcOrd="0" destOrd="0" presId="urn:microsoft.com/office/officeart/2005/8/layout/hierarchy2"/>
    <dgm:cxn modelId="{6F8CC279-DE0A-4A28-A12B-7BACB97D5CFB}" type="presParOf" srcId="{ECE11106-4F7D-4B62-8664-406A2679E55C}" destId="{EC05B6A6-C798-4744-AA88-7BBC8CD2C655}" srcOrd="1" destOrd="0" presId="urn:microsoft.com/office/officeart/2005/8/layout/hierarchy2"/>
    <dgm:cxn modelId="{2DFB64C4-0827-4A64-8A48-7C1606EDFA27}" type="presParOf" srcId="{EC05B6A6-C798-4744-AA88-7BBC8CD2C655}" destId="{82A1C1F7-F008-4B6D-9CE0-23D7D19C1E70}" srcOrd="0" destOrd="0" presId="urn:microsoft.com/office/officeart/2005/8/layout/hierarchy2"/>
    <dgm:cxn modelId="{02F283C2-2BDE-46B0-A2F8-5F937269E6B0}" type="presParOf" srcId="{82A1C1F7-F008-4B6D-9CE0-23D7D19C1E70}" destId="{CDFA3CAA-1547-4CAA-B987-A373FB104EBB}" srcOrd="0" destOrd="0" presId="urn:microsoft.com/office/officeart/2005/8/layout/hierarchy2"/>
    <dgm:cxn modelId="{39177055-9926-4ECB-A858-6BD371E1DC79}" type="presParOf" srcId="{EC05B6A6-C798-4744-AA88-7BBC8CD2C655}" destId="{4EAB4642-32D6-4455-858A-31DC174BC62E}" srcOrd="1" destOrd="0" presId="urn:microsoft.com/office/officeart/2005/8/layout/hierarchy2"/>
    <dgm:cxn modelId="{B0071B74-E920-4A7F-BFF6-81765E7A2531}" type="presParOf" srcId="{4EAB4642-32D6-4455-858A-31DC174BC62E}" destId="{CDD22A25-6A11-45C5-B0CB-9E4662EDB3E6}" srcOrd="0" destOrd="0" presId="urn:microsoft.com/office/officeart/2005/8/layout/hierarchy2"/>
    <dgm:cxn modelId="{EE8F5A7A-0590-4DEF-A158-7876231DA91F}" type="presParOf" srcId="{4EAB4642-32D6-4455-858A-31DC174BC62E}" destId="{A0C47CF5-A5BB-4A8D-A968-68846C5FF775}" srcOrd="1" destOrd="0" presId="urn:microsoft.com/office/officeart/2005/8/layout/hierarchy2"/>
    <dgm:cxn modelId="{C253807D-BD0F-4BAF-9F89-EFA6725EDBC2}" type="presParOf" srcId="{EC05B6A6-C798-4744-AA88-7BBC8CD2C655}" destId="{0D7C6BD1-A422-4969-BB01-DA05C470F441}" srcOrd="2" destOrd="0" presId="urn:microsoft.com/office/officeart/2005/8/layout/hierarchy2"/>
    <dgm:cxn modelId="{66720AC7-B14A-4E3B-9B1D-BB8F35777381}" type="presParOf" srcId="{0D7C6BD1-A422-4969-BB01-DA05C470F441}" destId="{1657076D-DE47-4B36-A7EC-95005E4BFA71}" srcOrd="0" destOrd="0" presId="urn:microsoft.com/office/officeart/2005/8/layout/hierarchy2"/>
    <dgm:cxn modelId="{E1599EC7-BE14-4E06-A97F-59830ACEED88}" type="presParOf" srcId="{EC05B6A6-C798-4744-AA88-7BBC8CD2C655}" destId="{C9E77132-5D59-4122-B1B2-BE235C06D414}" srcOrd="3" destOrd="0" presId="urn:microsoft.com/office/officeart/2005/8/layout/hierarchy2"/>
    <dgm:cxn modelId="{0EEB8B58-1347-4C06-BA57-C4EDA922C130}" type="presParOf" srcId="{C9E77132-5D59-4122-B1B2-BE235C06D414}" destId="{72941007-B1B1-4828-B11A-390DA44948F8}" srcOrd="0" destOrd="0" presId="urn:microsoft.com/office/officeart/2005/8/layout/hierarchy2"/>
    <dgm:cxn modelId="{59DEE3CE-B374-49E4-A5BF-0AFBEFAA2031}" type="presParOf" srcId="{C9E77132-5D59-4122-B1B2-BE235C06D414}" destId="{50FAA621-409B-454A-AC89-3BA187370BB8}" srcOrd="1" destOrd="0" presId="urn:microsoft.com/office/officeart/2005/8/layout/hierarchy2"/>
    <dgm:cxn modelId="{9CAD6344-D0A1-4744-864F-1A4698BB4F2A}" type="presParOf" srcId="{EC05B6A6-C798-4744-AA88-7BBC8CD2C655}" destId="{EB0C1F57-FE33-4823-AF0F-BF08F7EDD756}" srcOrd="4" destOrd="0" presId="urn:microsoft.com/office/officeart/2005/8/layout/hierarchy2"/>
    <dgm:cxn modelId="{DD3C695B-D8E1-4C54-A0AB-F37CF40F3546}" type="presParOf" srcId="{EB0C1F57-FE33-4823-AF0F-BF08F7EDD756}" destId="{AE4A8BC5-6BC3-4F67-A278-D09594AA52E5}" srcOrd="0" destOrd="0" presId="urn:microsoft.com/office/officeart/2005/8/layout/hierarchy2"/>
    <dgm:cxn modelId="{6E23DE4C-7ABC-494C-9D3D-F6F1B5959219}" type="presParOf" srcId="{EC05B6A6-C798-4744-AA88-7BBC8CD2C655}" destId="{F35476DE-9D41-4FD1-844F-041DF634C989}" srcOrd="5" destOrd="0" presId="urn:microsoft.com/office/officeart/2005/8/layout/hierarchy2"/>
    <dgm:cxn modelId="{5255CF8C-A11F-4882-AC9C-23E9BE9E62D4}" type="presParOf" srcId="{F35476DE-9D41-4FD1-844F-041DF634C989}" destId="{60CDDEAC-6FB3-4265-81D6-D6B35379AB4E}" srcOrd="0" destOrd="0" presId="urn:microsoft.com/office/officeart/2005/8/layout/hierarchy2"/>
    <dgm:cxn modelId="{2F03AAEF-4CB1-431A-95FF-8A8501F22A42}" type="presParOf" srcId="{F35476DE-9D41-4FD1-844F-041DF634C989}" destId="{9FC446D4-9CAA-4F01-9423-3B0A64D63481}" srcOrd="1" destOrd="0" presId="urn:microsoft.com/office/officeart/2005/8/layout/hierarchy2"/>
    <dgm:cxn modelId="{C6186F1B-2700-4936-933A-CA26869179B3}" type="presParOf" srcId="{EC05B6A6-C798-4744-AA88-7BBC8CD2C655}" destId="{F3B97AFC-7BA1-47FC-9FA2-FDA0E4133A89}" srcOrd="6" destOrd="0" presId="urn:microsoft.com/office/officeart/2005/8/layout/hierarchy2"/>
    <dgm:cxn modelId="{7B9F9BCB-3071-4C17-ACE9-8D2EE847A699}" type="presParOf" srcId="{F3B97AFC-7BA1-47FC-9FA2-FDA0E4133A89}" destId="{02778FCB-8CC5-440D-B84F-BB8BFCF90111}" srcOrd="0" destOrd="0" presId="urn:microsoft.com/office/officeart/2005/8/layout/hierarchy2"/>
    <dgm:cxn modelId="{51F26DEF-3681-48D0-AF1A-9CA91DC5B8F0}" type="presParOf" srcId="{EC05B6A6-C798-4744-AA88-7BBC8CD2C655}" destId="{ECF2DD73-02F8-444A-B1DE-C1D71451546A}" srcOrd="7" destOrd="0" presId="urn:microsoft.com/office/officeart/2005/8/layout/hierarchy2"/>
    <dgm:cxn modelId="{170CA6B4-D6AC-4871-A328-392A5F140684}" type="presParOf" srcId="{ECF2DD73-02F8-444A-B1DE-C1D71451546A}" destId="{96D102D4-01DF-4A89-8710-AA2D0AA69EB0}" srcOrd="0" destOrd="0" presId="urn:microsoft.com/office/officeart/2005/8/layout/hierarchy2"/>
    <dgm:cxn modelId="{E75A2F13-1A3B-4988-A057-201BF6C151F1}" type="presParOf" srcId="{ECF2DD73-02F8-444A-B1DE-C1D71451546A}" destId="{C844CBDF-D001-4449-A2CF-C364887CD556}" srcOrd="1" destOrd="0" presId="urn:microsoft.com/office/officeart/2005/8/layout/hierarchy2"/>
    <dgm:cxn modelId="{76A15255-B7AE-4734-B26D-A1B7016305C8}" type="presParOf" srcId="{EC05B6A6-C798-4744-AA88-7BBC8CD2C655}" destId="{2A28775A-D574-412D-BEA9-AE82CBBB3153}" srcOrd="8" destOrd="0" presId="urn:microsoft.com/office/officeart/2005/8/layout/hierarchy2"/>
    <dgm:cxn modelId="{2C412EB7-7EBC-452C-AB96-AC78CD231110}" type="presParOf" srcId="{2A28775A-D574-412D-BEA9-AE82CBBB3153}" destId="{32D77140-FE25-49C3-AED1-8C56580863C9}" srcOrd="0" destOrd="0" presId="urn:microsoft.com/office/officeart/2005/8/layout/hierarchy2"/>
    <dgm:cxn modelId="{ABDFCDBB-36EF-4599-BDA6-DC716E7DE3EC}" type="presParOf" srcId="{EC05B6A6-C798-4744-AA88-7BBC8CD2C655}" destId="{D130C632-BEEC-4CAC-A71C-3E92159D8121}" srcOrd="9" destOrd="0" presId="urn:microsoft.com/office/officeart/2005/8/layout/hierarchy2"/>
    <dgm:cxn modelId="{66DBBF0E-ABAF-4EA2-A7E3-D804A829CDE9}" type="presParOf" srcId="{D130C632-BEEC-4CAC-A71C-3E92159D8121}" destId="{4A8B32A0-7C23-47A1-B70E-0F41064C8C89}" srcOrd="0" destOrd="0" presId="urn:microsoft.com/office/officeart/2005/8/layout/hierarchy2"/>
    <dgm:cxn modelId="{1CD39C30-646F-4DB8-A65F-22CC007C25E4}" type="presParOf" srcId="{D130C632-BEEC-4CAC-A71C-3E92159D8121}" destId="{F76512A3-9141-4368-95B5-CD8BD24C28A8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3FB9FE2-0F40-4727-BD0C-E145375CE612}">
      <dsp:nvSpPr>
        <dsp:cNvPr id="0" name=""/>
        <dsp:cNvSpPr/>
      </dsp:nvSpPr>
      <dsp:spPr>
        <a:xfrm>
          <a:off x="360046" y="1512167"/>
          <a:ext cx="4102335" cy="3309132"/>
        </a:xfrm>
        <a:prstGeom prst="roundRect">
          <a:avLst>
            <a:gd name="adj" fmla="val 10000"/>
          </a:avLst>
        </a:prstGeom>
        <a:solidFill>
          <a:schemeClr val="accent3">
            <a:alpha val="80000"/>
            <a:hueOff val="0"/>
            <a:satOff val="0"/>
            <a:lumOff val="0"/>
            <a:alphaOff val="0"/>
          </a:schemeClr>
        </a:solidFill>
        <a:ln w="222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800" b="1" i="1" kern="1200" dirty="0" smtClean="0">
              <a:solidFill>
                <a:srgbClr val="006600"/>
              </a:solidFill>
              <a:latin typeface="Times New Roman" pitchFamily="18" charset="0"/>
              <a:cs typeface="Times New Roman" pitchFamily="18" charset="0"/>
            </a:rPr>
            <a:t>Типы конфликтных личностей</a:t>
          </a:r>
          <a:endParaRPr lang="ru-RU" sz="4800" kern="1200" dirty="0">
            <a:solidFill>
              <a:srgbClr val="006600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456967" y="1609088"/>
        <a:ext cx="3908493" cy="3115290"/>
      </dsp:txXfrm>
    </dsp:sp>
    <dsp:sp modelId="{82A1C1F7-F008-4B6D-9CE0-23D7D19C1E70}">
      <dsp:nvSpPr>
        <dsp:cNvPr id="0" name=""/>
        <dsp:cNvSpPr/>
      </dsp:nvSpPr>
      <dsp:spPr>
        <a:xfrm rot="17135169">
          <a:off x="3479555" y="1856186"/>
          <a:ext cx="2687840" cy="32092"/>
        </a:xfrm>
        <a:custGeom>
          <a:avLst/>
          <a:gdLst/>
          <a:ahLst/>
          <a:cxnLst/>
          <a:rect l="0" t="0" r="0" b="0"/>
          <a:pathLst>
            <a:path>
              <a:moveTo>
                <a:pt x="0" y="16046"/>
              </a:moveTo>
              <a:lnTo>
                <a:pt x="2687840" y="16046"/>
              </a:lnTo>
            </a:path>
          </a:pathLst>
        </a:custGeom>
        <a:noFill/>
        <a:ln w="22225" cap="flat" cmpd="sng" algn="ctr">
          <a:solidFill>
            <a:schemeClr val="accent3">
              <a:tint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900" kern="1200"/>
        </a:p>
      </dsp:txBody>
      <dsp:txXfrm>
        <a:off x="4756280" y="1805036"/>
        <a:ext cx="134392" cy="134392"/>
      </dsp:txXfrm>
    </dsp:sp>
    <dsp:sp modelId="{CDD22A25-6A11-45C5-B0CB-9E4662EDB3E6}">
      <dsp:nvSpPr>
        <dsp:cNvPr id="0" name=""/>
        <dsp:cNvSpPr/>
      </dsp:nvSpPr>
      <dsp:spPr>
        <a:xfrm>
          <a:off x="5184570" y="0"/>
          <a:ext cx="3326233" cy="1155463"/>
        </a:xfrm>
        <a:prstGeom prst="roundRect">
          <a:avLst>
            <a:gd name="adj" fmla="val 10000"/>
          </a:avLst>
        </a:prstGeom>
        <a:solidFill>
          <a:schemeClr val="accent3">
            <a:alpha val="70000"/>
            <a:hueOff val="0"/>
            <a:satOff val="0"/>
            <a:lumOff val="0"/>
            <a:alphaOff val="0"/>
          </a:schemeClr>
        </a:solidFill>
        <a:ln w="222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i="1" kern="1200" dirty="0" smtClean="0">
              <a:solidFill>
                <a:srgbClr val="0066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Демонстративный</a:t>
          </a:r>
          <a:endParaRPr lang="ru-RU" sz="2800" b="1" i="1" kern="1200" dirty="0">
            <a:solidFill>
              <a:srgbClr val="00660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218412" y="33842"/>
        <a:ext cx="3258549" cy="1087779"/>
      </dsp:txXfrm>
    </dsp:sp>
    <dsp:sp modelId="{0D7C6BD1-A422-4969-BB01-DA05C470F441}">
      <dsp:nvSpPr>
        <dsp:cNvPr id="0" name=""/>
        <dsp:cNvSpPr/>
      </dsp:nvSpPr>
      <dsp:spPr>
        <a:xfrm rot="17958913">
          <a:off x="4085968" y="2507625"/>
          <a:ext cx="1475015" cy="32092"/>
        </a:xfrm>
        <a:custGeom>
          <a:avLst/>
          <a:gdLst/>
          <a:ahLst/>
          <a:cxnLst/>
          <a:rect l="0" t="0" r="0" b="0"/>
          <a:pathLst>
            <a:path>
              <a:moveTo>
                <a:pt x="0" y="16046"/>
              </a:moveTo>
              <a:lnTo>
                <a:pt x="1475015" y="16046"/>
              </a:lnTo>
            </a:path>
          </a:pathLst>
        </a:custGeom>
        <a:noFill/>
        <a:ln w="22225" cap="flat" cmpd="sng" algn="ctr">
          <a:solidFill>
            <a:schemeClr val="accent3">
              <a:tint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4786600" y="2486796"/>
        <a:ext cx="73750" cy="73750"/>
      </dsp:txXfrm>
    </dsp:sp>
    <dsp:sp modelId="{72941007-B1B1-4828-B11A-390DA44948F8}">
      <dsp:nvSpPr>
        <dsp:cNvPr id="0" name=""/>
        <dsp:cNvSpPr/>
      </dsp:nvSpPr>
      <dsp:spPr>
        <a:xfrm>
          <a:off x="5184570" y="1302878"/>
          <a:ext cx="3326210" cy="1155463"/>
        </a:xfrm>
        <a:prstGeom prst="roundRect">
          <a:avLst>
            <a:gd name="adj" fmla="val 10000"/>
          </a:avLst>
        </a:prstGeom>
        <a:solidFill>
          <a:schemeClr val="accent3">
            <a:alpha val="70000"/>
            <a:hueOff val="0"/>
            <a:satOff val="0"/>
            <a:lumOff val="0"/>
            <a:alphaOff val="0"/>
          </a:schemeClr>
        </a:solidFill>
        <a:ln w="222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i="1" kern="1200" dirty="0" smtClean="0">
              <a:solidFill>
                <a:srgbClr val="0066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Ригидный</a:t>
          </a:r>
          <a:endParaRPr lang="ru-RU" sz="2800" b="1" i="1" kern="1200" dirty="0">
            <a:solidFill>
              <a:srgbClr val="00660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218412" y="1336720"/>
        <a:ext cx="3258526" cy="1087779"/>
      </dsp:txXfrm>
    </dsp:sp>
    <dsp:sp modelId="{EB0C1F57-FE33-4823-AF0F-BF08F7EDD756}">
      <dsp:nvSpPr>
        <dsp:cNvPr id="0" name=""/>
        <dsp:cNvSpPr/>
      </dsp:nvSpPr>
      <dsp:spPr>
        <a:xfrm rot="202832">
          <a:off x="4461752" y="3172017"/>
          <a:ext cx="723446" cy="32092"/>
        </a:xfrm>
        <a:custGeom>
          <a:avLst/>
          <a:gdLst/>
          <a:ahLst/>
          <a:cxnLst/>
          <a:rect l="0" t="0" r="0" b="0"/>
          <a:pathLst>
            <a:path>
              <a:moveTo>
                <a:pt x="0" y="16046"/>
              </a:moveTo>
              <a:lnTo>
                <a:pt x="723446" y="16046"/>
              </a:lnTo>
            </a:path>
          </a:pathLst>
        </a:custGeom>
        <a:noFill/>
        <a:ln w="22225" cap="flat" cmpd="sng" algn="ctr">
          <a:solidFill>
            <a:schemeClr val="accent3">
              <a:tint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4805389" y="3169977"/>
        <a:ext cx="36172" cy="36172"/>
      </dsp:txXfrm>
    </dsp:sp>
    <dsp:sp modelId="{60CDDEAC-6FB3-4265-81D6-D6B35379AB4E}">
      <dsp:nvSpPr>
        <dsp:cNvPr id="0" name=""/>
        <dsp:cNvSpPr/>
      </dsp:nvSpPr>
      <dsp:spPr>
        <a:xfrm>
          <a:off x="5184570" y="2631661"/>
          <a:ext cx="3326233" cy="1155463"/>
        </a:xfrm>
        <a:prstGeom prst="roundRect">
          <a:avLst>
            <a:gd name="adj" fmla="val 10000"/>
          </a:avLst>
        </a:prstGeom>
        <a:solidFill>
          <a:schemeClr val="accent3">
            <a:alpha val="70000"/>
            <a:hueOff val="0"/>
            <a:satOff val="0"/>
            <a:lumOff val="0"/>
            <a:alphaOff val="0"/>
          </a:schemeClr>
        </a:solidFill>
        <a:ln w="222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i="1" kern="1200" dirty="0" smtClean="0">
              <a:solidFill>
                <a:srgbClr val="0066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Неуправляемый</a:t>
          </a:r>
          <a:endParaRPr lang="ru-RU" sz="2800" b="1" i="1" kern="1200" dirty="0">
            <a:solidFill>
              <a:srgbClr val="00660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218412" y="2665503"/>
        <a:ext cx="3258549" cy="1087779"/>
      </dsp:txXfrm>
    </dsp:sp>
    <dsp:sp modelId="{F3B97AFC-7BA1-47FC-9FA2-FDA0E4133A89}">
      <dsp:nvSpPr>
        <dsp:cNvPr id="0" name=""/>
        <dsp:cNvSpPr/>
      </dsp:nvSpPr>
      <dsp:spPr>
        <a:xfrm rot="3733750">
          <a:off x="4048490" y="3836409"/>
          <a:ext cx="1549971" cy="32092"/>
        </a:xfrm>
        <a:custGeom>
          <a:avLst/>
          <a:gdLst/>
          <a:ahLst/>
          <a:cxnLst/>
          <a:rect l="0" t="0" r="0" b="0"/>
          <a:pathLst>
            <a:path>
              <a:moveTo>
                <a:pt x="0" y="16046"/>
              </a:moveTo>
              <a:lnTo>
                <a:pt x="1549971" y="16046"/>
              </a:lnTo>
            </a:path>
          </a:pathLst>
        </a:custGeom>
        <a:noFill/>
        <a:ln w="22225" cap="flat" cmpd="sng" algn="ctr">
          <a:solidFill>
            <a:schemeClr val="accent3">
              <a:tint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4784726" y="3813706"/>
        <a:ext cx="77498" cy="77498"/>
      </dsp:txXfrm>
    </dsp:sp>
    <dsp:sp modelId="{96D102D4-01DF-4A89-8710-AA2D0AA69EB0}">
      <dsp:nvSpPr>
        <dsp:cNvPr id="0" name=""/>
        <dsp:cNvSpPr/>
      </dsp:nvSpPr>
      <dsp:spPr>
        <a:xfrm>
          <a:off x="5184570" y="3960445"/>
          <a:ext cx="3326210" cy="1155463"/>
        </a:xfrm>
        <a:prstGeom prst="roundRect">
          <a:avLst>
            <a:gd name="adj" fmla="val 10000"/>
          </a:avLst>
        </a:prstGeom>
        <a:solidFill>
          <a:schemeClr val="accent3">
            <a:alpha val="70000"/>
            <a:hueOff val="0"/>
            <a:satOff val="0"/>
            <a:lumOff val="0"/>
            <a:alphaOff val="0"/>
          </a:schemeClr>
        </a:solidFill>
        <a:ln w="222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i="1" kern="1200" dirty="0" smtClean="0">
              <a:solidFill>
                <a:srgbClr val="0066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Сверхточный</a:t>
          </a:r>
          <a:endParaRPr lang="ru-RU" sz="2800" b="1" i="1" kern="1200" dirty="0">
            <a:solidFill>
              <a:srgbClr val="00660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218412" y="3994287"/>
        <a:ext cx="3258526" cy="1087779"/>
      </dsp:txXfrm>
    </dsp:sp>
    <dsp:sp modelId="{2A28775A-D574-412D-BEA9-AE82CBBB3153}">
      <dsp:nvSpPr>
        <dsp:cNvPr id="0" name=""/>
        <dsp:cNvSpPr/>
      </dsp:nvSpPr>
      <dsp:spPr>
        <a:xfrm rot="4447458">
          <a:off x="3431007" y="4516284"/>
          <a:ext cx="2839498" cy="32092"/>
        </a:xfrm>
        <a:custGeom>
          <a:avLst/>
          <a:gdLst/>
          <a:ahLst/>
          <a:cxnLst/>
          <a:rect l="0" t="0" r="0" b="0"/>
          <a:pathLst>
            <a:path>
              <a:moveTo>
                <a:pt x="0" y="16046"/>
              </a:moveTo>
              <a:lnTo>
                <a:pt x="2839498" y="16046"/>
              </a:lnTo>
            </a:path>
          </a:pathLst>
        </a:custGeom>
        <a:noFill/>
        <a:ln w="22225" cap="flat" cmpd="sng" algn="ctr">
          <a:solidFill>
            <a:schemeClr val="accent3">
              <a:tint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000" kern="1200"/>
        </a:p>
      </dsp:txBody>
      <dsp:txXfrm>
        <a:off x="4779769" y="4461342"/>
        <a:ext cx="141974" cy="141974"/>
      </dsp:txXfrm>
    </dsp:sp>
    <dsp:sp modelId="{4A8B32A0-7C23-47A1-B70E-0F41064C8C89}">
      <dsp:nvSpPr>
        <dsp:cNvPr id="0" name=""/>
        <dsp:cNvSpPr/>
      </dsp:nvSpPr>
      <dsp:spPr>
        <a:xfrm>
          <a:off x="5239131" y="5320194"/>
          <a:ext cx="3333420" cy="1155463"/>
        </a:xfrm>
        <a:prstGeom prst="roundRect">
          <a:avLst>
            <a:gd name="adj" fmla="val 10000"/>
          </a:avLst>
        </a:prstGeom>
        <a:solidFill>
          <a:schemeClr val="accent3">
            <a:alpha val="70000"/>
            <a:hueOff val="0"/>
            <a:satOff val="0"/>
            <a:lumOff val="0"/>
            <a:alphaOff val="0"/>
          </a:schemeClr>
        </a:solidFill>
        <a:ln w="222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i="1" kern="1200" dirty="0" smtClean="0">
              <a:solidFill>
                <a:srgbClr val="0066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«Бесконфликтный»</a:t>
          </a:r>
          <a:endParaRPr lang="ru-RU" sz="2800" b="1" i="1" kern="1200" dirty="0">
            <a:solidFill>
              <a:srgbClr val="00660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272973" y="5354036"/>
        <a:ext cx="3265736" cy="108777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7BC853-7AB3-4546-A24F-91E7219630AF}" type="datetimeFigureOut">
              <a:rPr lang="ru-RU"/>
              <a:pPr>
                <a:defRPr/>
              </a:pPr>
              <a:t>19.04.2021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8B5AFD-3BC7-4891-9ECB-E872E532F91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7819D3-B47A-4788-8FEB-45BF06F89FA2}" type="datetimeFigureOut">
              <a:rPr lang="ru-RU"/>
              <a:pPr>
                <a:defRPr/>
              </a:pPr>
              <a:t>19.04.2021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B9270B-9BBD-4662-94B3-170E8DF4340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2993F2-7F06-4BFA-B1B8-A5F922AED8D3}" type="datetimeFigureOut">
              <a:rPr lang="ru-RU"/>
              <a:pPr>
                <a:defRPr/>
              </a:pPr>
              <a:t>19.04.2021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F5DA15-6649-4795-B148-8EB7A1537B8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48AE6B-C380-40C2-939F-30F23C7401AD}" type="datetimeFigureOut">
              <a:rPr lang="ru-RU"/>
              <a:pPr>
                <a:defRPr/>
              </a:pPr>
              <a:t>19.04.2021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185328-E90D-43BD-97DD-2599EDBB27D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F8D8AC-6028-4D6C-B202-1F5651F56921}" type="datetimeFigureOut">
              <a:rPr lang="ru-RU"/>
              <a:pPr>
                <a:defRPr/>
              </a:pPr>
              <a:t>19.04.2021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AC6425-4496-4F4F-839B-E3D94A23A7C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46AD7A-5052-4EFC-8BB5-49162819C1AA}" type="datetimeFigureOut">
              <a:rPr lang="ru-RU"/>
              <a:pPr>
                <a:defRPr/>
              </a:pPr>
              <a:t>19.04.2021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7F05E1-453C-4BE1-A675-1FE3A84E509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ED03CE-8A3B-4686-9B11-7F3991D6E21C}" type="datetimeFigureOut">
              <a:rPr lang="ru-RU"/>
              <a:pPr>
                <a:defRPr/>
              </a:pPr>
              <a:t>19.04.2021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276381-5B29-4E7F-A79F-8966A24A494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4DAFCA-70B2-4417-A7E6-3F01B0469DA6}" type="datetimeFigureOut">
              <a:rPr lang="ru-RU"/>
              <a:pPr>
                <a:defRPr/>
              </a:pPr>
              <a:t>19.04.2021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029FF3-00A7-4658-9685-8C4CB7AAE1A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021A29-254E-40AB-AD8A-B97977C0E3B5}" type="datetimeFigureOut">
              <a:rPr lang="ru-RU"/>
              <a:pPr>
                <a:defRPr/>
              </a:pPr>
              <a:t>19.04.2021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AC54AF-372A-429B-9B75-9135055E539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D08690-24B4-42F6-B03F-F3CF913BACB4}" type="datetimeFigureOut">
              <a:rPr lang="ru-RU"/>
              <a:pPr>
                <a:defRPr/>
              </a:pPr>
              <a:t>19.04.2021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E4F1A9-F478-46D2-A724-140E6716662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4B813C-10CE-4A2B-9CAA-89A9D30419AC}" type="datetimeFigureOut">
              <a:rPr lang="ru-RU"/>
              <a:pPr>
                <a:defRPr/>
              </a:pPr>
              <a:t>19.04.2021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903E38-5054-4DBC-9B21-0229640A5CE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810188D-C9AD-4222-ABAD-AEBE5C142D84}" type="datetimeFigureOut">
              <a:rPr lang="ru-RU"/>
              <a:pPr>
                <a:defRPr/>
              </a:pPr>
              <a:t>19.04.2021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1233EE4-BE0E-48DC-ADE4-B8565933D10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772816"/>
            <a:ext cx="8229600" cy="4353347"/>
          </a:xfrm>
        </p:spPr>
        <p:txBody>
          <a:bodyPr/>
          <a:lstStyle/>
          <a:p>
            <a:pPr marL="0" indent="0" algn="ctr">
              <a:buNone/>
            </a:pPr>
            <a:r>
              <a:rPr lang="ru-RU" sz="6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Риски педагогов в общении с родителями.</a:t>
            </a:r>
            <a:endParaRPr lang="ru-RU" sz="6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3563888" y="5445224"/>
            <a:ext cx="536408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spcBef>
                <a:spcPts val="0"/>
              </a:spcBef>
            </a:pPr>
            <a:r>
              <a:rPr lang="ru-RU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Составила: педагог-психолог</a:t>
            </a:r>
          </a:p>
          <a:p>
            <a:pPr algn="r">
              <a:spcBef>
                <a:spcPts val="0"/>
              </a:spcBef>
            </a:pPr>
            <a:r>
              <a:rPr lang="ru-RU" sz="3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Мустафаева</a:t>
            </a:r>
            <a:r>
              <a:rPr lang="ru-RU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Е.С</a:t>
            </a:r>
          </a:p>
        </p:txBody>
      </p:sp>
    </p:spTree>
    <p:extLst>
      <p:ext uri="{BB962C8B-B14F-4D97-AF65-F5344CB8AC3E}">
        <p14:creationId xmlns:p14="http://schemas.microsoft.com/office/powerpoint/2010/main" val="397259641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 rot="10800000">
            <a:off x="1115615" y="212765"/>
            <a:ext cx="6768751" cy="1840996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1115616" y="382013"/>
            <a:ext cx="7056784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Общаясь с родителями, нужно помнить, что в общении существуют свои закономерности. Основа отношения к нам человека закладывается в первые 15 секунд! Для того что бы расположить к себе человека необходимо применить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"Правило трёх плюсов"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 rot="10800000">
            <a:off x="29590" y="2492896"/>
            <a:ext cx="3174258" cy="3888432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122806" y="2492896"/>
            <a:ext cx="2937026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00000"/>
              </a:lnSpc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Для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того чтобы люди хотели с вами общаться, мы сами должны демонстрировать свою готовность общаться с ними. И собеседник должен это видеть. Необходима искренняя, доброжелательная 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улыбка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!</a:t>
            </a:r>
          </a:p>
          <a:p>
            <a:pPr lvl="0" algn="ctr">
              <a:lnSpc>
                <a:spcPct val="100000"/>
              </a:lnSpc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Улыбка ничего не стоит, но много дает. Она порождает атмосферу доброжелательности.</a:t>
            </a:r>
            <a:endParaRPr lang="ru-RU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 rot="10800000">
            <a:off x="4860032" y="2406369"/>
            <a:ext cx="4032448" cy="1019117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 rot="10800000">
            <a:off x="3491880" y="3717029"/>
            <a:ext cx="5400600" cy="2952329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4932040" y="2502159"/>
            <a:ext cx="396044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Имя человека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– это самый сладостный и самый важный для него звук на любом языке. </a:t>
            </a:r>
            <a:r>
              <a:rPr lang="ru-RU" dirty="0"/>
              <a:t>     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3635896" y="3903345"/>
            <a:ext cx="4968552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общении наиболее применим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косвенный комплимент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мы хвалим не самого человека, а то, что ему дорого, - 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его ребенка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 Загруженные, усталые после работы родители особенно уязвимы в отношении хорошего и плохого поведения ребенка. Поэтому не стоит акцентировать внимание на плохом. Сначала нужно рассказать об успехах и только в конце тактично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проблемных сторонах ребенка.</a:t>
            </a:r>
          </a:p>
        </p:txBody>
      </p:sp>
      <p:cxnSp>
        <p:nvCxnSpPr>
          <p:cNvPr id="13" name="Прямая соединительная линия 12"/>
          <p:cNvCxnSpPr>
            <a:stCxn id="4" idx="0"/>
            <a:endCxn id="6" idx="2"/>
          </p:cNvCxnSpPr>
          <p:nvPr/>
        </p:nvCxnSpPr>
        <p:spPr>
          <a:xfrm flipH="1">
            <a:off x="1616719" y="2053761"/>
            <a:ext cx="2883271" cy="439135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>
            <a:stCxn id="4" idx="0"/>
          </p:cNvCxnSpPr>
          <p:nvPr/>
        </p:nvCxnSpPr>
        <p:spPr>
          <a:xfrm>
            <a:off x="4499990" y="2053761"/>
            <a:ext cx="36004" cy="166326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>
            <a:stCxn id="4" idx="0"/>
            <a:endCxn id="8" idx="2"/>
          </p:cNvCxnSpPr>
          <p:nvPr/>
        </p:nvCxnSpPr>
        <p:spPr>
          <a:xfrm>
            <a:off x="4499990" y="2053761"/>
            <a:ext cx="2376266" cy="35260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4401830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 rot="10800000">
            <a:off x="323528" y="95696"/>
            <a:ext cx="8352928" cy="1533104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0649"/>
            <a:ext cx="8229600" cy="1152128"/>
          </a:xfrm>
        </p:spPr>
        <p:txBody>
          <a:bodyPr/>
          <a:lstStyle/>
          <a:p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Кроме этих приемов существуют и другие приемы установления хорошего контакта с собеседником: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988840"/>
            <a:ext cx="8820472" cy="4869160"/>
          </a:xfrm>
        </p:spPr>
        <p:txBody>
          <a:bodyPr/>
          <a:lstStyle/>
          <a:p>
            <a:pPr marL="0" indent="0" algn="ctr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Одновременно с улыбкой необходим доброжелательный, внимательный взгляд (контакт глаз). Но не следует «сверлить» собеседника взглядом.</a:t>
            </a:r>
          </a:p>
          <a:p>
            <a:pPr marL="0" indent="0" algn="ctr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Короткая дистанция и удобное расположение (от 50 см до 1,5 м). Такая дистанция характерна для беседы близких знакомых, друзей, поэтому собеседник подсознательно настраивается нас выслушать и помочь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Но не переступать «границы» личного пространства собеседника!</a:t>
            </a:r>
          </a:p>
          <a:p>
            <a:pPr marL="0" indent="0" algn="ctr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Убрать барьеры, «увеличивающие» расстояние в нашем восприятии в общении (стол, книга, лист бумаги в руках).</a:t>
            </a:r>
          </a:p>
          <a:p>
            <a:pPr marL="0" indent="0" algn="ctr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Использовать по ходу разговора открытые жесты, не скрещивать перед собой руки, ноги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433928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88640"/>
            <a:ext cx="8640960" cy="5937523"/>
          </a:xfrm>
        </p:spPr>
        <p:txBody>
          <a:bodyPr/>
          <a:lstStyle/>
          <a:p>
            <a:pPr marL="0" indent="0" algn="ctr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5. Всем своим видом поддерживать состояние безопасности и комфорта (отсутствие напряженности в позе, резких движений, сжатых кулаков, взгляд исподлобья, вызывающая интонация в голосе).</a:t>
            </a:r>
          </a:p>
          <a:p>
            <a:pPr marL="0" indent="0" algn="ctr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6. Использовать прием присоединения, т.е. найти общее «Я»: «Я сам такой же, у меня то же самое!». Как можно реже употреблять местоимение «Вы…» (Вы сделайте то-то!», «Вы должны это…!») Чаще говорить; «Мы»: «Мы все заинтересованы, чтобы наши дети были здоровы, умели…, знали…!», «Нас всех беспокоит, что дети…», «Наши дети…».</a:t>
            </a:r>
          </a:p>
          <a:p>
            <a:pPr marL="0" indent="0" algn="ctr">
              <a:buNone/>
            </a:pP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Вот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самые основные правила установления хорошего личностного контакта и построения эффективного общения и взаимодействия с родителями.</a:t>
            </a:r>
          </a:p>
          <a:p>
            <a:pPr marL="0" indent="0" algn="ctr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6335231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1619672" y="260648"/>
            <a:ext cx="5400600" cy="1296144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034734"/>
            <a:ext cx="8229600" cy="378042"/>
          </a:xfrm>
        </p:spPr>
        <p:txBody>
          <a:bodyPr/>
          <a:lstStyle/>
          <a:p>
            <a:r>
              <a:rPr lang="ru-RU" b="1" dirty="0"/>
              <a:t>Упражнение 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«</a:t>
            </a:r>
            <a:r>
              <a:rPr lang="ru-RU" b="1" dirty="0"/>
              <a:t>Яблоко и червяк».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74304" y="1600200"/>
            <a:ext cx="7518176" cy="5060438"/>
          </a:xfrm>
        </p:spPr>
        <p:txBody>
          <a:bodyPr/>
          <a:lstStyle/>
          <a:p>
            <a:pPr marL="0" indent="0" algn="ctr">
              <a:buNone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Сядьте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поудобнее, закройте глаза и представьте на минуту, будто вы – 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яблоко.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Спелое, сочное, красивое, ароматное, наливное яблоко, которое живописно висит на веточке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 algn="ctr">
              <a:buNone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Все любуются вами, восхищаются. </a:t>
            </a:r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Вдруг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откуда ни возьмись, подползает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к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вам червяк и говорит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 algn="ctr">
              <a:buNone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Сейчас я тебя буду есть!»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Что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бы вы ответили червяку?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т               Откройте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глаза и запомните свой ответ.</a:t>
            </a:r>
          </a:p>
          <a:p>
            <a:pPr marL="0" indent="0" algn="ctr">
              <a:buNone/>
            </a:pP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8" name="Picture 4" descr="https://documents.iu.ru/3c868707-692b-4387-b1e0-18444256207f/0/slide_04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183" t="12409" r="21039" b="8184"/>
          <a:stretch/>
        </p:blipFill>
        <p:spPr bwMode="auto">
          <a:xfrm>
            <a:off x="34320" y="4274434"/>
            <a:ext cx="2679968" cy="25835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0622240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1161688" y="101000"/>
            <a:ext cx="6264696" cy="1095752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01000"/>
            <a:ext cx="8229600" cy="1743824"/>
          </a:xfrm>
        </p:spPr>
        <p:txBody>
          <a:bodyPr/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психологии выделяют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пять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способов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выхода</a:t>
            </a:r>
            <a:b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 конфликтной ситуации.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209288"/>
            <a:ext cx="8963472" cy="4785395"/>
          </a:xfrm>
        </p:spPr>
        <p:txBody>
          <a:bodyPr/>
          <a:lstStyle/>
          <a:p>
            <a:pPr marL="0" indent="0" algn="ctr"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 теперь вспомните ваши ответы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соотнесите со способами выхода из конфликтных ситуаций. 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Конкуренция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(соревнование) предполагает сосредоточение внимания только на своих интересах, полное игнорирование интересов партнера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000" b="1" i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«Сейчас как упаду на тебя и раздавлю»</a:t>
            </a:r>
            <a:endParaRPr lang="ru-RU" sz="2000" b="1" i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Избегание</a:t>
            </a:r>
            <a:r>
              <a:rPr lang="ru-RU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(уклонение) характеризуется отсутствием внимания как к своим интересам, так и к интересам партнера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b="1" i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«Вон, посмотри, какая симпатичная груша!»</a:t>
            </a:r>
            <a:endParaRPr lang="ru-RU" sz="2000" b="1" i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Компромисс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представляет собой достижения «половинчатой» выгоды каждой стороной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000" b="1" i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«Ну, хорошо, откуси половинку, остальное оставь моим любимым  хозяевам!»</a:t>
            </a:r>
            <a:endParaRPr lang="ru-RU" sz="2000" b="1" i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Приспособление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предполагает повышенное внимание к интересам другого человека, при этом собственные интересы отходят на второй план. </a:t>
            </a:r>
            <a:r>
              <a:rPr lang="ru-RU" sz="2000" b="1" i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«Такая, видно, у меня доля тяжкая!»</a:t>
            </a:r>
            <a:endParaRPr lang="ru-RU" sz="2000" b="1" i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Сотрудничество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является стратегией, позволяющей учесть интересы обеих сторон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000" b="1" i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«Посмотри, на земле есть уже упавшие яблоки, ты их ешь, они тоже вкусные!»</a:t>
            </a:r>
            <a:endParaRPr lang="ru-RU" sz="2000" b="1" i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2629023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Схема 5"/>
          <p:cNvGraphicFramePr/>
          <p:nvPr>
            <p:extLst>
              <p:ext uri="{D42A27DB-BD31-4B8C-83A1-F6EECF244321}">
                <p14:modId xmlns:p14="http://schemas.microsoft.com/office/powerpoint/2010/main" val="2513447492"/>
              </p:ext>
            </p:extLst>
          </p:nvPr>
        </p:nvGraphicFramePr>
        <p:xfrm>
          <a:off x="179512" y="188640"/>
          <a:ext cx="8784976" cy="64807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815700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кругленный прямоугольник 8"/>
          <p:cNvSpPr/>
          <p:nvPr/>
        </p:nvSpPr>
        <p:spPr>
          <a:xfrm>
            <a:off x="1979712" y="3356992"/>
            <a:ext cx="4765374" cy="3096344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548680"/>
          </a:xfrm>
        </p:spPr>
        <p:txBody>
          <a:bodyPr/>
          <a:lstStyle/>
          <a:p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Демонстративный тип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179512" y="523882"/>
            <a:ext cx="6912768" cy="2761102"/>
          </a:xfrm>
        </p:spPr>
        <p:txBody>
          <a:bodyPr/>
          <a:lstStyle/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Хочет быть в центре внимания.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Любит хорошо выглядеть в глазах других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Относится к людям также, как относятся к нему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Любуется своими страданиями, подчёркивает их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Эмоции преобладают над разумом</a:t>
            </a:r>
          </a:p>
          <a:p>
            <a:pPr marL="0" indent="0">
              <a:buNone/>
            </a:pP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Люди демонстративного типа эмоциональны и часто действуют, не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подумав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планирование – не их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конек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half" idx="2"/>
          </p:nvPr>
        </p:nvSpPr>
        <p:spPr>
          <a:xfrm>
            <a:off x="2093574" y="3261105"/>
            <a:ext cx="4621357" cy="3288117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      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</a:t>
            </a: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ЧТО ДЕЛАТЬ</a:t>
            </a:r>
          </a:p>
          <a:p>
            <a:pPr marL="0" indent="0"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 ввязывайтесь в конфликт- доводы здесь бесполезны, сделайте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пару-тройку комплиментов, внимательно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выслушайте. </a:t>
            </a:r>
          </a:p>
          <a:p>
            <a:pPr marL="0" indent="0"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Свою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точку зрения озвучивайте таким образом, чтобы сложилось впечатление, что это его идея, и вы ее только поддерживаете.</a:t>
            </a:r>
          </a:p>
        </p:txBody>
      </p:sp>
      <p:pic>
        <p:nvPicPr>
          <p:cNvPr id="10" name="Picture 3" descr="C:\Users\PC\Desktop\сад\педсовет\апрель\QmXEyqr2WVdStjSR4Kv3uTAH175o2H8ccFqBPe9bStK6Z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45086" y="497355"/>
            <a:ext cx="2331572" cy="30491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2974542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Скругленный прямоугольник 7"/>
          <p:cNvSpPr/>
          <p:nvPr/>
        </p:nvSpPr>
        <p:spPr>
          <a:xfrm>
            <a:off x="1835696" y="3429000"/>
            <a:ext cx="5760640" cy="3401775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576064"/>
          </a:xfrm>
        </p:spPr>
        <p:txBody>
          <a:bodyPr/>
          <a:lstStyle/>
          <a:p>
            <a:r>
              <a:rPr lang="ru-RU" b="1" spc="5" dirty="0" smtClean="0">
                <a:solidFill>
                  <a:srgbClr val="000000"/>
                </a:solidFill>
                <a:latin typeface="Times New Roman"/>
                <a:ea typeface="Times New Roman"/>
              </a:rPr>
              <a:t>Ригидный тип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764704"/>
            <a:ext cx="7355160" cy="2969727"/>
          </a:xfrm>
        </p:spPr>
        <p:txBody>
          <a:bodyPr/>
          <a:lstStyle/>
          <a:p>
            <a:pPr marR="17780" lvl="0" algn="just">
              <a:spcBef>
                <a:spcPts val="0"/>
              </a:spcBef>
              <a:buFont typeface="Symbol"/>
              <a:buChar char=""/>
            </a:pPr>
            <a:r>
              <a:rPr lang="ru-RU" sz="1800" spc="10" dirty="0" smtClean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Подозрителен,  прямолинеен </a:t>
            </a:r>
            <a:r>
              <a:rPr lang="ru-RU" sz="1800" spc="10" dirty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и негибок. </a:t>
            </a:r>
            <a:endParaRPr lang="ru-RU" sz="1800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R="17780" lvl="0" algn="just">
              <a:spcBef>
                <a:spcPts val="0"/>
              </a:spcBef>
              <a:buFont typeface="Symbol"/>
              <a:buChar char=""/>
            </a:pPr>
            <a:r>
              <a:rPr lang="ru-RU" sz="1800" spc="10" dirty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Обладает завышенной </a:t>
            </a:r>
            <a:r>
              <a:rPr lang="ru-RU" sz="1800" spc="15" dirty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самооценкой. </a:t>
            </a:r>
            <a:endParaRPr lang="ru-RU" sz="1800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R="17780" lvl="0" algn="just">
              <a:spcBef>
                <a:spcPts val="0"/>
              </a:spcBef>
              <a:buFont typeface="Symbol"/>
              <a:buChar char=""/>
            </a:pPr>
            <a:r>
              <a:rPr lang="ru-RU" sz="1800" spc="15" dirty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Постоянно требует подтверждения собственной </a:t>
            </a:r>
            <a:r>
              <a:rPr lang="ru-RU" sz="1800" spc="10" dirty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значимости. </a:t>
            </a:r>
            <a:endParaRPr lang="ru-RU" sz="1800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R="17780" lvl="0" algn="just">
              <a:spcBef>
                <a:spcPts val="0"/>
              </a:spcBef>
              <a:buFont typeface="Symbol"/>
              <a:buChar char=""/>
            </a:pPr>
            <a:r>
              <a:rPr lang="ru-RU" sz="1800" spc="10" dirty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Часто не учитывает изменения ситуации и обстоя­</a:t>
            </a:r>
            <a:r>
              <a:rPr lang="ru-RU" sz="1800" spc="5" dirty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тельств. </a:t>
            </a:r>
            <a:endParaRPr lang="ru-RU" sz="1800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R="17780" lvl="0" algn="just">
              <a:spcBef>
                <a:spcPts val="0"/>
              </a:spcBef>
              <a:buFont typeface="Symbol"/>
              <a:buChar char=""/>
            </a:pPr>
            <a:r>
              <a:rPr lang="ru-RU" sz="1800" spc="5" dirty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С большим трудом принимает точку зрения окружающих, не очень считается с их мнением. </a:t>
            </a:r>
            <a:endParaRPr lang="ru-RU" sz="1800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R="17780" lvl="0" algn="just">
              <a:spcBef>
                <a:spcPts val="0"/>
              </a:spcBef>
              <a:buFont typeface="Symbol"/>
              <a:buChar char=""/>
            </a:pPr>
            <a:r>
              <a:rPr lang="ru-RU" sz="1800" spc="10" dirty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Выражение недоброжелательности со стороны окружающих </a:t>
            </a:r>
            <a:r>
              <a:rPr lang="ru-RU" sz="1800" spc="15" dirty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воспринимает как обиду.</a:t>
            </a:r>
            <a:endParaRPr lang="ru-RU" sz="1800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R="17780" lvl="0" algn="just">
              <a:spcBef>
                <a:spcPts val="0"/>
              </a:spcBef>
              <a:buFont typeface="Symbol"/>
              <a:buChar char=""/>
            </a:pPr>
            <a:r>
              <a:rPr lang="ru-RU" sz="1800" spc="15" dirty="0" err="1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Малокритичен</a:t>
            </a:r>
            <a:r>
              <a:rPr lang="ru-RU" sz="1800" spc="15" dirty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по отношению к своим </a:t>
            </a:r>
            <a:r>
              <a:rPr lang="ru-RU" sz="1800" spc="10" dirty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поступкам. </a:t>
            </a:r>
            <a:endParaRPr lang="ru-RU" sz="1800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979711" y="3212976"/>
            <a:ext cx="5616625" cy="3365771"/>
          </a:xfrm>
        </p:spPr>
        <p:txBody>
          <a:bodyPr/>
          <a:lstStyle/>
          <a:p>
            <a:pPr marL="0" indent="0">
              <a:buNone/>
            </a:pP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</a:t>
            </a:r>
          </a:p>
          <a:p>
            <a:pPr marL="0" indent="0">
              <a:buNone/>
            </a:pPr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ЧТО ДЕЛАТЬ</a:t>
            </a:r>
          </a:p>
          <a:p>
            <a:pPr marL="0" indent="0">
              <a:buNone/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Выстраивайте общение максимально логично и по делу.</a:t>
            </a:r>
          </a:p>
          <a:p>
            <a:pPr marL="0" indent="0">
              <a:buNone/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разговоре уделяйте внимание сложившимся стереотипам – «так принято», «этим пользовались еще предки», «проверено веками».  </a:t>
            </a:r>
            <a:endParaRPr lang="ru-RU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Будьте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искренними и не старайтесь обмануть – потом доказать чистоту своих помыслов будет практически нереально.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1029" name="Picture 5" descr="https://fsd.kopilkaurokov.ru/up/html/2018/05/15/k_5afaa662c82a9/469679_3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-99392"/>
            <a:ext cx="2381250" cy="44672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8832187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Скругленный прямоугольник 11"/>
          <p:cNvSpPr/>
          <p:nvPr/>
        </p:nvSpPr>
        <p:spPr>
          <a:xfrm>
            <a:off x="1585168" y="3789040"/>
            <a:ext cx="5596067" cy="259228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082" name="Picture 10" descr="https://winx-fan.ru/800/600/https/pbs.twimg.com/media/Dv_Y4JYX4AUM0Vt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5" y="20531"/>
            <a:ext cx="1477664" cy="180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/>
          <a:lstStyle/>
          <a:p>
            <a:r>
              <a:rPr lang="ru-RU" b="1" spc="5" dirty="0" smtClean="0">
                <a:solidFill>
                  <a:srgbClr val="000000"/>
                </a:solidFill>
                <a:latin typeface="Times New Roman"/>
                <a:ea typeface="Times New Roman"/>
              </a:rPr>
              <a:t>Неуправляемый тип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67544" y="920631"/>
            <a:ext cx="7200800" cy="2580377"/>
          </a:xfrm>
        </p:spPr>
        <p:txBody>
          <a:bodyPr/>
          <a:lstStyle/>
          <a:p>
            <a:pPr marR="50165" lvl="3" algn="just">
              <a:spcBef>
                <a:spcPts val="0"/>
              </a:spcBef>
              <a:buFont typeface="Symbol"/>
              <a:buChar char=""/>
            </a:pPr>
            <a:r>
              <a:rPr lang="ru-RU" spc="10" dirty="0" smtClean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Импульсивен, </a:t>
            </a:r>
            <a:r>
              <a:rPr lang="ru-RU" spc="10" dirty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недостаточно контролирует себя. </a:t>
            </a:r>
            <a:endParaRPr lang="ru-RU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R="50165" lvl="3" algn="just">
              <a:spcBef>
                <a:spcPts val="0"/>
              </a:spcBef>
              <a:buFont typeface="Symbol"/>
              <a:buChar char=""/>
            </a:pPr>
            <a:r>
              <a:rPr lang="ru-RU" spc="10" dirty="0" smtClean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Ведет </a:t>
            </a:r>
            <a:r>
              <a:rPr lang="ru-RU" spc="10" dirty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себя вызывающе, </a:t>
            </a:r>
            <a:r>
              <a:rPr lang="ru-RU" spc="5" dirty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агрессивно.</a:t>
            </a:r>
            <a:endParaRPr lang="ru-RU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R="50165" lvl="0" algn="just">
              <a:spcBef>
                <a:spcPts val="0"/>
              </a:spcBef>
              <a:buFont typeface="Symbol"/>
              <a:buChar char=""/>
            </a:pPr>
            <a:r>
              <a:rPr lang="ru-RU" sz="1800" spc="5" dirty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Может не обращать внимания на общепринятые нормы </a:t>
            </a:r>
            <a:r>
              <a:rPr lang="ru-RU" sz="1800" spc="10" dirty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общения. </a:t>
            </a:r>
            <a:endParaRPr lang="ru-RU" sz="1800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R="50165" lvl="0" algn="just">
              <a:spcBef>
                <a:spcPts val="0"/>
              </a:spcBef>
              <a:buFont typeface="Symbol"/>
              <a:buChar char=""/>
            </a:pPr>
            <a:r>
              <a:rPr lang="ru-RU" sz="1800" spc="10" dirty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Характерен высокий уровень притязаний. </a:t>
            </a:r>
            <a:endParaRPr lang="ru-RU" sz="1800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R="50165" lvl="0" algn="just">
              <a:spcBef>
                <a:spcPts val="0"/>
              </a:spcBef>
              <a:buFont typeface="Symbol"/>
              <a:buChar char=""/>
            </a:pPr>
            <a:r>
              <a:rPr lang="ru-RU" sz="1800" spc="10" dirty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Несамокритичен. </a:t>
            </a:r>
            <a:endParaRPr lang="ru-RU" sz="1800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R="50165" lvl="0" algn="just">
              <a:spcBef>
                <a:spcPts val="0"/>
              </a:spcBef>
              <a:buFont typeface="Symbol"/>
              <a:buChar char=""/>
            </a:pPr>
            <a:r>
              <a:rPr lang="ru-RU" sz="1800" spc="10" dirty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В неудачах, неприятностях склонен обвинять других. </a:t>
            </a:r>
            <a:endParaRPr lang="ru-RU" sz="1800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R="50165" lvl="0" algn="just">
              <a:spcBef>
                <a:spcPts val="0"/>
              </a:spcBef>
              <a:buFont typeface="Symbol"/>
              <a:buChar char=""/>
            </a:pPr>
            <a:r>
              <a:rPr lang="ru-RU" sz="1800" spc="15" dirty="0" smtClean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Недостаточно </a:t>
            </a:r>
            <a:r>
              <a:rPr lang="ru-RU" sz="1800" spc="15" dirty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развита способность соотносить свои поступки </a:t>
            </a:r>
            <a:r>
              <a:rPr lang="ru-RU" sz="1800" spc="10" dirty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с целями и обстоятельствами. </a:t>
            </a:r>
            <a:endParaRPr lang="ru-RU" sz="1800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algn="just">
              <a:spcBef>
                <a:spcPts val="0"/>
              </a:spcBef>
            </a:pPr>
            <a:r>
              <a:rPr lang="ru-RU" sz="1800" spc="10" dirty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Из прошлого опыта извлекает мало </a:t>
            </a:r>
            <a:r>
              <a:rPr lang="ru-RU" sz="1800" spc="15" dirty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уроков.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835696" y="3789040"/>
            <a:ext cx="5040560" cy="2448272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                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ЧТО ДЕЛАТЬ </a:t>
            </a:r>
          </a:p>
          <a:p>
            <a:pPr marL="0" indent="0">
              <a:buNone/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Что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 него ожидать, не могут знать даже самые близкие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люди. Часто такая личность неподконтрольна никому. Здесь практически невозможно апеллировать к разумным доводам, к прошлому опыту, нормам. Главный совет – избегайте общения с таким человеком.</a:t>
            </a: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3074" name="Picture 2" descr="https://funforkids.ru/pictures/neznaika/neznaika05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7181235" y="260648"/>
            <a:ext cx="1962765" cy="37685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7346629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кругленный прямоугольник 5"/>
          <p:cNvSpPr/>
          <p:nvPr/>
        </p:nvSpPr>
        <p:spPr>
          <a:xfrm>
            <a:off x="1763688" y="3356992"/>
            <a:ext cx="5596067" cy="259228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1102"/>
            <a:ext cx="8229600" cy="661594"/>
          </a:xfrm>
        </p:spPr>
        <p:txBody>
          <a:bodyPr/>
          <a:lstStyle/>
          <a:p>
            <a:r>
              <a:rPr lang="ru-RU" b="1" spc="5" dirty="0" smtClean="0">
                <a:solidFill>
                  <a:srgbClr val="000000"/>
                </a:solidFill>
                <a:latin typeface="Times New Roman"/>
                <a:ea typeface="Times New Roman"/>
              </a:rPr>
              <a:t>Сверхточный тип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2195736" y="692697"/>
            <a:ext cx="6624736" cy="2520279"/>
          </a:xfrm>
        </p:spPr>
        <p:txBody>
          <a:bodyPr/>
          <a:lstStyle/>
          <a:p>
            <a:pPr marR="53975" lvl="0" algn="just">
              <a:spcBef>
                <a:spcPts val="0"/>
              </a:spcBef>
              <a:buFont typeface="Symbol"/>
              <a:buChar char=""/>
            </a:pPr>
            <a:r>
              <a:rPr lang="ru-RU" sz="1800" spc="10" dirty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Скрупулезно относится к работе. </a:t>
            </a:r>
            <a:endParaRPr lang="ru-RU" sz="1800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R="53975" lvl="0" algn="just">
              <a:spcBef>
                <a:spcPts val="0"/>
              </a:spcBef>
              <a:buFont typeface="Symbol"/>
              <a:buChar char=""/>
            </a:pPr>
            <a:r>
              <a:rPr lang="ru-RU" sz="1800" spc="10" dirty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Предъявляет повышенные </a:t>
            </a:r>
            <a:r>
              <a:rPr lang="ru-RU" sz="1800" spc="5" dirty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требования к </a:t>
            </a:r>
            <a:r>
              <a:rPr lang="ru-RU" sz="1800" spc="5" dirty="0" smtClean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себе.</a:t>
            </a:r>
            <a:r>
              <a:rPr lang="ru-RU" sz="1800" spc="5" dirty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 </a:t>
            </a:r>
            <a:endParaRPr lang="ru-RU" sz="1800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R="53975" lvl="0" algn="just">
              <a:spcBef>
                <a:spcPts val="0"/>
              </a:spcBef>
              <a:buFont typeface="Symbol"/>
              <a:buChar char=""/>
            </a:pPr>
            <a:r>
              <a:rPr lang="ru-RU" sz="1800" spc="10" dirty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Обладает повышенной </a:t>
            </a:r>
            <a:r>
              <a:rPr lang="ru-RU" sz="1800" spc="10" dirty="0" smtClean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тревожностью, мнительностью.</a:t>
            </a:r>
            <a:endParaRPr lang="ru-RU" sz="1800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R="53975" lvl="0" algn="just">
              <a:spcBef>
                <a:spcPts val="0"/>
              </a:spcBef>
              <a:buFont typeface="Symbol"/>
              <a:buChar char=""/>
            </a:pPr>
            <a:r>
              <a:rPr lang="ru-RU" sz="1800" spc="10" dirty="0" smtClean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Склонен </a:t>
            </a:r>
            <a:r>
              <a:rPr lang="ru-RU" sz="1800" spc="10" dirty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придавать излишнее значение замечаниям </a:t>
            </a:r>
            <a:r>
              <a:rPr lang="ru-RU" sz="1800" spc="15" dirty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окружающих. </a:t>
            </a:r>
            <a:endParaRPr lang="ru-RU" sz="1800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R="53975" lvl="0" algn="just">
              <a:spcBef>
                <a:spcPts val="0"/>
              </a:spcBef>
              <a:buFont typeface="Symbol"/>
              <a:buChar char=""/>
            </a:pPr>
            <a:r>
              <a:rPr lang="ru-RU" sz="1800" spc="10" dirty="0" smtClean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Страдает </a:t>
            </a:r>
            <a:r>
              <a:rPr lang="ru-RU" sz="1800" spc="10" dirty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от себя сам, переживает свои </a:t>
            </a:r>
            <a:r>
              <a:rPr lang="ru-RU" sz="1800" spc="5" dirty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просчеты, неудачи, подчас расплачиваясь болезнями (бессонница, </a:t>
            </a:r>
            <a:r>
              <a:rPr lang="ru-RU" sz="1800" dirty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головные боли и т. п.). </a:t>
            </a:r>
            <a:endParaRPr lang="ru-RU" sz="1800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907704" y="3645024"/>
            <a:ext cx="5456538" cy="1944216"/>
          </a:xfrm>
        </p:spPr>
        <p:txBody>
          <a:bodyPr/>
          <a:lstStyle/>
          <a:p>
            <a:pPr marL="0" indent="0">
              <a:buNone/>
            </a:pP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</a:t>
            </a: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ЧТО </a:t>
            </a:r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ДЕЛАТЬ </a:t>
            </a:r>
          </a:p>
          <a:p>
            <a:pPr marL="0" indent="0">
              <a:buNone/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Преподносите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свою точку зрения, как нечто идеальное, минусы и шероховатости прячьте. Предлагайте оппоненту, прежде чем принять окончательное решение, попробовать вашу идею или продукт, не требуя от него быстрого и категоричного ответа да или нет.</a:t>
            </a:r>
          </a:p>
        </p:txBody>
      </p:sp>
      <p:pic>
        <p:nvPicPr>
          <p:cNvPr id="5" name="Picture 6" descr="https://avatars.mds.yandex.net/get-zen_doc/1538671/pub_5ceed723d6621900afd3c221_5ceed790b10fd700af25ca46/scale_1200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698" r="13155" b="3319"/>
          <a:stretch/>
        </p:blipFill>
        <p:spPr bwMode="auto">
          <a:xfrm>
            <a:off x="0" y="31102"/>
            <a:ext cx="1979712" cy="28218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59595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548680"/>
            <a:ext cx="8856984" cy="1368152"/>
          </a:xfrm>
        </p:spPr>
        <p:txBody>
          <a:bodyPr/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Одной из важнейших задач современного образования является установление партнерских отношений с родителями через реализацию модели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взаимодействия</a:t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«Семья — Ребенок — Детский сад».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Составной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частью взаимодействия педагога с родителями – является 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общение.</a:t>
            </a:r>
            <a:endParaRPr lang="ru-RU" sz="2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8" y="2348880"/>
            <a:ext cx="8136904" cy="936103"/>
          </a:xfrm>
        </p:spPr>
        <p:txBody>
          <a:bodyPr/>
          <a:lstStyle/>
          <a:p>
            <a:pPr marL="0" indent="0" algn="ctr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 этом ведущая роль в общении педагога и родителей</a:t>
            </a:r>
          </a:p>
          <a:p>
            <a:pPr marL="0" indent="0" algn="ctr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принадлежит педагогу. </a:t>
            </a:r>
            <a:endParaRPr lang="ru-RU" sz="2400" dirty="0"/>
          </a:p>
        </p:txBody>
      </p:sp>
      <p:pic>
        <p:nvPicPr>
          <p:cNvPr id="1026" name="Picture 2" descr="https://ds03.infourok.ru/uploads/ex/0156/0004a8bd-9c5fed47/img13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25" t="26324" r="55664" b="44664"/>
          <a:stretch/>
        </p:blipFill>
        <p:spPr bwMode="auto">
          <a:xfrm>
            <a:off x="4967536" y="3284984"/>
            <a:ext cx="3528392" cy="1872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95536" y="3466664"/>
            <a:ext cx="4572000" cy="193899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Зачастую не всегда родителям и педагогам хватает взаимопонимания, такта, терпения, чтобы услышать и понять друг друга.</a:t>
            </a:r>
            <a:endParaRPr lang="ru-RU" sz="24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286000" y="5397488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indent="0" algn="ctr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Причины могут быть как со стороны родителей, так и со стороны педагогов</a:t>
            </a:r>
          </a:p>
        </p:txBody>
      </p:sp>
    </p:spTree>
    <p:extLst>
      <p:ext uri="{BB962C8B-B14F-4D97-AF65-F5344CB8AC3E}">
        <p14:creationId xmlns:p14="http://schemas.microsoft.com/office/powerpoint/2010/main" val="20478569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кругленный прямоугольник 8"/>
          <p:cNvSpPr/>
          <p:nvPr/>
        </p:nvSpPr>
        <p:spPr>
          <a:xfrm>
            <a:off x="1280189" y="3501008"/>
            <a:ext cx="5596067" cy="259228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648072"/>
          </a:xfrm>
        </p:spPr>
        <p:txBody>
          <a:bodyPr/>
          <a:lstStyle/>
          <a:p>
            <a:r>
              <a:rPr lang="ru-RU" b="1" dirty="0">
                <a:solidFill>
                  <a:srgbClr val="000000"/>
                </a:solidFill>
                <a:latin typeface="Times New Roman"/>
                <a:ea typeface="Times New Roman"/>
              </a:rPr>
              <a:t>«Бесконфликтный»</a:t>
            </a:r>
            <a:r>
              <a:rPr lang="ru-RU" b="1" spc="5" dirty="0" smtClean="0">
                <a:solidFill>
                  <a:srgbClr val="000000"/>
                </a:solidFill>
                <a:latin typeface="Times New Roman"/>
                <a:ea typeface="Times New Roman"/>
              </a:rPr>
              <a:t> тип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251520" y="836713"/>
            <a:ext cx="6840760" cy="2160239"/>
          </a:xfrm>
        </p:spPr>
        <p:txBody>
          <a:bodyPr/>
          <a:lstStyle/>
          <a:p>
            <a:pPr marR="64770" lvl="0" algn="just">
              <a:spcBef>
                <a:spcPts val="0"/>
              </a:spcBef>
              <a:buFont typeface="Symbol"/>
              <a:buChar char=""/>
            </a:pPr>
            <a:r>
              <a:rPr lang="ru-RU" sz="2000" spc="10" dirty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Неустойчивая оценка в мнениях. </a:t>
            </a:r>
            <a:endParaRPr lang="ru-RU" sz="2000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R="64770" lvl="0" algn="just">
              <a:spcBef>
                <a:spcPts val="0"/>
              </a:spcBef>
              <a:buFont typeface="Symbol"/>
              <a:buChar char=""/>
            </a:pPr>
            <a:r>
              <a:rPr lang="ru-RU" sz="2000" spc="10" dirty="0" smtClean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Обладает </a:t>
            </a:r>
            <a:r>
              <a:rPr lang="ru-RU" sz="2000" spc="10" dirty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легкой внушаемостью. </a:t>
            </a:r>
            <a:endParaRPr lang="ru-RU" sz="2000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R="64770" lvl="0" algn="just">
              <a:spcBef>
                <a:spcPts val="0"/>
              </a:spcBef>
              <a:buFont typeface="Symbol"/>
              <a:buChar char=""/>
            </a:pPr>
            <a:r>
              <a:rPr lang="ru-RU" sz="2000" spc="10" dirty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Зависит от мнения окружающих. </a:t>
            </a:r>
            <a:endParaRPr lang="ru-RU" sz="2000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R="64770" lvl="0" algn="just">
              <a:spcBef>
                <a:spcPts val="0"/>
              </a:spcBef>
              <a:buFont typeface="Symbol"/>
              <a:buChar char=""/>
            </a:pPr>
            <a:r>
              <a:rPr lang="ru-RU" sz="2000" spc="10" dirty="0" smtClean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Недостаточно </a:t>
            </a:r>
            <a:r>
              <a:rPr lang="ru-RU" sz="2000" spc="10" dirty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хорошо видит перспективу. </a:t>
            </a:r>
            <a:endParaRPr lang="ru-RU" sz="2000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R="64770" lvl="0" algn="just">
              <a:spcBef>
                <a:spcPts val="0"/>
              </a:spcBef>
              <a:buFont typeface="Symbol"/>
              <a:buChar char=""/>
            </a:pPr>
            <a:r>
              <a:rPr lang="ru-RU" sz="2000" spc="10" dirty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Излишне стремится к компромиссу. </a:t>
            </a:r>
            <a:endParaRPr lang="ru-RU" sz="2000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R="64770" lvl="0" algn="just">
              <a:spcBef>
                <a:spcPts val="0"/>
              </a:spcBef>
              <a:buFont typeface="Symbol"/>
              <a:buChar char=""/>
            </a:pPr>
            <a:r>
              <a:rPr lang="ru-RU" sz="2000" spc="5" dirty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Не обладает достаточной силой воли. </a:t>
            </a:r>
            <a:endParaRPr lang="ru-RU" sz="2000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algn="just">
              <a:spcBef>
                <a:spcPts val="0"/>
              </a:spcBef>
            </a:pPr>
            <a:r>
              <a:rPr lang="ru-RU" sz="2000" spc="5" dirty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Почти не задумывается над причинами и последствиями поступков </a:t>
            </a:r>
            <a:r>
              <a:rPr lang="ru-RU" sz="2000" spc="10" dirty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как своих, так и окружающих</a:t>
            </a:r>
            <a:r>
              <a:rPr lang="ru-RU" sz="1800" spc="10" dirty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.</a:t>
            </a:r>
            <a:endParaRPr lang="ru-RU" sz="1800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691680" y="3717032"/>
            <a:ext cx="4896544" cy="2232248"/>
          </a:xfrm>
        </p:spPr>
        <p:txBody>
          <a:bodyPr/>
          <a:lstStyle/>
          <a:p>
            <a:pPr marL="0" indent="0">
              <a:buNone/>
            </a:pP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ЧТО ДЕЛАТЬ</a:t>
            </a:r>
          </a:p>
          <a:p>
            <a:pPr marL="0" indent="0"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 стоит полностью полагаться на такого человека. Закрепляйте какие- то договорённости документально. В спорных случаях приглашайте всех участников конфликта для выяснения некой объективной правды. </a:t>
            </a:r>
            <a:endParaRPr lang="ru-RU" sz="2000" dirty="0"/>
          </a:p>
        </p:txBody>
      </p:sp>
      <p:pic>
        <p:nvPicPr>
          <p:cNvPr id="1032" name="Picture 8" descr="https://cstor.nn2.ru/userfiles/data/ufiles/1/36/77/3367783.zajc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6256" y="0"/>
            <a:ext cx="2052436" cy="5112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7581633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260648"/>
            <a:ext cx="8291264" cy="5865515"/>
          </a:xfrm>
        </p:spPr>
        <p:txBody>
          <a:bodyPr/>
          <a:lstStyle/>
          <a:p>
            <a:pPr marL="0" indent="0" algn="ctr">
              <a:buNone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Конфликтов не надо бояться, </a:t>
            </a:r>
            <a:endParaRPr lang="ru-RU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их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надо предупреждать, </a:t>
            </a:r>
            <a:endParaRPr lang="ru-RU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случае возникновения — улаживать. </a:t>
            </a:r>
            <a:endParaRPr lang="ru-RU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Именно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улаживать, так как в конфликтах не бывает победителей. </a:t>
            </a:r>
            <a:endParaRPr lang="ru-RU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Конфликт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показывает, что проблема назрела, и если ее разрешить, то конфликт минует. </a:t>
            </a:r>
          </a:p>
        </p:txBody>
      </p:sp>
    </p:spTree>
    <p:extLst>
      <p:ext uri="{BB962C8B-B14F-4D97-AF65-F5344CB8AC3E}">
        <p14:creationId xmlns:p14="http://schemas.microsoft.com/office/powerpoint/2010/main" val="283512031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1619672" y="764704"/>
            <a:ext cx="5596067" cy="151216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91680" y="764704"/>
            <a:ext cx="5688632" cy="1512168"/>
          </a:xfrm>
        </p:spPr>
        <p:txBody>
          <a:bodyPr/>
          <a:lstStyle/>
          <a:p>
            <a:r>
              <a:rPr lang="ru-RU" b="1" i="1" dirty="0"/>
              <a:t>Уважаемые педагоги, помните: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0" y="1628800"/>
            <a:ext cx="9144000" cy="4497363"/>
          </a:xfrm>
        </p:spPr>
        <p:txBody>
          <a:bodyPr/>
          <a:lstStyle/>
          <a:p>
            <a:pPr algn="ctr"/>
            <a:endParaRPr lang="ru-RU" sz="2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выносите суждений.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Воспитателю необходимо избегать суждений типа «Вы слишком мало уделяете времени воспитанию сына (дочери)», так как эти фразы (даже если они абсолютно справедливы) чаще всего порождают протест со стороны родителей.</a:t>
            </a:r>
          </a:p>
          <a:p>
            <a:pPr algn="ctr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 поучайте.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Не подсказывать решения. Нельзя навязывать собеседнику свою собственную точку зрения и «учить жизни» родителей, так как фразы «На Вашем месте я бы…» и им подобные ущемляют самолюбие собеседника и не способствуют процессу общения.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8756295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0" y="0"/>
            <a:ext cx="9144000" cy="6126163"/>
          </a:xfrm>
        </p:spPr>
        <p:txBody>
          <a:bodyPr/>
          <a:lstStyle/>
          <a:p>
            <a:r>
              <a:rPr lang="ru-RU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 ставьте «диагноз».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Необходимо помнить, что все фразы воспитателя должны быть корректны. Категоричные высказывания - «Ваш ребенок не умеет себя вести», «Вам нужно обратиться по поводу отклонений в поведении вашего сына (дочери) к психиатру» всегда настораживают родителей и настраивают против вас.</a:t>
            </a:r>
          </a:p>
          <a:p>
            <a:r>
              <a:rPr lang="ru-RU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 выпытывайте.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Нельзя задавать родителям вопросы, не касающиеся педагогического процесса, так как излишнее любопытство разрушает взаимопонимание между семьей и детским садом.</a:t>
            </a:r>
          </a:p>
          <a:p>
            <a:r>
              <a:rPr lang="ru-RU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 разглашайте «тайну».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Воспитатель обязан сохранять в тайне сведения о семье, доверенные ему родителями, если те не желают, чтобы эти сведения стали достоянием гласности.</a:t>
            </a:r>
          </a:p>
          <a:p>
            <a:r>
              <a:rPr lang="ru-RU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 провоцируйте конфликты.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Воспитатель избежит конфликтных ситуаций в общении с родителями, если будет соблюдать все вышеперечисленные правила общения с родителями.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353668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Ромб 5"/>
          <p:cNvSpPr/>
          <p:nvPr/>
        </p:nvSpPr>
        <p:spPr>
          <a:xfrm>
            <a:off x="2150644" y="2363111"/>
            <a:ext cx="4933132" cy="2905953"/>
          </a:xfrm>
          <a:prstGeom prst="diamond">
            <a:avLst/>
          </a:prstGeom>
          <a:ln w="76200"/>
          <a:effectLst>
            <a:glow rad="228600">
              <a:schemeClr val="accent3">
                <a:satMod val="175000"/>
                <a:alpha val="40000"/>
              </a:schemeClr>
            </a:glow>
            <a:innerShdw blurRad="63500" dist="50800" dir="2700000">
              <a:prstClr val="black">
                <a:alpha val="50000"/>
              </a:prstClr>
            </a:innerShdw>
          </a:effectLst>
          <a:scene3d>
            <a:camera prst="orthographicFront">
              <a:rot lat="0" lon="0" rev="0"/>
            </a:camera>
            <a:lightRig rig="twoPt" dir="tl"/>
          </a:scene3d>
          <a:sp3d contourW="12700">
            <a:bevelT w="31750" h="12700" prst="softRound"/>
            <a:contourClr>
              <a:schemeClr val="accent3"/>
            </a:contourClr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Способы снижения эмоционального напряжения</a:t>
            </a:r>
            <a:endParaRPr lang="ru-RU" sz="2400" b="1" dirty="0">
              <a:solidFill>
                <a:schemeClr val="accent3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ая выноска 6"/>
          <p:cNvSpPr/>
          <p:nvPr/>
        </p:nvSpPr>
        <p:spPr>
          <a:xfrm>
            <a:off x="105232" y="260374"/>
            <a:ext cx="2952328" cy="648072"/>
          </a:xfrm>
          <a:prstGeom prst="wedgeRectCallout">
            <a:avLst>
              <a:gd name="adj1" fmla="val 38764"/>
              <a:gd name="adj2" fmla="val 154211"/>
            </a:avLst>
          </a:prstGeom>
          <a:ln w="57150"/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 Релаксация (активная и пассивная)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ая выноска 7"/>
          <p:cNvSpPr/>
          <p:nvPr/>
        </p:nvSpPr>
        <p:spPr>
          <a:xfrm>
            <a:off x="3275856" y="637868"/>
            <a:ext cx="2592288" cy="746230"/>
          </a:xfrm>
          <a:prstGeom prst="wedgeRectCallout">
            <a:avLst>
              <a:gd name="adj1" fmla="val -20684"/>
              <a:gd name="adj2" fmla="val 129150"/>
            </a:avLst>
          </a:prstGeom>
          <a:ln w="57150"/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Самовнушение настройка на успех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Прямоугольная выноска 8"/>
          <p:cNvSpPr/>
          <p:nvPr/>
        </p:nvSpPr>
        <p:spPr>
          <a:xfrm>
            <a:off x="714170" y="5934352"/>
            <a:ext cx="3448076" cy="572752"/>
          </a:xfrm>
          <a:prstGeom prst="wedgeRectCallout">
            <a:avLst>
              <a:gd name="adj1" fmla="val 47366"/>
              <a:gd name="adj2" fmla="val -200869"/>
            </a:avLst>
          </a:prstGeom>
          <a:ln w="57150"/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8. Идеомоторная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тренировка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Прямоугольная выноска 9"/>
          <p:cNvSpPr/>
          <p:nvPr/>
        </p:nvSpPr>
        <p:spPr>
          <a:xfrm>
            <a:off x="6555472" y="4898876"/>
            <a:ext cx="2430408" cy="834380"/>
          </a:xfrm>
          <a:prstGeom prst="wedgeRectCallout">
            <a:avLst>
              <a:gd name="adj1" fmla="val -58029"/>
              <a:gd name="adj2" fmla="val -100035"/>
            </a:avLst>
          </a:prstGeom>
          <a:ln w="57150"/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6. Увеличение двигательной активности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Прямоугольная выноска 10"/>
          <p:cNvSpPr/>
          <p:nvPr/>
        </p:nvSpPr>
        <p:spPr>
          <a:xfrm>
            <a:off x="323528" y="1384098"/>
            <a:ext cx="1799692" cy="760004"/>
          </a:xfrm>
          <a:prstGeom prst="wedgeRectCallout">
            <a:avLst>
              <a:gd name="adj1" fmla="val 131084"/>
              <a:gd name="adj2" fmla="val 96311"/>
            </a:avLst>
          </a:prstGeom>
          <a:ln w="57150"/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11. Сон, транс и т.п.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Прямоугольная выноска 11"/>
          <p:cNvSpPr/>
          <p:nvPr/>
        </p:nvSpPr>
        <p:spPr>
          <a:xfrm>
            <a:off x="4855328" y="5900912"/>
            <a:ext cx="2952328" cy="688384"/>
          </a:xfrm>
          <a:prstGeom prst="wedgeRectCallout">
            <a:avLst>
              <a:gd name="adj1" fmla="val -32988"/>
              <a:gd name="adj2" fmla="val -186577"/>
            </a:avLst>
          </a:prstGeom>
          <a:ln w="57150"/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7. Дыхательная гимнастика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Прямоугольная выноска 12"/>
          <p:cNvSpPr/>
          <p:nvPr/>
        </p:nvSpPr>
        <p:spPr>
          <a:xfrm>
            <a:off x="7263360" y="3398520"/>
            <a:ext cx="1749076" cy="1187434"/>
          </a:xfrm>
          <a:prstGeom prst="wedgeRectCallout">
            <a:avLst>
              <a:gd name="adj1" fmla="val -71347"/>
              <a:gd name="adj2" fmla="val 13696"/>
            </a:avLst>
          </a:prstGeom>
          <a:ln w="57150"/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5. Массаж активных точек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Прямоугольная выноска 13"/>
          <p:cNvSpPr/>
          <p:nvPr/>
        </p:nvSpPr>
        <p:spPr>
          <a:xfrm>
            <a:off x="6495332" y="2028764"/>
            <a:ext cx="2590408" cy="938630"/>
          </a:xfrm>
          <a:prstGeom prst="wedgeRectCallout">
            <a:avLst>
              <a:gd name="adj1" fmla="val -38549"/>
              <a:gd name="adj2" fmla="val 80622"/>
            </a:avLst>
          </a:prstGeom>
          <a:ln w="57150"/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4. Использование физических стимулов (цвет, звук, запись)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Прямоугольная выноска 14"/>
          <p:cNvSpPr/>
          <p:nvPr/>
        </p:nvSpPr>
        <p:spPr>
          <a:xfrm>
            <a:off x="6012160" y="332656"/>
            <a:ext cx="2973720" cy="936104"/>
          </a:xfrm>
          <a:prstGeom prst="wedgeRectCallout">
            <a:avLst>
              <a:gd name="adj1" fmla="val -62992"/>
              <a:gd name="adj2" fmla="val 173721"/>
            </a:avLst>
          </a:prstGeom>
          <a:ln w="57150"/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 Переключение на другие виды деятельности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Прямоугольная выноска 15"/>
          <p:cNvSpPr/>
          <p:nvPr/>
        </p:nvSpPr>
        <p:spPr>
          <a:xfrm>
            <a:off x="-12184" y="4223370"/>
            <a:ext cx="2450392" cy="1092696"/>
          </a:xfrm>
          <a:prstGeom prst="wedgeRectCallout">
            <a:avLst>
              <a:gd name="adj1" fmla="val 68842"/>
              <a:gd name="adj2" fmla="val -45356"/>
            </a:avLst>
          </a:prstGeom>
          <a:ln w="57150"/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9.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Отреагирование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перенос состояния во внешнюю среду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Прямоугольная выноска 16"/>
          <p:cNvSpPr/>
          <p:nvPr/>
        </p:nvSpPr>
        <p:spPr>
          <a:xfrm>
            <a:off x="95752" y="2465327"/>
            <a:ext cx="2234520" cy="1080120"/>
          </a:xfrm>
          <a:prstGeom prst="wedgeRectCallout">
            <a:avLst>
              <a:gd name="adj1" fmla="val 94969"/>
              <a:gd name="adj2" fmla="val -3815"/>
            </a:avLst>
          </a:prstGeom>
          <a:ln w="57150"/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10. Визуализация </a:t>
            </a:r>
          </a:p>
          <a:p>
            <a:pPr algn="ctr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 приятное воспоминание)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128231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вал 4"/>
          <p:cNvSpPr/>
          <p:nvPr/>
        </p:nvSpPr>
        <p:spPr>
          <a:xfrm>
            <a:off x="2689718" y="2628628"/>
            <a:ext cx="4104456" cy="1080120"/>
          </a:xfrm>
          <a:prstGeom prst="ellips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Ошибки педагога в общении с родителями</a:t>
            </a:r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606281" y="365752"/>
            <a:ext cx="1584176" cy="108012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Сравнение ребёнка с другими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53680" y="1726948"/>
            <a:ext cx="3096344" cy="373473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Недоброжелательность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72260" y="3972870"/>
            <a:ext cx="3002833" cy="729161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Категоричность,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сверхтребовательность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314913" y="5157192"/>
            <a:ext cx="2343762" cy="108012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Неучитывание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индивидуального подхода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67544" y="2528169"/>
            <a:ext cx="1584176" cy="108012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Постановка вопроса в «лоб»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067944" y="5013176"/>
            <a:ext cx="2304256" cy="136815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Игнорирование настроения, состояния, жизненного опыта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6660232" y="4869059"/>
            <a:ext cx="2376264" cy="792088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Отсутствие взаимопонимания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7015630" y="3962763"/>
            <a:ext cx="1872208" cy="350959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Бестактность 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7324668" y="2628628"/>
            <a:ext cx="1584176" cy="108012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Неумение слышать и слушать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6551332" y="1269421"/>
            <a:ext cx="2376264" cy="83100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Некомпетентность педагога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4888387" y="365752"/>
            <a:ext cx="1584176" cy="108012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Постоянные жалобы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3" name="Прямая со стрелкой 2"/>
          <p:cNvCxnSpPr/>
          <p:nvPr/>
        </p:nvCxnSpPr>
        <p:spPr>
          <a:xfrm flipV="1">
            <a:off x="5220072" y="1445872"/>
            <a:ext cx="144016" cy="118275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 flipH="1" flipV="1">
            <a:off x="2430618" y="2087845"/>
            <a:ext cx="919406" cy="69896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 flipH="1" flipV="1">
            <a:off x="2010467" y="3156377"/>
            <a:ext cx="679251" cy="12311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 flipH="1">
            <a:off x="2606282" y="3550568"/>
            <a:ext cx="568811" cy="412195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/>
          <p:nvPr/>
        </p:nvCxnSpPr>
        <p:spPr>
          <a:xfrm flipH="1" flipV="1">
            <a:off x="3816240" y="1445872"/>
            <a:ext cx="374217" cy="118275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29" name="Прямая со стрелкой 28"/>
          <p:cNvCxnSpPr/>
          <p:nvPr/>
        </p:nvCxnSpPr>
        <p:spPr>
          <a:xfrm flipV="1">
            <a:off x="6794174" y="3106147"/>
            <a:ext cx="530494" cy="12311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30" name="Прямая со стрелкой 29"/>
          <p:cNvCxnSpPr/>
          <p:nvPr/>
        </p:nvCxnSpPr>
        <p:spPr>
          <a:xfrm>
            <a:off x="6568188" y="3441866"/>
            <a:ext cx="884132" cy="53100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31" name="Прямая со стрелкой 30"/>
          <p:cNvCxnSpPr/>
          <p:nvPr/>
        </p:nvCxnSpPr>
        <p:spPr>
          <a:xfrm>
            <a:off x="5852650" y="3624349"/>
            <a:ext cx="1206771" cy="124471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32" name="Прямая со стрелкой 31"/>
          <p:cNvCxnSpPr>
            <a:endCxn id="11" idx="0"/>
          </p:cNvCxnSpPr>
          <p:nvPr/>
        </p:nvCxnSpPr>
        <p:spPr>
          <a:xfrm>
            <a:off x="4910660" y="3725751"/>
            <a:ext cx="309412" cy="1287425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33" name="Прямая со стрелкой 32"/>
          <p:cNvCxnSpPr/>
          <p:nvPr/>
        </p:nvCxnSpPr>
        <p:spPr>
          <a:xfrm flipH="1">
            <a:off x="3175093" y="3708748"/>
            <a:ext cx="943557" cy="144844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39" name="Прямая со стрелкой 38"/>
          <p:cNvCxnSpPr>
            <a:stCxn id="5" idx="7"/>
          </p:cNvCxnSpPr>
          <p:nvPr/>
        </p:nvCxnSpPr>
        <p:spPr>
          <a:xfrm flipV="1">
            <a:off x="6193090" y="2100421"/>
            <a:ext cx="712102" cy="686387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558170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 rot="10800000">
            <a:off x="1187624" y="332656"/>
            <a:ext cx="6696744" cy="1296144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1008113"/>
          </a:xfrm>
        </p:spPr>
        <p:txBody>
          <a:bodyPr/>
          <a:lstStyle/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с семьей – это кропотливый труд.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это требует от педагогов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определенных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усилий.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53136"/>
          </a:xfrm>
        </p:spPr>
        <p:txBody>
          <a:bodyPr/>
          <a:lstStyle/>
          <a:p>
            <a:pPr marL="0" indent="0" algn="ctr">
              <a:buNone/>
            </a:pPr>
            <a:r>
              <a:rPr lang="ru-RU" b="1" dirty="0"/>
              <a:t> </a:t>
            </a:r>
            <a:endParaRPr lang="ru-RU" b="1" dirty="0" smtClean="0"/>
          </a:p>
          <a:p>
            <a:pPr marL="0" indent="0" algn="ctr">
              <a:buNone/>
            </a:pP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 взаимодействия с родителями являются: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установить партнерские отношения с семьей каждого;</a:t>
            </a:r>
          </a:p>
          <a:p>
            <a:pPr marL="0" indent="0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объединить усилия для развития и воспитания детей;</a:t>
            </a:r>
          </a:p>
          <a:p>
            <a:pPr marL="0" indent="0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-создать атмосферу взаимопонимания, общности интересов, эмоциональной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взаимоподдержки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0" indent="0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активизировать и обогащать воспитательные умения родителей;</a:t>
            </a:r>
          </a:p>
          <a:p>
            <a:pPr marL="0" indent="0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поддерживать их уверенность в собственных педагогических возможностях.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9815127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 rot="10800000">
            <a:off x="827584" y="332656"/>
            <a:ext cx="7488832" cy="1008112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64704"/>
            <a:ext cx="8229600" cy="720080"/>
          </a:xfrm>
        </p:spPr>
        <p:txBody>
          <a:bodyPr/>
          <a:lstStyle/>
          <a:p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Принципами взаимодействия с родителями являются: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1412776"/>
            <a:ext cx="9036496" cy="6264696"/>
          </a:xfrm>
        </p:spPr>
        <p:txBody>
          <a:bodyPr/>
          <a:lstStyle/>
          <a:p>
            <a:pPr marL="0" indent="0" algn="ctr">
              <a:buNone/>
            </a:pPr>
            <a:r>
              <a:rPr lang="ru-RU" sz="20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Доброжелательный </a:t>
            </a:r>
            <a:r>
              <a:rPr lang="ru-RU" sz="20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стиль общения</a:t>
            </a:r>
            <a:r>
              <a:rPr lang="ru-RU" sz="20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Позитивный настрой на общение является тем самым прочным фундаментом, на котором строится вся работа педагога с родителями. 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20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Индивидуальный </a:t>
            </a:r>
            <a:r>
              <a:rPr lang="ru-RU" sz="20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подход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Необходим не только в работе с детьми, но и в работе с родителями. Педагог, общаясь с родителями, должен чувствовать ситуацию,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их настроение. 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20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Сотрудничество, а не наставничество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Позиция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наставления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сегодня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вряд ли принесет положительные результаты. Гораздо эффективнее будут создание атмосферы взаимопомощи и поддержки семьи в сложных педагогических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ситуациях.</a:t>
            </a:r>
          </a:p>
          <a:p>
            <a:pPr marL="0" indent="0" algn="ctr">
              <a:buNone/>
            </a:pPr>
            <a:r>
              <a:rPr lang="ru-RU" sz="20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Готовимся </a:t>
            </a:r>
            <a:r>
              <a:rPr lang="ru-RU" sz="20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серьезно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Главное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этой работе - качество, а не количество отдельно взятых, не связанных между собой мероприятий. Слабое, плохо подготовленное родительское собрание или семинар могут негативно повлиять на положительный имидж педагога в целом.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939171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кругленный прямоугольник 5"/>
          <p:cNvSpPr/>
          <p:nvPr/>
        </p:nvSpPr>
        <p:spPr>
          <a:xfrm rot="10800000">
            <a:off x="5076055" y="2051262"/>
            <a:ext cx="3730445" cy="3681993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кругленный прямоугольник 4"/>
          <p:cNvSpPr/>
          <p:nvPr/>
        </p:nvSpPr>
        <p:spPr>
          <a:xfrm rot="10800000">
            <a:off x="467059" y="1952735"/>
            <a:ext cx="3856564" cy="378052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836712"/>
            <a:ext cx="8229600" cy="1080120"/>
          </a:xfrm>
        </p:spPr>
        <p:txBody>
          <a:bodyPr/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Одной из тенденций современного дошкольного образования выступает организация взаимодействия педагогических работников и семьи.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Чаще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встречаются две крайности. </a:t>
            </a:r>
            <a:r>
              <a:rPr lang="ru-RU" dirty="0"/>
              <a:t> 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7" y="2132856"/>
            <a:ext cx="3640055" cy="3993307"/>
          </a:xfrm>
        </p:spPr>
        <p:txBody>
          <a:bodyPr/>
          <a:lstStyle/>
          <a:p>
            <a:pPr marL="0" indent="0" algn="ctr"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Ситуация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первая, когда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 детскому саду родителями 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предъявляются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завышенные требования по воспитанию и образованию ребенка, родители в такой ситуации выступают в роли критиков, оценивающих работу воспитателя.</a:t>
            </a:r>
            <a:endParaRPr lang="ru-RU" sz="20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285093" y="2266810"/>
            <a:ext cx="3312368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Ситуация вторая, когда со стороны семьи идет полное безразличие к вопросам развития дошкольника. 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получается, что родители выступают чаще в роли наблюдателей.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36969674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 rot="10800000">
            <a:off x="467544" y="692695"/>
            <a:ext cx="8208912" cy="79208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2880320"/>
          </a:xfrm>
        </p:spPr>
        <p:txBody>
          <a:bodyPr/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Уже давно в педагогических кругах стало расхожей фразой: «Не так сложно работать с детьми,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как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трудно общаться с их родителями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».</a:t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Практически у каждого педагога найдется масса примеров того, как нелегко бывает добиться взаимопонимания с родителями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492896"/>
            <a:ext cx="8229600" cy="3633267"/>
          </a:xfrm>
        </p:spPr>
        <p:txBody>
          <a:bodyPr/>
          <a:lstStyle/>
          <a:p>
            <a:pPr marL="0" indent="0" algn="ctr">
              <a:buNone/>
            </a:pP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Все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родители разные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это взрослые люди, и к каждому нужно найти определенный подход. 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Даже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 очень хорошем воспитателе и замечательном устройстве детского сада 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множество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причин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порождают</a:t>
            </a:r>
          </a:p>
          <a:p>
            <a:pPr marL="0" indent="0" algn="ctr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сложные отношения.</a:t>
            </a:r>
          </a:p>
        </p:txBody>
      </p:sp>
    </p:spTree>
    <p:extLst>
      <p:ext uri="{BB962C8B-B14F-4D97-AF65-F5344CB8AC3E}">
        <p14:creationId xmlns:p14="http://schemas.microsoft.com/office/powerpoint/2010/main" val="277246408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 rot="10800000">
            <a:off x="323528" y="95696"/>
            <a:ext cx="8352928" cy="1533104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Основы построения беседы с «трудным» </a:t>
            </a:r>
            <a:r>
              <a:rPr lang="ru-RU" b="1" dirty="0" smtClean="0"/>
              <a:t>родителем.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Наверное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у каждого в группе есть родители, встреча и общение с которыми всегда приятны, но есть и такие, с которыми хотелось бы как можно реже встречаться и общаться. </a:t>
            </a:r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Каких 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родителей можно назвать «трудными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»?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8343064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кругленный прямоугольник 5"/>
          <p:cNvSpPr/>
          <p:nvPr/>
        </p:nvSpPr>
        <p:spPr>
          <a:xfrm rot="10800000">
            <a:off x="5868144" y="2564904"/>
            <a:ext cx="3024336" cy="3888432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кругленный прямоугольник 4"/>
          <p:cNvSpPr/>
          <p:nvPr/>
        </p:nvSpPr>
        <p:spPr>
          <a:xfrm rot="10800000">
            <a:off x="269690" y="1916832"/>
            <a:ext cx="5022389" cy="47525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Скругленный прямоугольник 3"/>
          <p:cNvSpPr/>
          <p:nvPr/>
        </p:nvSpPr>
        <p:spPr>
          <a:xfrm rot="10800000">
            <a:off x="1691680" y="95696"/>
            <a:ext cx="5688632" cy="131708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10146"/>
          </a:xfrm>
        </p:spPr>
        <p:txBody>
          <a:bodyPr/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«Трудные» родители: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868144" y="2780928"/>
            <a:ext cx="3096344" cy="3384376"/>
          </a:xfrm>
        </p:spPr>
        <p:txBody>
          <a:bodyPr/>
          <a:lstStyle/>
          <a:p>
            <a:pPr marL="0" indent="0" algn="ctr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Родители в позиции растерянности и беспомощности, которые постоянно жалуются педагогу, просят о помощи: «Ребенок нас не слушает, мы не знаем что делать, помогите нам!».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395535" y="2019542"/>
            <a:ext cx="4896543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Агрессивные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конфликтные, демонстрирующие наступающую позицию, они стремятся оправдать собственное невмешательство, родительское бессилие в воспитании своего ребенка: 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Мы заняты на работе, у нас нет времени, чтобы заниматься ребенком!»; «Вы же воспитатели, педагоги, это Ваша обязанность учить и воспитывать детей!».</a:t>
            </a:r>
          </a:p>
        </p:txBody>
      </p:sp>
    </p:spTree>
    <p:extLst>
      <p:ext uri="{BB962C8B-B14F-4D97-AF65-F5344CB8AC3E}">
        <p14:creationId xmlns:p14="http://schemas.microsoft.com/office/powerpoint/2010/main" val="301011560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NewsPrint">
      <a:fillStyleLst>
        <a:solidFill>
          <a:schemeClr val="phClr"/>
        </a:solidFill>
        <a:gradFill rotWithShape="1">
          <a:gsLst>
            <a:gs pos="0">
              <a:schemeClr val="phClr">
                <a:tint val="37000"/>
                <a:hueMod val="100000"/>
                <a:satMod val="200000"/>
                <a:lumMod val="88000"/>
              </a:schemeClr>
            </a:gs>
            <a:gs pos="100000">
              <a:schemeClr val="phClr">
                <a:tint val="53000"/>
                <a:shade val="100000"/>
                <a:hueMod val="100000"/>
                <a:satMod val="350000"/>
                <a:lumMod val="79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phClr">
                <a:shade val="100000"/>
              </a:schemeClr>
            </a:gs>
            <a:gs pos="100000">
              <a:schemeClr val="phClr"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</a:fillStyleLst>
      <a:lnStyleLst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12700" dir="528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2700">
            <a:bevelT w="31750" h="127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3128</TotalTime>
  <Words>1104</Words>
  <Application>Microsoft Office PowerPoint</Application>
  <PresentationFormat>Экран (4:3)</PresentationFormat>
  <Paragraphs>170</Paragraphs>
  <Slides>24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Тема Office</vt:lpstr>
      <vt:lpstr>Презентация PowerPoint</vt:lpstr>
      <vt:lpstr>Одной из важнейших задач современного образования является установление партнерских отношений с родителями через реализацию модели взаимодействия  «Семья — Ребенок — Детский сад».  Составной частью взаимодействия педагога с родителями – является общение.</vt:lpstr>
      <vt:lpstr>Презентация PowerPoint</vt:lpstr>
      <vt:lpstr>Работа с семьей – это кропотливый труд.  И это требует от педагогов  определенных усилий. </vt:lpstr>
      <vt:lpstr>Принципами взаимодействия с родителями являются: </vt:lpstr>
      <vt:lpstr>Одной из тенденций современного дошкольного образования выступает организация взаимодействия педагогических работников и семьи. Чаще встречаются две крайности.   </vt:lpstr>
      <vt:lpstr>Уже давно в педагогических кругах стало расхожей фразой: «Не так сложно работать с детьми,  как трудно общаться с их родителями».  Практически у каждого педагога найдется масса примеров того, как нелегко бывает добиться взаимопонимания с родителями </vt:lpstr>
      <vt:lpstr>Основы построения беседы с «трудным» родителем.</vt:lpstr>
      <vt:lpstr>«Трудные» родители: </vt:lpstr>
      <vt:lpstr>Презентация PowerPoint</vt:lpstr>
      <vt:lpstr>Кроме этих приемов существуют и другие приемы установления хорошего контакта с собеседником:</vt:lpstr>
      <vt:lpstr>Презентация PowerPoint</vt:lpstr>
      <vt:lpstr>Упражнение  «Яблоко и червяк».  </vt:lpstr>
      <vt:lpstr>В психологии выделяют  пять способов выхода  из конфликтной ситуации. </vt:lpstr>
      <vt:lpstr>Презентация PowerPoint</vt:lpstr>
      <vt:lpstr>Демонстративный тип</vt:lpstr>
      <vt:lpstr>Ригидный тип</vt:lpstr>
      <vt:lpstr>Неуправляемый тип</vt:lpstr>
      <vt:lpstr>Сверхточный тип</vt:lpstr>
      <vt:lpstr>«Бесконфликтный» тип</vt:lpstr>
      <vt:lpstr>Презентация PowerPoint</vt:lpstr>
      <vt:lpstr>Уважаемые педагоги, помните: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Взаимодействие ДОУ с семьей</dc:title>
  <dc:creator>11</dc:creator>
  <cp:lastModifiedBy>PC</cp:lastModifiedBy>
  <cp:revision>161</cp:revision>
  <dcterms:created xsi:type="dcterms:W3CDTF">2011-08-25T15:32:02Z</dcterms:created>
  <dcterms:modified xsi:type="dcterms:W3CDTF">2021-04-19T08:45:33Z</dcterms:modified>
</cp:coreProperties>
</file>