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6" r:id="rId3"/>
    <p:sldId id="260" r:id="rId4"/>
    <p:sldId id="261" r:id="rId5"/>
    <p:sldId id="258" r:id="rId6"/>
    <p:sldId id="262" r:id="rId7"/>
    <p:sldId id="269" r:id="rId8"/>
    <p:sldId id="263" r:id="rId9"/>
    <p:sldId id="264" r:id="rId10"/>
    <p:sldId id="265" r:id="rId11"/>
    <p:sldId id="266" r:id="rId12"/>
    <p:sldId id="268" r:id="rId13"/>
    <p:sldId id="267" r:id="rId14"/>
    <p:sldId id="295" r:id="rId15"/>
    <p:sldId id="271" r:id="rId16"/>
    <p:sldId id="270" r:id="rId17"/>
    <p:sldId id="274" r:id="rId18"/>
    <p:sldId id="273" r:id="rId19"/>
    <p:sldId id="275" r:id="rId20"/>
    <p:sldId id="276" r:id="rId21"/>
    <p:sldId id="277" r:id="rId22"/>
    <p:sldId id="278" r:id="rId23"/>
    <p:sldId id="290" r:id="rId24"/>
    <p:sldId id="283" r:id="rId25"/>
    <p:sldId id="279" r:id="rId26"/>
    <p:sldId id="280" r:id="rId27"/>
    <p:sldId id="285" r:id="rId28"/>
    <p:sldId id="292" r:id="rId29"/>
    <p:sldId id="281" r:id="rId30"/>
    <p:sldId id="291" r:id="rId31"/>
    <p:sldId id="294" r:id="rId32"/>
    <p:sldId id="284" r:id="rId33"/>
    <p:sldId id="282" r:id="rId34"/>
    <p:sldId id="287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CC3300"/>
    <a:srgbClr val="73818D"/>
    <a:srgbClr val="666699"/>
    <a:srgbClr val="800000"/>
    <a:srgbClr val="0099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5B0E0-DDC1-4EE1-A0B5-807CCFA75E7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CABC12-110B-40E0-9D54-A2A4DC43420A}">
      <dgm:prSet phldrT="[Текст]"/>
      <dgm:spPr/>
      <dgm:t>
        <a:bodyPr/>
        <a:lstStyle/>
        <a:p>
          <a:r>
            <a:rPr lang="ru-RU" dirty="0" smtClean="0"/>
            <a:t>Типы</a:t>
          </a:r>
          <a:endParaRPr lang="ru-RU" dirty="0"/>
        </a:p>
      </dgm:t>
    </dgm:pt>
    <dgm:pt modelId="{A980A845-9B3F-4E7C-99C1-B97BE1F230BC}" type="parTrans" cxnId="{87212C9A-4B32-45D0-9D43-589E94B58C10}">
      <dgm:prSet/>
      <dgm:spPr/>
      <dgm:t>
        <a:bodyPr/>
        <a:lstStyle/>
        <a:p>
          <a:endParaRPr lang="ru-RU"/>
        </a:p>
      </dgm:t>
    </dgm:pt>
    <dgm:pt modelId="{8BD7EA0B-22EB-48F2-96BE-5FC207C57AD3}" type="sibTrans" cxnId="{87212C9A-4B32-45D0-9D43-589E94B58C10}">
      <dgm:prSet/>
      <dgm:spPr/>
      <dgm:t>
        <a:bodyPr/>
        <a:lstStyle/>
        <a:p>
          <a:endParaRPr lang="ru-RU"/>
        </a:p>
      </dgm:t>
    </dgm:pt>
    <dgm:pt modelId="{2EAA43AC-FA27-47E6-AEBB-56DC019DB94A}">
      <dgm:prSet phldrT="[Текст]"/>
      <dgm:spPr/>
      <dgm:t>
        <a:bodyPr/>
        <a:lstStyle/>
        <a:p>
          <a:r>
            <a:rPr lang="en-US" b="1" dirty="0" smtClean="0"/>
            <a:t>I</a:t>
          </a:r>
          <a:r>
            <a:rPr lang="ru-RU" b="1" dirty="0" smtClean="0"/>
            <a:t> тип</a:t>
          </a:r>
        </a:p>
        <a:p>
          <a:r>
            <a:rPr lang="ru-RU" b="1" dirty="0" smtClean="0"/>
            <a:t>(демографический кризис</a:t>
          </a:r>
          <a:r>
            <a:rPr lang="ru-RU" dirty="0" smtClean="0"/>
            <a:t>)</a:t>
          </a:r>
          <a:endParaRPr lang="ru-RU" dirty="0"/>
        </a:p>
      </dgm:t>
    </dgm:pt>
    <dgm:pt modelId="{E1DDD352-01BF-45FD-BEBE-C82D46C28928}" type="parTrans" cxnId="{87AF1DFD-936E-475E-90C6-0504E606F5A0}">
      <dgm:prSet/>
      <dgm:spPr/>
      <dgm:t>
        <a:bodyPr/>
        <a:lstStyle/>
        <a:p>
          <a:endParaRPr lang="ru-RU"/>
        </a:p>
      </dgm:t>
    </dgm:pt>
    <dgm:pt modelId="{378EBF3F-1B4D-4DC7-AB60-5A3096DED558}" type="sibTrans" cxnId="{87AF1DFD-936E-475E-90C6-0504E606F5A0}">
      <dgm:prSet/>
      <dgm:spPr/>
      <dgm:t>
        <a:bodyPr/>
        <a:lstStyle/>
        <a:p>
          <a:endParaRPr lang="ru-RU"/>
        </a:p>
      </dgm:t>
    </dgm:pt>
    <dgm:pt modelId="{68E53862-C696-4787-A0FC-3918249D464E}">
      <dgm:prSet phldrT="[Текст]"/>
      <dgm:spPr/>
      <dgm:t>
        <a:bodyPr/>
        <a:lstStyle/>
        <a:p>
          <a:r>
            <a:rPr lang="en-US" b="1" dirty="0" smtClean="0"/>
            <a:t>II </a:t>
          </a:r>
          <a:r>
            <a:rPr lang="ru-RU" b="1" dirty="0" smtClean="0"/>
            <a:t>тип (демографический взрыв)</a:t>
          </a:r>
          <a:endParaRPr lang="ru-RU" b="1" dirty="0"/>
        </a:p>
      </dgm:t>
    </dgm:pt>
    <dgm:pt modelId="{726E55AD-29EA-4ACD-83C7-43DAF74B27B5}" type="parTrans" cxnId="{A3B7F949-7262-4F31-8F16-8943FE0D8180}">
      <dgm:prSet/>
      <dgm:spPr/>
      <dgm:t>
        <a:bodyPr/>
        <a:lstStyle/>
        <a:p>
          <a:endParaRPr lang="ru-RU"/>
        </a:p>
      </dgm:t>
    </dgm:pt>
    <dgm:pt modelId="{CBFF9CBA-E698-4232-B53A-494D4F431301}" type="sibTrans" cxnId="{A3B7F949-7262-4F31-8F16-8943FE0D8180}">
      <dgm:prSet/>
      <dgm:spPr/>
      <dgm:t>
        <a:bodyPr/>
        <a:lstStyle/>
        <a:p>
          <a:endParaRPr lang="ru-RU"/>
        </a:p>
      </dgm:t>
    </dgm:pt>
    <dgm:pt modelId="{269BAAEC-3EA6-42B5-86E1-DD884BB7D815}" type="pres">
      <dgm:prSet presAssocID="{FB45B0E0-DDC1-4EE1-A0B5-807CCFA75E7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2B6A021-23AB-46D9-8780-FEFC27AA9576}" type="pres">
      <dgm:prSet presAssocID="{29CABC12-110B-40E0-9D54-A2A4DC43420A}" presName="root" presStyleCnt="0"/>
      <dgm:spPr/>
    </dgm:pt>
    <dgm:pt modelId="{4D634DD9-B245-4D10-88AB-43324F8958DA}" type="pres">
      <dgm:prSet presAssocID="{29CABC12-110B-40E0-9D54-A2A4DC43420A}" presName="rootComposite" presStyleCnt="0"/>
      <dgm:spPr/>
    </dgm:pt>
    <dgm:pt modelId="{65FF8F62-759C-45F1-9070-8D6CE71E9D30}" type="pres">
      <dgm:prSet presAssocID="{29CABC12-110B-40E0-9D54-A2A4DC43420A}" presName="rootText" presStyleLbl="node1" presStyleIdx="0" presStyleCnt="1" custScaleX="163080"/>
      <dgm:spPr/>
      <dgm:t>
        <a:bodyPr/>
        <a:lstStyle/>
        <a:p>
          <a:endParaRPr lang="ru-RU"/>
        </a:p>
      </dgm:t>
    </dgm:pt>
    <dgm:pt modelId="{1097BDB8-E482-42F7-B434-6B1EA37A1D50}" type="pres">
      <dgm:prSet presAssocID="{29CABC12-110B-40E0-9D54-A2A4DC43420A}" presName="rootConnector" presStyleLbl="node1" presStyleIdx="0" presStyleCnt="1"/>
      <dgm:spPr/>
      <dgm:t>
        <a:bodyPr/>
        <a:lstStyle/>
        <a:p>
          <a:endParaRPr lang="ru-RU"/>
        </a:p>
      </dgm:t>
    </dgm:pt>
    <dgm:pt modelId="{1FEC79F6-A965-4A12-ADE5-B0478224BF8E}" type="pres">
      <dgm:prSet presAssocID="{29CABC12-110B-40E0-9D54-A2A4DC43420A}" presName="childShape" presStyleCnt="0"/>
      <dgm:spPr/>
    </dgm:pt>
    <dgm:pt modelId="{37D0D3CB-F3E3-4E75-B1AA-D81E8EF5DA24}" type="pres">
      <dgm:prSet presAssocID="{E1DDD352-01BF-45FD-BEBE-C82D46C2892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BC1860A5-73E4-4390-ABC4-EFC88BD09184}" type="pres">
      <dgm:prSet presAssocID="{2EAA43AC-FA27-47E6-AEBB-56DC019DB94A}" presName="childText" presStyleLbl="bgAcc1" presStyleIdx="0" presStyleCnt="2" custScaleX="225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B9ED3-0DBA-438F-905B-BCA22A82BE9D}" type="pres">
      <dgm:prSet presAssocID="{726E55AD-29EA-4ACD-83C7-43DAF74B27B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B1C67CF9-87D3-4CFB-B0FF-4D87EF674CC3}" type="pres">
      <dgm:prSet presAssocID="{68E53862-C696-4787-A0FC-3918249D464E}" presName="childText" presStyleLbl="bgAcc1" presStyleIdx="1" presStyleCnt="2" custScaleX="224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7BA854-4954-47F2-ABE8-F8BB5C55EA72}" type="presOf" srcId="{E1DDD352-01BF-45FD-BEBE-C82D46C28928}" destId="{37D0D3CB-F3E3-4E75-B1AA-D81E8EF5DA24}" srcOrd="0" destOrd="0" presId="urn:microsoft.com/office/officeart/2005/8/layout/hierarchy3"/>
    <dgm:cxn modelId="{4BE53E81-15C4-4185-80EF-35A1B3D2E4B3}" type="presOf" srcId="{726E55AD-29EA-4ACD-83C7-43DAF74B27B5}" destId="{A49B9ED3-0DBA-438F-905B-BCA22A82BE9D}" srcOrd="0" destOrd="0" presId="urn:microsoft.com/office/officeart/2005/8/layout/hierarchy3"/>
    <dgm:cxn modelId="{A97EED13-9BEA-4680-B950-7F4B3EC1BCE7}" type="presOf" srcId="{68E53862-C696-4787-A0FC-3918249D464E}" destId="{B1C67CF9-87D3-4CFB-B0FF-4D87EF674CC3}" srcOrd="0" destOrd="0" presId="urn:microsoft.com/office/officeart/2005/8/layout/hierarchy3"/>
    <dgm:cxn modelId="{F99D120B-0E07-460B-BB16-F76659A35CDC}" type="presOf" srcId="{FB45B0E0-DDC1-4EE1-A0B5-807CCFA75E79}" destId="{269BAAEC-3EA6-42B5-86E1-DD884BB7D815}" srcOrd="0" destOrd="0" presId="urn:microsoft.com/office/officeart/2005/8/layout/hierarchy3"/>
    <dgm:cxn modelId="{A3B7F949-7262-4F31-8F16-8943FE0D8180}" srcId="{29CABC12-110B-40E0-9D54-A2A4DC43420A}" destId="{68E53862-C696-4787-A0FC-3918249D464E}" srcOrd="1" destOrd="0" parTransId="{726E55AD-29EA-4ACD-83C7-43DAF74B27B5}" sibTransId="{CBFF9CBA-E698-4232-B53A-494D4F431301}"/>
    <dgm:cxn modelId="{EC0CEF9A-87CD-41E5-8500-CF3F98F45DB2}" type="presOf" srcId="{29CABC12-110B-40E0-9D54-A2A4DC43420A}" destId="{1097BDB8-E482-42F7-B434-6B1EA37A1D50}" srcOrd="1" destOrd="0" presId="urn:microsoft.com/office/officeart/2005/8/layout/hierarchy3"/>
    <dgm:cxn modelId="{87AF1DFD-936E-475E-90C6-0504E606F5A0}" srcId="{29CABC12-110B-40E0-9D54-A2A4DC43420A}" destId="{2EAA43AC-FA27-47E6-AEBB-56DC019DB94A}" srcOrd="0" destOrd="0" parTransId="{E1DDD352-01BF-45FD-BEBE-C82D46C28928}" sibTransId="{378EBF3F-1B4D-4DC7-AB60-5A3096DED558}"/>
    <dgm:cxn modelId="{C3663EE3-E4A6-4103-B523-D3CB5CDB4C00}" type="presOf" srcId="{29CABC12-110B-40E0-9D54-A2A4DC43420A}" destId="{65FF8F62-759C-45F1-9070-8D6CE71E9D30}" srcOrd="0" destOrd="0" presId="urn:microsoft.com/office/officeart/2005/8/layout/hierarchy3"/>
    <dgm:cxn modelId="{87212C9A-4B32-45D0-9D43-589E94B58C10}" srcId="{FB45B0E0-DDC1-4EE1-A0B5-807CCFA75E79}" destId="{29CABC12-110B-40E0-9D54-A2A4DC43420A}" srcOrd="0" destOrd="0" parTransId="{A980A845-9B3F-4E7C-99C1-B97BE1F230BC}" sibTransId="{8BD7EA0B-22EB-48F2-96BE-5FC207C57AD3}"/>
    <dgm:cxn modelId="{2841381A-4ADE-4305-9DCE-7B956A5B29B3}" type="presOf" srcId="{2EAA43AC-FA27-47E6-AEBB-56DC019DB94A}" destId="{BC1860A5-73E4-4390-ABC4-EFC88BD09184}" srcOrd="0" destOrd="0" presId="urn:microsoft.com/office/officeart/2005/8/layout/hierarchy3"/>
    <dgm:cxn modelId="{05CA719F-11F8-40C7-B8F0-2CD580ABFF70}" type="presParOf" srcId="{269BAAEC-3EA6-42B5-86E1-DD884BB7D815}" destId="{42B6A021-23AB-46D9-8780-FEFC27AA9576}" srcOrd="0" destOrd="0" presId="urn:microsoft.com/office/officeart/2005/8/layout/hierarchy3"/>
    <dgm:cxn modelId="{54781BD1-9D5D-49D1-AA98-EB588816907E}" type="presParOf" srcId="{42B6A021-23AB-46D9-8780-FEFC27AA9576}" destId="{4D634DD9-B245-4D10-88AB-43324F8958DA}" srcOrd="0" destOrd="0" presId="urn:microsoft.com/office/officeart/2005/8/layout/hierarchy3"/>
    <dgm:cxn modelId="{88EFB359-E0D1-4911-84FB-FE9CBFFEB0FF}" type="presParOf" srcId="{4D634DD9-B245-4D10-88AB-43324F8958DA}" destId="{65FF8F62-759C-45F1-9070-8D6CE71E9D30}" srcOrd="0" destOrd="0" presId="urn:microsoft.com/office/officeart/2005/8/layout/hierarchy3"/>
    <dgm:cxn modelId="{016E343B-7747-451E-B513-8A607E3C8F5D}" type="presParOf" srcId="{4D634DD9-B245-4D10-88AB-43324F8958DA}" destId="{1097BDB8-E482-42F7-B434-6B1EA37A1D50}" srcOrd="1" destOrd="0" presId="urn:microsoft.com/office/officeart/2005/8/layout/hierarchy3"/>
    <dgm:cxn modelId="{23F16A45-2630-471E-A928-C5F9BB6A7DEC}" type="presParOf" srcId="{42B6A021-23AB-46D9-8780-FEFC27AA9576}" destId="{1FEC79F6-A965-4A12-ADE5-B0478224BF8E}" srcOrd="1" destOrd="0" presId="urn:microsoft.com/office/officeart/2005/8/layout/hierarchy3"/>
    <dgm:cxn modelId="{1A18E08D-1F68-4AFF-841A-9B2DC26A3C3C}" type="presParOf" srcId="{1FEC79F6-A965-4A12-ADE5-B0478224BF8E}" destId="{37D0D3CB-F3E3-4E75-B1AA-D81E8EF5DA24}" srcOrd="0" destOrd="0" presId="urn:microsoft.com/office/officeart/2005/8/layout/hierarchy3"/>
    <dgm:cxn modelId="{65972112-9D3D-4A86-900C-0AE826F40B33}" type="presParOf" srcId="{1FEC79F6-A965-4A12-ADE5-B0478224BF8E}" destId="{BC1860A5-73E4-4390-ABC4-EFC88BD09184}" srcOrd="1" destOrd="0" presId="urn:microsoft.com/office/officeart/2005/8/layout/hierarchy3"/>
    <dgm:cxn modelId="{C13EAB25-9CA3-467E-BBB0-E3678303D8F7}" type="presParOf" srcId="{1FEC79F6-A965-4A12-ADE5-B0478224BF8E}" destId="{A49B9ED3-0DBA-438F-905B-BCA22A82BE9D}" srcOrd="2" destOrd="0" presId="urn:microsoft.com/office/officeart/2005/8/layout/hierarchy3"/>
    <dgm:cxn modelId="{098E7F5F-3225-4D7E-A998-EF561403E572}" type="presParOf" srcId="{1FEC79F6-A965-4A12-ADE5-B0478224BF8E}" destId="{B1C67CF9-87D3-4CFB-B0FF-4D87EF674CC3}" srcOrd="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25B52-1E2F-4D08-88EC-1E42A44B4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fld id="{95CDA4AF-9DD1-440D-BCB7-936B0BE6A5F4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fld id="{9B982AAB-40F1-41C1-80A2-3942AF07C11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5" name="Полилиния 11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2" name="Полилиния 11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Constantia" pitchFamily="18" charset="0"/>
                </a:endParaRPr>
              </a:p>
            </p:txBody>
          </p:sp>
        </p:grpSp>
        <p:grpSp>
          <p:nvGrpSpPr>
            <p:cNvPr id="6" name="Полилиния 12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1036" name="Полилиния 12"/>
              <p:cNvPicPr>
                <a:picLocks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Constantia" pitchFamily="18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шаблоны_презентаций\1 фон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0"/>
            <a:ext cx="5572132" cy="67329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928670"/>
            <a:ext cx="3643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ГЕОГРАФИЯ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454" y="642918"/>
            <a:ext cx="738664" cy="45005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</a:rPr>
              <a:t>ФИЗИЧЕСКАЯ</a:t>
            </a:r>
            <a:endParaRPr lang="ru-RU" sz="3600" b="1" dirty="0">
              <a:solidFill>
                <a:srgbClr val="0099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15272" y="500042"/>
            <a:ext cx="738664" cy="471490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800000"/>
                </a:solidFill>
              </a:rPr>
              <a:t>ЭКОНОМИЧЕСКАЯ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5000636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5072074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Н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5000636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Х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000240"/>
            <a:ext cx="1285852" cy="13708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6 -0.06551 L -0.15521 -0.32801 " pathEditMode="relative" ptsTypes="AA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-0.06481 L 0.29931 -0.42176 " pathEditMode="relative" ptsTypes="AA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6 -0.03611 L 0.09219 -0.30902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468 -0.35694 " pathEditMode="relative" ptsTypes="AA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7" grpId="0" build="allAtOnce"/>
      <p:bldP spid="7" grpId="1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9124" y="0"/>
            <a:ext cx="169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ПРАКТИКУМ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7631" y="1142984"/>
            <a:ext cx="874636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800000"/>
                </a:solidFill>
              </a:rPr>
              <a:t>Рассмотрите таблицу «Динамика численности населения мира с </a:t>
            </a:r>
          </a:p>
          <a:p>
            <a:pPr marL="342900" indent="-342900"/>
            <a:r>
              <a:rPr lang="ru-RU" b="1" dirty="0" smtClean="0">
                <a:solidFill>
                  <a:srgbClr val="800000"/>
                </a:solidFill>
              </a:rPr>
              <a:t>начала нашей эры».  (Статистический материал №1).Ответьте на вопросы: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800000"/>
                </a:solidFill>
              </a:rPr>
              <a:t>До какого века население Земли росло медленно? Почему?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800000"/>
                </a:solidFill>
              </a:rPr>
              <a:t>В какой период времени наблюдалось резкое увеличение численности?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800000"/>
                </a:solidFill>
              </a:rPr>
              <a:t>Как называется процесс резкого увеличения численности населения?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214686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2. Проанализируйте данные таблицы 2 стр.63 учебника: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Какие регионы являются лидерами по росту численности населения?</a:t>
            </a:r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5000636"/>
            <a:ext cx="7655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3. Проанализируйте данные таблицы 11 Приложения стр.386.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800000"/>
                </a:solidFill>
              </a:rPr>
              <a:t>В какой период наблюдался максимальный прирост населения?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4143380"/>
            <a:ext cx="5526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Зарубежная Азия, Африка, Латинская Америка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5929330"/>
            <a:ext cx="2607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1960-1965;       1986-1987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390" y="857232"/>
            <a:ext cx="4623610" cy="49292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714488"/>
            <a:ext cx="701390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 smtClean="0"/>
              <a:t>ПРОДОВОЛЬСТВЕННАЯ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ИСТОЩЕНИЕ ЗЕМЕЛЬ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СВЕДЕНИЕ ЛЕСОВ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НЕХВАТКА ВОДЫ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ЗАГРЯЗНЕНИЕ </a:t>
            </a:r>
          </a:p>
          <a:p>
            <a:pPr marL="342900" indent="-342900"/>
            <a:r>
              <a:rPr lang="ru-RU" sz="3600" b="1" dirty="0" smtClean="0"/>
              <a:t>ОКРУЖАЮЩЕЙ СРЕДЫ</a:t>
            </a:r>
          </a:p>
          <a:p>
            <a:pPr marL="342900" indent="-342900"/>
            <a:r>
              <a:rPr lang="ru-RU" sz="3600" b="1" dirty="0" smtClean="0"/>
              <a:t>6.СОЦИАЛЬНЫЕ ПРОБЛЕМЫ</a:t>
            </a:r>
            <a:endParaRPr lang="ru-RU" sz="36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8596" y="0"/>
            <a:ext cx="84296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ПРОБЛЕМЫ ПЕРЕНАСЕЛЕНИЯ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357166"/>
            <a:ext cx="8229600" cy="1143000"/>
          </a:xfrm>
        </p:spPr>
        <p:txBody>
          <a:bodyPr anchor="b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tx1"/>
                </a:solidFill>
              </a:rPr>
              <a:t>Страны-лидеры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по численности населения</a:t>
            </a: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4429124" y="5715017"/>
            <a:ext cx="428628" cy="2143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643570" y="3143248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1 430075000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072494" cy="48117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5643570" y="3143248"/>
            <a:ext cx="857256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402 500 035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5715016"/>
            <a:ext cx="428628" cy="214314"/>
          </a:xfrm>
          <a:prstGeom prst="rect">
            <a:avLst/>
          </a:prstGeom>
          <a:solidFill>
            <a:srgbClr val="73818D"/>
          </a:solidFill>
          <a:ln>
            <a:solidFill>
              <a:srgbClr val="738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</a:rPr>
              <a:t>2018</a:t>
            </a:r>
            <a:endParaRPr lang="ru-RU" sz="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857628"/>
            <a:ext cx="928694" cy="214314"/>
          </a:xfrm>
          <a:prstGeom prst="rect">
            <a:avLst/>
          </a:prstGeom>
          <a:solidFill>
            <a:srgbClr val="73818D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1 370 602 052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1428728" y="3143248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331 427 229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6572264" y="4429132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266 911 976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2428860" y="4643446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211 338 248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4500562" y="3357562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217 375 577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0800000" flipV="1">
            <a:off x="3000364" y="4071942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206 463 745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6429388" y="3643314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170 395 266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0800000" flipV="1">
            <a:off x="5786446" y="2357430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146 748 643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7215206" y="3143248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125 577 769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0800000" flipV="1">
            <a:off x="1500166" y="3429000"/>
            <a:ext cx="785818" cy="2143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126 577 762</a:t>
            </a:r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9894" y="428604"/>
            <a:ext cx="804106" cy="857256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yslide.ru/documents_3/c56fd37d60a52594b1c015f3ba4b39f5/img32.jpg"/>
          <p:cNvPicPr/>
          <p:nvPr/>
        </p:nvPicPr>
        <p:blipFill>
          <a:blip r:embed="rId2"/>
          <a:srcRect l="5170" t="6894" r="5215" b="10385"/>
          <a:stretch>
            <a:fillRect/>
          </a:stretch>
        </p:blipFill>
        <p:spPr bwMode="auto">
          <a:xfrm>
            <a:off x="500034" y="1000108"/>
            <a:ext cx="807249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00430" y="6357958"/>
          <a:ext cx="4897755" cy="350520"/>
        </p:xfrm>
        <a:graphic>
          <a:graphicData uri="http://schemas.openxmlformats.org/drawingml/2006/table">
            <a:tbl>
              <a:tblPr/>
              <a:tblGrid>
                <a:gridCol w="489585"/>
                <a:gridCol w="489585"/>
                <a:gridCol w="489585"/>
                <a:gridCol w="489585"/>
                <a:gridCol w="489585"/>
                <a:gridCol w="489585"/>
                <a:gridCol w="489585"/>
                <a:gridCol w="490220"/>
                <a:gridCol w="490220"/>
                <a:gridCol w="49022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571480"/>
            <a:ext cx="721523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Проранжируйте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страны по численности населения: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max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min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численности населения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1.Китай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2.Индонезия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3.Российская Федерация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4.Индия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5.США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6.Бразилия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7.Нигерия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8.Япония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9.Бангладеш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10.Пакистан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Воспроизводство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(естественное движение)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4294967295"/>
          </p:nvPr>
        </p:nvSpPr>
        <p:spPr>
          <a:xfrm>
            <a:off x="142844" y="2143116"/>
            <a:ext cx="4606927" cy="4295796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dirty="0" smtClean="0"/>
              <a:t>- это совокупность процессов рождаемости, смертности и естественного прироста, которые обеспечивают беспрерывное возобновление и смену людских поколений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600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4572000" y="1785926"/>
          <a:ext cx="44291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Б-2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14290"/>
            <a:ext cx="3643338" cy="5715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Е П = Р-С</a:t>
            </a:r>
            <a:endParaRPr lang="ru-RU" sz="4400" dirty="0"/>
          </a:p>
        </p:txBody>
      </p:sp>
      <p:pic>
        <p:nvPicPr>
          <p:cNvPr id="4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 rot="10800000" flipV="1">
            <a:off x="1142976" y="1256212"/>
            <a:ext cx="6858048" cy="4524315"/>
          </a:xfrm>
          <a:prstGeom prst="rect">
            <a:avLst/>
          </a:prstGeom>
          <a:ln w="5715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Уровень смертности не зависит от: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Социально-экономических условий жизни населения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Религиозных традиций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Санитарно-гигиенических условий труда и быта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Природных катастроф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Войны, терроризм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Уровня развития здравоохранения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Уровня преступности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Ухудшения качества окружающей среды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Количества людей старшего возраста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Высокого уровня урбанизации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8148" y="6072206"/>
            <a:ext cx="800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2,10</a:t>
            </a:r>
            <a:endParaRPr lang="ru-RU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50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14290"/>
            <a:ext cx="3643338" cy="5715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Е П = Р-С</a:t>
            </a:r>
            <a:endParaRPr lang="ru-RU" sz="4400" dirty="0"/>
          </a:p>
        </p:txBody>
      </p:sp>
      <p:pic>
        <p:nvPicPr>
          <p:cNvPr id="4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 rot="10800000" flipV="1">
            <a:off x="928662" y="1352921"/>
            <a:ext cx="6715172" cy="4247317"/>
          </a:xfrm>
          <a:prstGeom prst="rect">
            <a:avLst/>
          </a:prstGeom>
          <a:ln w="57150"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Выберите  верные утверждения: 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Уровень рождаемости тем выше, чем выше уровень жизни населения.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В сельской местности хорошо выражена многодетность.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К снижению рождаемости приводит эмансипация женщин.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Высокой  рождаемости способствуют религиозные традиции.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5.Чем выше «Цена ребенка», тем больше рождаемость.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Самая высокая рождаемость в развивающихся странах.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Развитие пенсионного обеспечения приводит к снижению рождаемости.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Для регулирования высокой рождаемости необходимы войны.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Ранний возраст вступления в брак повышает рождаемость.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10.Рост городов и городского образа жизни приводит к повышению рождаемости.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6215082"/>
            <a:ext cx="2013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2,3,4,6,7,9</a:t>
            </a:r>
            <a:endParaRPr lang="ru-RU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69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431689"/>
          <a:ext cx="7786742" cy="554382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50332"/>
                <a:gridCol w="3636410"/>
              </a:tblGrid>
              <a:tr h="253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Первый тип воспроизводства населения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Второй тип воспроизводства населения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7273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Низкие показатели рождаемости, смертности и естественного прироста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Высокий естественный прирост за счет высокой рождаемости и относительно низкие показатели смертности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4905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Стабилизация численности населения</a:t>
                      </a:r>
                      <a:br>
                        <a:rPr lang="ru-RU" sz="1400" b="1" dirty="0"/>
                      </a:b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Постоянное увеличение численности населения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54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«Старение» населения (т.е. увеличение доли пожилых людей в общей численности населения)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Большая доля людей молодого возраста в общей численности населения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4905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«Формула воспроизводства» населения</a:t>
                      </a:r>
                      <a:br>
                        <a:rPr lang="ru-RU" sz="1400" b="1" dirty="0"/>
                      </a:br>
                      <a:r>
                        <a:rPr lang="ru-RU" sz="1400" b="1" dirty="0"/>
                        <a:t>13 - 9 = 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«Формула воспроизводства» населения</a:t>
                      </a:r>
                      <a:br>
                        <a:rPr lang="ru-RU" sz="1400" b="1" dirty="0"/>
                      </a:br>
                      <a:r>
                        <a:rPr lang="ru-RU" sz="1400" b="1" dirty="0"/>
                        <a:t>29 - 9 = 20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4905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Характерен для стран Зарубежной Европы, СНГ, Северной Америки, Австралии и Японии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Характерен для стран Африки, Латинской Америки и Зарубежной Азии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956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 err="1"/>
                        <a:t>Депопуляция</a:t>
                      </a:r>
                      <a:r>
                        <a:rPr lang="ru-RU" sz="1400" b="1" dirty="0"/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Демографический кризис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«Демографическая зима»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Демографический взрыв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«Демографическая весна»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  <a:tr h="1307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ЕП </a:t>
                      </a:r>
                      <a:r>
                        <a:rPr lang="ru-RU" sz="1400" b="1" dirty="0" smtClean="0"/>
                        <a:t>невысокий</a:t>
                      </a:r>
                      <a:endParaRPr lang="ru-RU" sz="1400" b="1" u="sng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 smtClean="0"/>
                        <a:t>Р&gt;С – </a:t>
                      </a:r>
                      <a:r>
                        <a:rPr lang="ru-RU" sz="1400" b="1" u="sng" dirty="0" smtClean="0"/>
                        <a:t>Положительный:   ?</a:t>
                      </a:r>
                      <a:endParaRPr lang="ru-RU" sz="1400" b="1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Р=С – </a:t>
                      </a:r>
                      <a:r>
                        <a:rPr lang="ru-RU" sz="1400" b="1" u="sng" dirty="0" smtClean="0"/>
                        <a:t>Нулевой: ?</a:t>
                      </a:r>
                      <a:endParaRPr lang="ru-RU" sz="1400" b="1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400" b="1" dirty="0"/>
                        <a:t>Р&lt;С – </a:t>
                      </a:r>
                      <a:r>
                        <a:rPr lang="ru-RU" sz="1400" b="1" dirty="0" smtClean="0"/>
                        <a:t>Отрицательный: ?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b="1" dirty="0">
                        <a:latin typeface="Calibri"/>
                        <a:cs typeface="Times New Roman"/>
                      </a:endParaRPr>
                    </a:p>
                  </a:txBody>
                  <a:tcPr marL="23256" marR="7572" marT="7572" marB="7572" anchor="ctr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Б2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714356"/>
            <a:ext cx="615553" cy="5643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ТИПЫ ВОСПРОИЗВОДСТВА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16569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Б2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-\Downloads\crow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64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928802"/>
            <a:ext cx="35074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250950" algn="l"/>
              </a:tabLst>
            </a:pPr>
            <a:r>
              <a:rPr lang="ru-RU" sz="2400" b="1" dirty="0" smtClean="0"/>
              <a:t>Демография</a:t>
            </a:r>
          </a:p>
          <a:p>
            <a:pPr>
              <a:tabLst>
                <a:tab pos="1250950" algn="l"/>
              </a:tabLst>
            </a:pPr>
            <a:r>
              <a:rPr lang="ru-RU" sz="2400" b="1" dirty="0" smtClean="0"/>
              <a:t>Этнография</a:t>
            </a:r>
          </a:p>
          <a:p>
            <a:pPr>
              <a:tabLst>
                <a:tab pos="1250950" algn="l"/>
              </a:tabLst>
            </a:pPr>
            <a:r>
              <a:rPr lang="ru-RU" sz="2400" b="1" dirty="0" smtClean="0"/>
              <a:t>Социальная география</a:t>
            </a:r>
          </a:p>
          <a:p>
            <a:pPr>
              <a:tabLst>
                <a:tab pos="1250950" algn="l"/>
              </a:tabLst>
            </a:pPr>
            <a:r>
              <a:rPr lang="ru-RU" sz="2400" b="1" dirty="0" smtClean="0"/>
              <a:t>Медицинская география</a:t>
            </a:r>
          </a:p>
          <a:p>
            <a:pPr>
              <a:tabLst>
                <a:tab pos="1250950" algn="l"/>
              </a:tabLst>
            </a:pPr>
            <a:r>
              <a:rPr lang="ru-RU" sz="2400" b="1" dirty="0" smtClean="0"/>
              <a:t>География культуры</a:t>
            </a:r>
          </a:p>
          <a:p>
            <a:pPr>
              <a:tabLst>
                <a:tab pos="1250950" algn="l"/>
              </a:tabLst>
            </a:pPr>
            <a:r>
              <a:rPr lang="ru-RU" sz="2400" b="1" dirty="0" smtClean="0"/>
              <a:t>География религий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857232"/>
            <a:ext cx="256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14546" y="571480"/>
            <a:ext cx="383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Г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428604"/>
            <a:ext cx="409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357166"/>
            <a:ext cx="497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О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285728"/>
            <a:ext cx="383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Г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285728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Р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8" y="357166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60" y="428604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Ф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2264" y="571480"/>
            <a:ext cx="465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5206" y="785794"/>
            <a:ext cx="465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57166"/>
            <a:ext cx="8286808" cy="62151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1.В какой из перечисленных стран доля пожилых людей в общей численности населения наибольшая?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Египет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Мексика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Иран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Франция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 какой из перечисленных стран доля детей и подростков в общей численности населения наименьшая?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Бангладеш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Индонезия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Тунис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Япония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 какой из перечисленных стран доля лиц старше 65 лет в возрастной структуре населения наибольшая?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Канада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Перу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Индонезия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Нигер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5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57166"/>
            <a:ext cx="8286808" cy="62151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4.В какой из перечисленных стран доля лиц младше 15 лет в общей численности населения наибольшая?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Кения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Бельгия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Франция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Германия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b="1" dirty="0" smtClean="0"/>
              <a:t> В какой из перечисленных стран доля детей и подростков в общей численности населения наибольшая?</a:t>
            </a:r>
          </a:p>
          <a:p>
            <a:r>
              <a:rPr lang="ru-RU" b="1" dirty="0" smtClean="0"/>
              <a:t>1) Австралия</a:t>
            </a:r>
          </a:p>
          <a:p>
            <a:r>
              <a:rPr lang="ru-RU" b="1" dirty="0" smtClean="0"/>
              <a:t>2) Канада</a:t>
            </a:r>
          </a:p>
          <a:p>
            <a:r>
              <a:rPr lang="ru-RU" b="1" dirty="0" smtClean="0"/>
              <a:t>3) Германия</a:t>
            </a:r>
          </a:p>
          <a:p>
            <a:r>
              <a:rPr lang="ru-RU" b="1" dirty="0" smtClean="0"/>
              <a:t>4) Пакистан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00892" y="4500570"/>
            <a:ext cx="6928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C00000"/>
                </a:solidFill>
              </a:rPr>
              <a:t>4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C00000"/>
                </a:solidFill>
              </a:rPr>
              <a:t>4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C00000"/>
                </a:solidFill>
              </a:rPr>
              <a:t>1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C00000"/>
                </a:solidFill>
              </a:rPr>
              <a:t>1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solidFill>
                  <a:srgbClr val="C00000"/>
                </a:solidFill>
              </a:rPr>
              <a:t>4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Б3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71480"/>
            <a:ext cx="8572528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Демографическая политика </a:t>
            </a:r>
            <a:r>
              <a:rPr lang="ru-RU" sz="2000" b="1" dirty="0" smtClean="0"/>
              <a:t>– это система административных, экономических, пропагандистских и др. мероприятий, с помощью которых государство воздействует на естественное движение населения в желаемом для себя направлении.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061972"/>
          <a:ext cx="7929618" cy="4037441"/>
        </p:xfrm>
        <a:graphic>
          <a:graphicData uri="http://schemas.openxmlformats.org/drawingml/2006/table">
            <a:tbl>
              <a:tblPr/>
              <a:tblGrid>
                <a:gridCol w="3964394"/>
                <a:gridCol w="3965224"/>
              </a:tblGrid>
              <a:tr h="5620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Демографическая политика в странах с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типом воспроизводства населения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Демографическая политика в странах со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типом воспроизводства населения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40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КИТАЙ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0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71480"/>
            <a:ext cx="8572528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Демографическая политика </a:t>
            </a:r>
            <a:r>
              <a:rPr lang="ru-RU" sz="2000" b="1" dirty="0" smtClean="0"/>
              <a:t>– это система административных, экономических, пропагандистских и др. мероприятий, с помощью которых государство воздействует на естественное движение населения в желаемом для себя направлении.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061972"/>
          <a:ext cx="7929618" cy="4314920"/>
        </p:xfrm>
        <a:graphic>
          <a:graphicData uri="http://schemas.openxmlformats.org/drawingml/2006/table">
            <a:tbl>
              <a:tblPr/>
              <a:tblGrid>
                <a:gridCol w="3964394"/>
                <a:gridCol w="3965224"/>
              </a:tblGrid>
              <a:tr h="5620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Демографическая политика в странах с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типом воспроизводства населения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Демографическая политика в странах со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типом воспроизводства населения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Единовременные ссуды молодым семьям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ИНДИЯ: Нац программа планирования семьи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Повышение возраста вступления в брак (Ж-18, М-21)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Добровольная стерилизация, «Нас двое – нам двое»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Пособия на рождения каждого ребенка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40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Ежемесячные пособия на детей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Оплачиваемые отпуска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КИТАЙ: создан комитет по планированию деторождения, поздний возраст вступления в брак (М-22, Ж-20), за 1 ребенка ежемесячные доплаты, дальше налоговые вычеты, «Одна семья – один ребенок»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01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Франция, Великобритания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68" name="Group 36"/>
          <p:cNvGraphicFramePr>
            <a:graphicFrameLocks noGrp="1"/>
          </p:cNvGraphicFramePr>
          <p:nvPr>
            <p:ph idx="4294967295"/>
          </p:nvPr>
        </p:nvGraphicFramePr>
        <p:xfrm>
          <a:off x="0" y="138113"/>
          <a:ext cx="9144000" cy="6604001"/>
        </p:xfrm>
        <a:graphic>
          <a:graphicData uri="http://schemas.openxmlformats.org/drawingml/2006/table">
            <a:tbl>
              <a:tblPr/>
              <a:tblGrid>
                <a:gridCol w="1477963"/>
                <a:gridCol w="3886200"/>
                <a:gridCol w="3779837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Меры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На повышение рождаемости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На снижение рождаемости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Экономи-ческие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Оплачиваемые отпуска и различные пособия при рождении детей, пособия на детей в зависимости от их количества, возраста и состава семьи, различные ссуды, кредиты, налоговые и жилищные льготы и т.д. </a:t>
                      </a: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Сейчас очень развито в России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Льготы для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малодетных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семей.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В Китае, например, семьям с одним ребёнком дают лучшее жильё, помогают устроить детей в садик, школу и ВУЗ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Админи-стративно-правовые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Законодательные акты, регулирующие возраст вступления в брак, разводимость, отношение к абортам, имущественное положение матери и детей в случае распада семьи, режим труда работающих женщин и др.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Законодательные акты, регулирующие возраст вступления в брак, применение контрацептивов и др.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Особенно распространено в Индии. Ежегодно стерилизуется более 5 млн. мужчин и женщин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1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Воспитате-льные и пропаган-дистские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Формирование общественного мнения, норм и стандартов демографического поведения, определение отношения к религиозным и другим традициями обычаям воспроизводства населения, к половому воспитанию и образованию молодёжи и 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Пропаганда контрацептивов, формирование общественного мнения, норм и стандартов демографического поведения, отношение к политике планирования семьи и др.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Проводится как в Китае, так и в Индии и Пакистане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Б3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Б3</a:t>
            </a:r>
            <a:endParaRPr lang="ru-RU" b="1" dirty="0"/>
          </a:p>
        </p:txBody>
      </p:sp>
      <p:pic>
        <p:nvPicPr>
          <p:cNvPr id="3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0"/>
            <a:ext cx="4667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Установите соответствие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785794"/>
            <a:ext cx="3000396" cy="54292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/>
              <a:t>СТРАНЫ</a:t>
            </a:r>
          </a:p>
          <a:p>
            <a:pPr algn="ctr"/>
            <a:r>
              <a:rPr lang="ru-RU" sz="3200" b="1" dirty="0" smtClean="0"/>
              <a:t>а. Германия</a:t>
            </a:r>
          </a:p>
          <a:p>
            <a:pPr algn="ctr"/>
            <a:r>
              <a:rPr lang="ru-RU" sz="3200" b="1" dirty="0" smtClean="0"/>
              <a:t>б.Индия</a:t>
            </a:r>
          </a:p>
          <a:p>
            <a:pPr algn="ctr"/>
            <a:r>
              <a:rPr lang="ru-RU" sz="3200" b="1" dirty="0" smtClean="0"/>
              <a:t>в.Китай</a:t>
            </a:r>
          </a:p>
          <a:p>
            <a:pPr algn="ctr"/>
            <a:r>
              <a:rPr lang="ru-RU" sz="3200" b="1" dirty="0" smtClean="0"/>
              <a:t>г.США</a:t>
            </a:r>
          </a:p>
          <a:p>
            <a:pPr algn="ctr"/>
            <a:r>
              <a:rPr lang="ru-RU" sz="3200" b="1" dirty="0" smtClean="0"/>
              <a:t>д.Бразилия</a:t>
            </a:r>
          </a:p>
          <a:p>
            <a:pPr algn="ctr"/>
            <a:r>
              <a:rPr lang="ru-RU" sz="3200" b="1" dirty="0" smtClean="0"/>
              <a:t>е.Аргентина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785794"/>
            <a:ext cx="3857652" cy="54292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/>
              <a:t>Тип воспроизводства</a:t>
            </a:r>
          </a:p>
          <a:p>
            <a:pPr marL="514350" indent="-514350" algn="ctr">
              <a:buAutoNum type="arabicPeriod"/>
            </a:pPr>
            <a:r>
              <a:rPr lang="en-US" sz="3200" b="1" dirty="0" smtClean="0"/>
              <a:t>I</a:t>
            </a:r>
            <a:r>
              <a:rPr lang="ru-RU" sz="3200" b="1" dirty="0" smtClean="0"/>
              <a:t> тип</a:t>
            </a:r>
          </a:p>
          <a:p>
            <a:pPr marL="514350" indent="-514350" algn="ctr">
              <a:buAutoNum type="arabicPeriod"/>
            </a:pPr>
            <a:r>
              <a:rPr lang="en-US" sz="3200" b="1" dirty="0" smtClean="0"/>
              <a:t>II</a:t>
            </a:r>
            <a:r>
              <a:rPr lang="ru-RU" sz="3200" b="1" dirty="0" smtClean="0"/>
              <a:t> тип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15272" y="6211669"/>
            <a:ext cx="130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121121</a:t>
            </a:r>
            <a:endParaRPr lang="ru-RU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Б3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428728" y="0"/>
            <a:ext cx="4975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Демографический переход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142984"/>
          <a:ext cx="8143932" cy="4277360"/>
        </p:xfrm>
        <a:graphic>
          <a:graphicData uri="http://schemas.openxmlformats.org/drawingml/2006/table">
            <a:tbl>
              <a:tblPr/>
              <a:tblGrid>
                <a:gridCol w="905605"/>
                <a:gridCol w="4853784"/>
                <a:gridCol w="2384543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Высокая рождаемость при высокой смертности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Очень низкий естественный прирост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Высокая рождаемость при резком сокращении смертности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Демографический взрыв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Дальнейшее снижение смертности при большем снижении рождаемости (вследствие перехода от многодетной к 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малодетной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семье) (вследствие «старения» населения)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Замедление естественного прироста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 рождаемости и смертности выравниваются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Прекращение роста населения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8890" marT="8890" marB="8890" anchor="ctr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1371600"/>
          </a:xfrm>
        </p:spPr>
        <p:txBody>
          <a:bodyPr anchor="b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Теория демографического перехода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700213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25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объясняет последовательность смены демографических процессов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636838"/>
            <a:ext cx="6667500" cy="39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Б3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44" y="1600200"/>
            <a:ext cx="8786874" cy="2476500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Показатели: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 smtClean="0"/>
              <a:t>Экономические (занятость, доход, питание);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 smtClean="0"/>
              <a:t>Социальные(уровень здравоохранения, безопасность);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 smtClean="0"/>
              <a:t>Экологические (состояние окружающей среды)</a:t>
            </a:r>
          </a:p>
          <a:p>
            <a:pPr eaLnBrk="1" hangingPunct="1"/>
            <a:endParaRPr lang="ru-RU" sz="2400" b="1" dirty="0" smtClean="0"/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042988" y="404813"/>
            <a:ext cx="73453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Качество населения</a:t>
            </a:r>
          </a:p>
        </p:txBody>
      </p:sp>
      <p:pic>
        <p:nvPicPr>
          <p:cNvPr id="4102" name="Picture 6" descr="j02176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292600"/>
            <a:ext cx="1747838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j03012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643446"/>
            <a:ext cx="1830388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Б4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199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КАЧЕСТВО ЖИЗНИ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Б4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714356"/>
          <a:ext cx="8072493" cy="5890792"/>
        </p:xfrm>
        <a:graphic>
          <a:graphicData uri="http://schemas.openxmlformats.org/drawingml/2006/table">
            <a:tbl>
              <a:tblPr/>
              <a:tblGrid>
                <a:gridCol w="4035824"/>
                <a:gridCol w="4036669"/>
              </a:tblGrid>
              <a:tr h="594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Средняя продолжительность жизни для всего мира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(67 лет для мужчин и 72 года для женщин).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экономически развитых странах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 и 85 лет соответственно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развивающихся странах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 и 69 лет соответственно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49780" algn="l"/>
                        </a:tabLs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	РС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Афганистан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Свазиленд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Лесото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Зимбабве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Замбия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 Конго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49780" algn="l"/>
                        </a:tabLs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	РКС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Япония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82, 3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Сингапур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82,1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Австралия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Италия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Канада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Франция, Испания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ертикальный свиток 8"/>
          <p:cNvSpPr/>
          <p:nvPr/>
        </p:nvSpPr>
        <p:spPr>
          <a:xfrm rot="20425426">
            <a:off x="1632142" y="383321"/>
            <a:ext cx="5917812" cy="5646459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1000108"/>
            <a:ext cx="461665" cy="9239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100" y="1142984"/>
            <a:ext cx="461665" cy="9239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4217251">
            <a:off x="3498272" y="-879160"/>
            <a:ext cx="738664" cy="37025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НАСЕЛЕНИЕ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" name="Picture 3" descr="C:\Users\-\Documents\Scanned Documents\Рисунок (45).jpg"/>
          <p:cNvPicPr>
            <a:picLocks noChangeAspect="1" noChangeArrowheads="1"/>
          </p:cNvPicPr>
          <p:nvPr/>
        </p:nvPicPr>
        <p:blipFill>
          <a:blip r:embed="rId2" cstate="print"/>
          <a:srcRect t="33334" r="8235" b="19791"/>
          <a:stretch>
            <a:fillRect/>
          </a:stretch>
        </p:blipFill>
        <p:spPr bwMode="auto">
          <a:xfrm rot="4144184">
            <a:off x="2405393" y="1568931"/>
            <a:ext cx="4831533" cy="3627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71546"/>
            <a:ext cx="78581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Лидерство России в народонаселении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80000"/>
              </a:lnSpc>
              <a:defRPr/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I место в мире по числу абортов;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II - по числу разводов;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II - по количеству убийств (на 1000 человек);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II - по количеству заключенных (на 1000 человек);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100 место - по продолжительности жизни.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нас низкий естественный прирост, большая убыль населения, самая высокая из развитых стран детская смертность. 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Появилось новое демографическое понятие “русский крест”.  А есть ли у нас будущее?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Русский крест</a:t>
            </a:r>
          </a:p>
        </p:txBody>
      </p:sp>
      <p:pic>
        <p:nvPicPr>
          <p:cNvPr id="33795" name="Picture 4" descr="Русский крест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460500"/>
            <a:ext cx="7559675" cy="4945063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71546"/>
            <a:ext cx="8072494" cy="3970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Расположите перечисленные страны в порядке возрастания в них показателя средней ожидаемой продолжительности жизни населения, начиная со страны с наименьшим значением этого показателя.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Бразилия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Бангладеш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Норвегия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Расположите перечисленные страны в порядке возрастания в них показателя средней ожидаемой продолжительности жизни населения, начиная со страны с наименьшим значением этого показателя.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Чад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Боливия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Япония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Б4</a:t>
            </a:r>
            <a:endParaRPr lang="ru-RU" b="1" dirty="0"/>
          </a:p>
        </p:txBody>
      </p:sp>
      <p:pic>
        <p:nvPicPr>
          <p:cNvPr id="5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9894" y="357166"/>
            <a:ext cx="804106" cy="857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8148" y="564357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arenR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213</a:t>
            </a: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785926"/>
            <a:ext cx="615553" cy="229389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РЕФЛЕКСИЯ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 rot="20425426">
            <a:off x="1632142" y="383321"/>
            <a:ext cx="5917812" cy="5646459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Picture 3" descr="C:\Users\-\Documents\Scanned Documents\Рисунок (45).jpg"/>
          <p:cNvPicPr>
            <a:picLocks noChangeAspect="1" noChangeArrowheads="1"/>
          </p:cNvPicPr>
          <p:nvPr/>
        </p:nvPicPr>
        <p:blipFill>
          <a:blip r:embed="rId2" cstate="print"/>
          <a:srcRect l="4091" t="30850" r="73326" b="19791"/>
          <a:stretch>
            <a:fillRect/>
          </a:stretch>
        </p:blipFill>
        <p:spPr bwMode="auto">
          <a:xfrm rot="4144184">
            <a:off x="3248082" y="1316909"/>
            <a:ext cx="3000727" cy="3819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2910" y="5143512"/>
            <a:ext cx="2051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узнал……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603" y="857232"/>
            <a:ext cx="2714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научился……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5857892"/>
            <a:ext cx="2373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оценил……</a:t>
            </a:r>
            <a:endParaRPr lang="ru-RU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785794"/>
            <a:ext cx="57864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на дом: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Прочитать текст с.57-66;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З.2 стр.85 (анализ таблиц);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з.3 (4) по желанию (творческое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714752"/>
            <a:ext cx="2357454" cy="251327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ы для презентаций по географии – скачать бесплатно ppt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928934"/>
            <a:ext cx="755181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800000"/>
                </a:solidFill>
              </a:rPr>
              <a:t>Народ – кто сам себе не врет.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Народ –кто враг духовной лени.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Лишь тот, кто мыслит, - 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тот народ,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Все остальное – населенье.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Е.Евтушенко</a:t>
            </a:r>
            <a:endParaRPr lang="ru-RU" sz="36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ы для презентаций по географии – скачать бесплатно ppt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928934"/>
            <a:ext cx="755181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800000"/>
                </a:solidFill>
              </a:rPr>
              <a:t>Народ – кто сам себе не врет.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Народ –кто враг духовной лени.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Лишь тот, кто мыслит, - 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тот народ,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Все остальное – населенье.</a:t>
            </a:r>
          </a:p>
          <a:p>
            <a:r>
              <a:rPr lang="ru-RU" sz="3600" b="1" i="1" dirty="0" smtClean="0">
                <a:solidFill>
                  <a:srgbClr val="800000"/>
                </a:solidFill>
              </a:rPr>
              <a:t>Е.Евтушенко</a:t>
            </a:r>
            <a:endParaRPr lang="ru-RU" sz="36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Шаблоны для презентаций по географии – скачать бесплатно ppt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728" y="3571876"/>
            <a:ext cx="72152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ln>
                  <a:solidFill>
                    <a:srgbClr val="FF0000"/>
                  </a:solidFill>
                </a:ln>
                <a:solidFill>
                  <a:srgbClr val="000099"/>
                </a:solidFill>
              </a:rPr>
              <a:t>Численность </a:t>
            </a:r>
          </a:p>
          <a:p>
            <a:pPr algn="ctr">
              <a:defRPr/>
            </a:pPr>
            <a:r>
              <a:rPr lang="ru-RU" sz="4000" b="1" i="1" dirty="0" smtClean="0">
                <a:ln>
                  <a:solidFill>
                    <a:srgbClr val="FF0000"/>
                  </a:solidFill>
                </a:ln>
                <a:solidFill>
                  <a:srgbClr val="000099"/>
                </a:solidFill>
              </a:rPr>
              <a:t>и воспроизводство населения.</a:t>
            </a:r>
            <a:br>
              <a:rPr lang="ru-RU" sz="4000" b="1" i="1" dirty="0" smtClean="0">
                <a:ln>
                  <a:solidFill>
                    <a:srgbClr val="FF0000"/>
                  </a:solidFill>
                </a:ln>
                <a:solidFill>
                  <a:srgbClr val="000099"/>
                </a:solidFill>
              </a:rPr>
            </a:br>
            <a:r>
              <a:rPr lang="ru-RU" sz="4000" b="1" i="1" dirty="0" smtClean="0">
                <a:ln>
                  <a:solidFill>
                    <a:srgbClr val="FF0000"/>
                  </a:solidFill>
                </a:ln>
                <a:solidFill>
                  <a:srgbClr val="000099"/>
                </a:solidFill>
              </a:rPr>
              <a:t>Демографическая политика.</a:t>
            </a:r>
            <a:endParaRPr lang="ru-RU" sz="4000" b="1" i="1" dirty="0">
              <a:ln>
                <a:solidFill>
                  <a:srgbClr val="FF0000"/>
                </a:solidFill>
              </a:ln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с вопросительным знак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623610" cy="49292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9026" y="1857364"/>
            <a:ext cx="5214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На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2021 год:</a:t>
            </a:r>
            <a:endParaRPr lang="ru-RU" sz="5400" b="1" i="1" dirty="0" smtClean="0">
              <a:solidFill>
                <a:srgbClr val="FF0000"/>
              </a:solidFill>
              <a:latin typeface="Times New Roman" pitchFamily="18" charset="0"/>
              <a:ea typeface="Dotum" pitchFamily="34" charset="-127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 7 597 124 101</a:t>
            </a:r>
            <a:endParaRPr lang="ru-RU" sz="5400" b="1" i="1" dirty="0" smtClean="0">
              <a:solidFill>
                <a:srgbClr val="FF0000"/>
              </a:solidFill>
              <a:latin typeface="Times New Roman" pitchFamily="18" charset="0"/>
              <a:ea typeface="Dotum" pitchFamily="34" charset="-127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человек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ea typeface="Dotum" pitchFamily="34" charset="-127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gpkorkino.ru/wp-content/uploads/2019/08/perepis-1024x5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3830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  <p:pic>
        <p:nvPicPr>
          <p:cNvPr id="29698" name="Picture 2" descr="https://iskitim-gazeta.ru/wp-content/uploads/2021/06/perepis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14" y="2465708"/>
            <a:ext cx="6929486" cy="43922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resent5.com/presentation/3/35301581_187304963.pdf-img/35301581_187304963.pdf-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500990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43042" y="5143512"/>
            <a:ext cx="621510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357290" y="5429264"/>
            <a:ext cx="635798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инамика численности насел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885113" cy="5356225"/>
          </a:xfrm>
          <a:prstGeom prst="rect">
            <a:avLst/>
          </a:prstGeom>
          <a:ln w="38100">
            <a:solidFill>
              <a:srgbClr val="CC3300"/>
            </a:solidFill>
          </a:ln>
          <a:effectLst>
            <a:softEdge rad="112500"/>
          </a:effec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28596" y="0"/>
            <a:ext cx="82296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Численность 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388" y="1500174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2005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571612"/>
            <a:ext cx="150019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млрд. 464 млн.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1000108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1000108"/>
            <a:ext cx="150019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млрд. 656 млн.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496" y="0"/>
            <a:ext cx="571504" cy="3571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Б-1</a:t>
            </a:r>
            <a:endParaRPr lang="ru-RU" b="1" dirty="0"/>
          </a:p>
        </p:txBody>
      </p:sp>
      <p:sp>
        <p:nvSpPr>
          <p:cNvPr id="11" name="Полилиния 10"/>
          <p:cNvSpPr/>
          <p:nvPr/>
        </p:nvSpPr>
        <p:spPr>
          <a:xfrm>
            <a:off x="7543800" y="1571612"/>
            <a:ext cx="171472" cy="606104"/>
          </a:xfrm>
          <a:custGeom>
            <a:avLst/>
            <a:gdLst>
              <a:gd name="connsiteX0" fmla="*/ 0 w 70184"/>
              <a:gd name="connsiteY0" fmla="*/ 1183106 h 1183106"/>
              <a:gd name="connsiteX1" fmla="*/ 60158 w 70184"/>
              <a:gd name="connsiteY1" fmla="*/ 172453 h 1183106"/>
              <a:gd name="connsiteX2" fmla="*/ 60158 w 70184"/>
              <a:gd name="connsiteY2" fmla="*/ 148390 h 1183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84" h="1183106">
                <a:moveTo>
                  <a:pt x="0" y="1183106"/>
                </a:moveTo>
                <a:cubicBezTo>
                  <a:pt x="25066" y="764006"/>
                  <a:pt x="50132" y="344906"/>
                  <a:pt x="60158" y="172453"/>
                </a:cubicBezTo>
                <a:cubicBezTo>
                  <a:pt x="70184" y="0"/>
                  <a:pt x="60158" y="148390"/>
                  <a:pt x="60158" y="148390"/>
                </a:cubicBezTo>
              </a:path>
            </a:pathLst>
          </a:custGeom>
          <a:ln w="57150">
            <a:solidFill>
              <a:srgbClr val="CC33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3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562</TotalTime>
  <Words>1523</Words>
  <Application>Microsoft Office PowerPoint</Application>
  <PresentationFormat>Экран (4:3)</PresentationFormat>
  <Paragraphs>349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Страны-лидеры  по численности населения</vt:lpstr>
      <vt:lpstr>Слайд 13</vt:lpstr>
      <vt:lpstr>Слайд 14</vt:lpstr>
      <vt:lpstr>Воспроизводство  (естественное движение)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Теория демографического перехода</vt:lpstr>
      <vt:lpstr>Слайд 28</vt:lpstr>
      <vt:lpstr>Слайд 29</vt:lpstr>
      <vt:lpstr>Слайд 30</vt:lpstr>
      <vt:lpstr>Русский крест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</dc:creator>
  <cp:lastModifiedBy>-</cp:lastModifiedBy>
  <cp:revision>81</cp:revision>
  <dcterms:created xsi:type="dcterms:W3CDTF">2019-12-05T19:02:18Z</dcterms:created>
  <dcterms:modified xsi:type="dcterms:W3CDTF">2021-10-31T20:43:32Z</dcterms:modified>
</cp:coreProperties>
</file>