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1"/>
  </p:sldMasterIdLst>
  <p:notesMasterIdLst>
    <p:notesMasterId r:id="rId19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8" r:id="rId10"/>
    <p:sldId id="263" r:id="rId11"/>
    <p:sldId id="267" r:id="rId12"/>
    <p:sldId id="264" r:id="rId13"/>
    <p:sldId id="269" r:id="rId14"/>
    <p:sldId id="271" r:id="rId15"/>
    <p:sldId id="272" r:id="rId16"/>
    <p:sldId id="265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72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83572-D387-4F8C-9A9E-4391E667AB4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3CC80-C095-4AF4-80DE-4551F56A0B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5632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3CC80-C095-4AF4-80DE-4551F56A0BC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3268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0794FFD-96B8-4C95-BB8B-668737BE325D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C54CCB0-625A-483B-903F-378704FC6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ygshop.ru/files/products/396_large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92696"/>
            <a:ext cx="6400800" cy="10801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04864"/>
            <a:ext cx="9324528" cy="424847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«Правильное питание школьника на один день»		                                      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  <a:r>
              <a:rPr lang="ru-RU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</a:t>
            </a:r>
            <a:r>
              <a:rPr lang="ru-RU" i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Кутепов</a:t>
            </a:r>
            <a:r>
              <a:rPr lang="ru-RU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Павел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ученик 5 класса</a:t>
            </a:r>
          </a:p>
          <a:p>
            <a:pPr algn="r"/>
            <a:r>
              <a:rPr lang="ru-RU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СШ № 4</a:t>
            </a:r>
          </a:p>
          <a:p>
            <a:pPr algn="r">
              <a:lnSpc>
                <a:spcPct val="10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</a:t>
            </a:r>
          </a:p>
          <a:p>
            <a:pPr algn="r">
              <a:lnSpc>
                <a:spcPct val="100000"/>
              </a:lnSpc>
            </a:pPr>
            <a:r>
              <a:rPr lang="ru-RU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Денисова Елена Леонидовна</a:t>
            </a:r>
          </a:p>
          <a:p>
            <a:pPr algn="r">
              <a:lnSpc>
                <a:spcPct val="10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  <a:endParaRPr lang="ru-RU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</a:pPr>
            <a:endParaRPr lang="ru-RU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99901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Таблица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энергетической ценности продуктов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" t="53312" b="4754"/>
          <a:stretch/>
        </p:blipFill>
        <p:spPr bwMode="auto">
          <a:xfrm>
            <a:off x="467544" y="2076450"/>
            <a:ext cx="7992888" cy="4088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65138" y="1557339"/>
            <a:ext cx="8678862" cy="3327401"/>
            <a:chOff x="293" y="981"/>
            <a:chExt cx="5467" cy="2096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5" y="981"/>
              <a:ext cx="5465" cy="2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93" y="986"/>
              <a:ext cx="490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Суточное количество калорий для детей</a:t>
              </a:r>
              <a:endParaRPr kumimoji="0" lang="ru-RU" sz="2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4311" y="986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228" y="1155"/>
              <a:ext cx="95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в возрасте </a:t>
              </a:r>
              <a:endParaRPr kumimoji="0" lang="ru-RU" sz="2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288" y="1155"/>
              <a:ext cx="167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 6 до 17 лет</a:t>
              </a:r>
              <a:endParaRPr kumimoji="0" lang="ru-RU" sz="2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3821" y="1155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351" y="1322"/>
              <a:ext cx="93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68" y="1498"/>
              <a:ext cx="79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Возраст, лет</a:t>
              </a:r>
              <a:endParaRPr kumimoji="0" lang="ru-RU" sz="1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1504" y="1498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546" y="1498"/>
              <a:ext cx="391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Пол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795" y="1498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3949" y="1498"/>
              <a:ext cx="69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Ккал/день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4565" y="1498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93" y="1488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293" y="1488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97" y="1488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876" y="148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1881" y="1488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3460" y="148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3465" y="1488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049" y="148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049" y="148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293" y="1493"/>
              <a:ext cx="4" cy="1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1876" y="1493"/>
              <a:ext cx="5" cy="1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3460" y="1493"/>
              <a:ext cx="5" cy="1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049" y="1493"/>
              <a:ext cx="5" cy="1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1052" y="1672"/>
              <a:ext cx="13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1121" y="167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2647" y="1672"/>
              <a:ext cx="10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" name="Rectangle 34"/>
            <p:cNvSpPr>
              <a:spLocks noChangeArrowheads="1"/>
            </p:cNvSpPr>
            <p:nvPr/>
          </p:nvSpPr>
          <p:spPr bwMode="auto">
            <a:xfrm>
              <a:off x="2694" y="167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9" name="Rectangle 35"/>
            <p:cNvSpPr>
              <a:spLocks noChangeArrowheads="1"/>
            </p:cNvSpPr>
            <p:nvPr/>
          </p:nvSpPr>
          <p:spPr bwMode="auto">
            <a:xfrm>
              <a:off x="4119" y="1672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1970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1" name="Rectangle 36"/>
            <p:cNvSpPr>
              <a:spLocks noChangeArrowheads="1"/>
            </p:cNvSpPr>
            <p:nvPr/>
          </p:nvSpPr>
          <p:spPr bwMode="auto">
            <a:xfrm>
              <a:off x="4396" y="167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2" name="Rectangle 37"/>
            <p:cNvSpPr>
              <a:spLocks noChangeArrowheads="1"/>
            </p:cNvSpPr>
            <p:nvPr/>
          </p:nvSpPr>
          <p:spPr bwMode="auto">
            <a:xfrm>
              <a:off x="293" y="1661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3" name="Rectangle 38"/>
            <p:cNvSpPr>
              <a:spLocks noChangeArrowheads="1"/>
            </p:cNvSpPr>
            <p:nvPr/>
          </p:nvSpPr>
          <p:spPr bwMode="auto">
            <a:xfrm>
              <a:off x="297" y="1661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4" name="Rectangle 39"/>
            <p:cNvSpPr>
              <a:spLocks noChangeArrowheads="1"/>
            </p:cNvSpPr>
            <p:nvPr/>
          </p:nvSpPr>
          <p:spPr bwMode="auto">
            <a:xfrm>
              <a:off x="1876" y="1661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5" name="Rectangle 40"/>
            <p:cNvSpPr>
              <a:spLocks noChangeArrowheads="1"/>
            </p:cNvSpPr>
            <p:nvPr/>
          </p:nvSpPr>
          <p:spPr bwMode="auto">
            <a:xfrm>
              <a:off x="1881" y="1661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6" name="Rectangle 41"/>
            <p:cNvSpPr>
              <a:spLocks noChangeArrowheads="1"/>
            </p:cNvSpPr>
            <p:nvPr/>
          </p:nvSpPr>
          <p:spPr bwMode="auto">
            <a:xfrm>
              <a:off x="3460" y="1661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Rectangle 42"/>
            <p:cNvSpPr>
              <a:spLocks noChangeArrowheads="1"/>
            </p:cNvSpPr>
            <p:nvPr/>
          </p:nvSpPr>
          <p:spPr bwMode="auto">
            <a:xfrm>
              <a:off x="3465" y="1661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8" name="Rectangle 43"/>
            <p:cNvSpPr>
              <a:spLocks noChangeArrowheads="1"/>
            </p:cNvSpPr>
            <p:nvPr/>
          </p:nvSpPr>
          <p:spPr bwMode="auto">
            <a:xfrm>
              <a:off x="5049" y="1661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Rectangle 44"/>
            <p:cNvSpPr>
              <a:spLocks noChangeArrowheads="1"/>
            </p:cNvSpPr>
            <p:nvPr/>
          </p:nvSpPr>
          <p:spPr bwMode="auto">
            <a:xfrm>
              <a:off x="293" y="1666"/>
              <a:ext cx="4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Rectangle 45"/>
            <p:cNvSpPr>
              <a:spLocks noChangeArrowheads="1"/>
            </p:cNvSpPr>
            <p:nvPr/>
          </p:nvSpPr>
          <p:spPr bwMode="auto">
            <a:xfrm>
              <a:off x="1876" y="1666"/>
              <a:ext cx="5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Rectangle 46"/>
            <p:cNvSpPr>
              <a:spLocks noChangeArrowheads="1"/>
            </p:cNvSpPr>
            <p:nvPr/>
          </p:nvSpPr>
          <p:spPr bwMode="auto">
            <a:xfrm>
              <a:off x="3460" y="1666"/>
              <a:ext cx="5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Rectangle 47"/>
            <p:cNvSpPr>
              <a:spLocks noChangeArrowheads="1"/>
            </p:cNvSpPr>
            <p:nvPr/>
          </p:nvSpPr>
          <p:spPr bwMode="auto">
            <a:xfrm>
              <a:off x="5049" y="1666"/>
              <a:ext cx="5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Rectangle 48"/>
            <p:cNvSpPr>
              <a:spLocks noChangeArrowheads="1"/>
            </p:cNvSpPr>
            <p:nvPr/>
          </p:nvSpPr>
          <p:spPr bwMode="auto">
            <a:xfrm>
              <a:off x="959" y="1846"/>
              <a:ext cx="13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4" name="Rectangle 49"/>
            <p:cNvSpPr>
              <a:spLocks noChangeArrowheads="1"/>
            </p:cNvSpPr>
            <p:nvPr/>
          </p:nvSpPr>
          <p:spPr bwMode="auto">
            <a:xfrm>
              <a:off x="1029" y="1846"/>
              <a:ext cx="10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5" name="Rectangle 50"/>
            <p:cNvSpPr>
              <a:spLocks noChangeArrowheads="1"/>
            </p:cNvSpPr>
            <p:nvPr/>
          </p:nvSpPr>
          <p:spPr bwMode="auto">
            <a:xfrm>
              <a:off x="1075" y="1846"/>
              <a:ext cx="204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6" name="Rectangle 51"/>
            <p:cNvSpPr>
              <a:spLocks noChangeArrowheads="1"/>
            </p:cNvSpPr>
            <p:nvPr/>
          </p:nvSpPr>
          <p:spPr bwMode="auto">
            <a:xfrm>
              <a:off x="1214" y="1846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7" name="Rectangle 52"/>
            <p:cNvSpPr>
              <a:spLocks noChangeArrowheads="1"/>
            </p:cNvSpPr>
            <p:nvPr/>
          </p:nvSpPr>
          <p:spPr bwMode="auto">
            <a:xfrm>
              <a:off x="2647" y="1846"/>
              <a:ext cx="10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8" name="Rectangle 53"/>
            <p:cNvSpPr>
              <a:spLocks noChangeArrowheads="1"/>
            </p:cNvSpPr>
            <p:nvPr/>
          </p:nvSpPr>
          <p:spPr bwMode="auto">
            <a:xfrm>
              <a:off x="2694" y="1846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9" name="Rectangle 54"/>
            <p:cNvSpPr>
              <a:spLocks noChangeArrowheads="1"/>
            </p:cNvSpPr>
            <p:nvPr/>
          </p:nvSpPr>
          <p:spPr bwMode="auto">
            <a:xfrm>
              <a:off x="4119" y="1846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2300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0" name="Rectangle 55"/>
            <p:cNvSpPr>
              <a:spLocks noChangeArrowheads="1"/>
            </p:cNvSpPr>
            <p:nvPr/>
          </p:nvSpPr>
          <p:spPr bwMode="auto">
            <a:xfrm>
              <a:off x="4396" y="1846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1" name="Rectangle 56"/>
            <p:cNvSpPr>
              <a:spLocks noChangeArrowheads="1"/>
            </p:cNvSpPr>
            <p:nvPr/>
          </p:nvSpPr>
          <p:spPr bwMode="auto">
            <a:xfrm>
              <a:off x="293" y="183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2" name="Rectangle 57"/>
            <p:cNvSpPr>
              <a:spLocks noChangeArrowheads="1"/>
            </p:cNvSpPr>
            <p:nvPr/>
          </p:nvSpPr>
          <p:spPr bwMode="auto">
            <a:xfrm>
              <a:off x="297" y="1835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3" name="Rectangle 58"/>
            <p:cNvSpPr>
              <a:spLocks noChangeArrowheads="1"/>
            </p:cNvSpPr>
            <p:nvPr/>
          </p:nvSpPr>
          <p:spPr bwMode="auto">
            <a:xfrm>
              <a:off x="1876" y="183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4" name="Rectangle 59"/>
            <p:cNvSpPr>
              <a:spLocks noChangeArrowheads="1"/>
            </p:cNvSpPr>
            <p:nvPr/>
          </p:nvSpPr>
          <p:spPr bwMode="auto">
            <a:xfrm>
              <a:off x="1881" y="1835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5" name="Rectangle 60"/>
            <p:cNvSpPr>
              <a:spLocks noChangeArrowheads="1"/>
            </p:cNvSpPr>
            <p:nvPr/>
          </p:nvSpPr>
          <p:spPr bwMode="auto">
            <a:xfrm>
              <a:off x="3460" y="183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6" name="Rectangle 61"/>
            <p:cNvSpPr>
              <a:spLocks noChangeArrowheads="1"/>
            </p:cNvSpPr>
            <p:nvPr/>
          </p:nvSpPr>
          <p:spPr bwMode="auto">
            <a:xfrm>
              <a:off x="3465" y="1835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7" name="Rectangle 62"/>
            <p:cNvSpPr>
              <a:spLocks noChangeArrowheads="1"/>
            </p:cNvSpPr>
            <p:nvPr/>
          </p:nvSpPr>
          <p:spPr bwMode="auto">
            <a:xfrm>
              <a:off x="5049" y="183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8" name="Rectangle 63"/>
            <p:cNvSpPr>
              <a:spLocks noChangeArrowheads="1"/>
            </p:cNvSpPr>
            <p:nvPr/>
          </p:nvSpPr>
          <p:spPr bwMode="auto">
            <a:xfrm>
              <a:off x="293" y="1840"/>
              <a:ext cx="4" cy="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9" name="Rectangle 64"/>
            <p:cNvSpPr>
              <a:spLocks noChangeArrowheads="1"/>
            </p:cNvSpPr>
            <p:nvPr/>
          </p:nvSpPr>
          <p:spPr bwMode="auto">
            <a:xfrm>
              <a:off x="1876" y="1840"/>
              <a:ext cx="5" cy="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0" name="Rectangle 65"/>
            <p:cNvSpPr>
              <a:spLocks noChangeArrowheads="1"/>
            </p:cNvSpPr>
            <p:nvPr/>
          </p:nvSpPr>
          <p:spPr bwMode="auto">
            <a:xfrm>
              <a:off x="3460" y="1840"/>
              <a:ext cx="5" cy="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1" name="Rectangle 66"/>
            <p:cNvSpPr>
              <a:spLocks noChangeArrowheads="1"/>
            </p:cNvSpPr>
            <p:nvPr/>
          </p:nvSpPr>
          <p:spPr bwMode="auto">
            <a:xfrm>
              <a:off x="5049" y="1840"/>
              <a:ext cx="5" cy="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2" name="Rectangle 67"/>
            <p:cNvSpPr>
              <a:spLocks noChangeArrowheads="1"/>
            </p:cNvSpPr>
            <p:nvPr/>
          </p:nvSpPr>
          <p:spPr bwMode="auto">
            <a:xfrm>
              <a:off x="924" y="2020"/>
              <a:ext cx="204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3" name="Rectangle 68"/>
            <p:cNvSpPr>
              <a:spLocks noChangeArrowheads="1"/>
            </p:cNvSpPr>
            <p:nvPr/>
          </p:nvSpPr>
          <p:spPr bwMode="auto">
            <a:xfrm>
              <a:off x="1065" y="2020"/>
              <a:ext cx="10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4" name="Rectangle 69"/>
            <p:cNvSpPr>
              <a:spLocks noChangeArrowheads="1"/>
            </p:cNvSpPr>
            <p:nvPr/>
          </p:nvSpPr>
          <p:spPr bwMode="auto">
            <a:xfrm>
              <a:off x="1110" y="2020"/>
              <a:ext cx="204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5" name="Rectangle 70"/>
            <p:cNvSpPr>
              <a:spLocks noChangeArrowheads="1"/>
            </p:cNvSpPr>
            <p:nvPr/>
          </p:nvSpPr>
          <p:spPr bwMode="auto">
            <a:xfrm>
              <a:off x="1248" y="2020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6" name="Rectangle 71"/>
            <p:cNvSpPr>
              <a:spLocks noChangeArrowheads="1"/>
            </p:cNvSpPr>
            <p:nvPr/>
          </p:nvSpPr>
          <p:spPr bwMode="auto">
            <a:xfrm>
              <a:off x="2371" y="2020"/>
              <a:ext cx="67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мальчики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7" name="Rectangle 72"/>
            <p:cNvSpPr>
              <a:spLocks noChangeArrowheads="1"/>
            </p:cNvSpPr>
            <p:nvPr/>
          </p:nvSpPr>
          <p:spPr bwMode="auto">
            <a:xfrm>
              <a:off x="2969" y="2020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8" name="Rectangle 73"/>
            <p:cNvSpPr>
              <a:spLocks noChangeArrowheads="1"/>
            </p:cNvSpPr>
            <p:nvPr/>
          </p:nvSpPr>
          <p:spPr bwMode="auto">
            <a:xfrm>
              <a:off x="2429" y="2188"/>
              <a:ext cx="560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девочки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9" name="Rectangle 74"/>
            <p:cNvSpPr>
              <a:spLocks noChangeArrowheads="1"/>
            </p:cNvSpPr>
            <p:nvPr/>
          </p:nvSpPr>
          <p:spPr bwMode="auto">
            <a:xfrm>
              <a:off x="2912" y="2188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0" name="Rectangle 75"/>
            <p:cNvSpPr>
              <a:spLocks noChangeArrowheads="1"/>
            </p:cNvSpPr>
            <p:nvPr/>
          </p:nvSpPr>
          <p:spPr bwMode="auto">
            <a:xfrm>
              <a:off x="4119" y="2020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2700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1" name="Rectangle 76"/>
            <p:cNvSpPr>
              <a:spLocks noChangeArrowheads="1"/>
            </p:cNvSpPr>
            <p:nvPr/>
          </p:nvSpPr>
          <p:spPr bwMode="auto">
            <a:xfrm>
              <a:off x="4396" y="2020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2" name="Rectangle 77"/>
            <p:cNvSpPr>
              <a:spLocks noChangeArrowheads="1"/>
            </p:cNvSpPr>
            <p:nvPr/>
          </p:nvSpPr>
          <p:spPr bwMode="auto">
            <a:xfrm>
              <a:off x="4119" y="2188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2450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3" name="Rectangle 78"/>
            <p:cNvSpPr>
              <a:spLocks noChangeArrowheads="1"/>
            </p:cNvSpPr>
            <p:nvPr/>
          </p:nvSpPr>
          <p:spPr bwMode="auto">
            <a:xfrm>
              <a:off x="4396" y="2188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4" name="Rectangle 79"/>
            <p:cNvSpPr>
              <a:spLocks noChangeArrowheads="1"/>
            </p:cNvSpPr>
            <p:nvPr/>
          </p:nvSpPr>
          <p:spPr bwMode="auto">
            <a:xfrm>
              <a:off x="293" y="201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5" name="Rectangle 80"/>
            <p:cNvSpPr>
              <a:spLocks noChangeArrowheads="1"/>
            </p:cNvSpPr>
            <p:nvPr/>
          </p:nvSpPr>
          <p:spPr bwMode="auto">
            <a:xfrm>
              <a:off x="297" y="2010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6" name="Rectangle 81"/>
            <p:cNvSpPr>
              <a:spLocks noChangeArrowheads="1"/>
            </p:cNvSpPr>
            <p:nvPr/>
          </p:nvSpPr>
          <p:spPr bwMode="auto">
            <a:xfrm>
              <a:off x="1876" y="2010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7" name="Rectangle 82"/>
            <p:cNvSpPr>
              <a:spLocks noChangeArrowheads="1"/>
            </p:cNvSpPr>
            <p:nvPr/>
          </p:nvSpPr>
          <p:spPr bwMode="auto">
            <a:xfrm>
              <a:off x="1881" y="2010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8" name="Rectangle 83"/>
            <p:cNvSpPr>
              <a:spLocks noChangeArrowheads="1"/>
            </p:cNvSpPr>
            <p:nvPr/>
          </p:nvSpPr>
          <p:spPr bwMode="auto">
            <a:xfrm>
              <a:off x="3460" y="2010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9" name="Rectangle 84"/>
            <p:cNvSpPr>
              <a:spLocks noChangeArrowheads="1"/>
            </p:cNvSpPr>
            <p:nvPr/>
          </p:nvSpPr>
          <p:spPr bwMode="auto">
            <a:xfrm>
              <a:off x="3465" y="2010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0" name="Rectangle 85"/>
            <p:cNvSpPr>
              <a:spLocks noChangeArrowheads="1"/>
            </p:cNvSpPr>
            <p:nvPr/>
          </p:nvSpPr>
          <p:spPr bwMode="auto">
            <a:xfrm>
              <a:off x="5049" y="2010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1" name="Rectangle 86"/>
            <p:cNvSpPr>
              <a:spLocks noChangeArrowheads="1"/>
            </p:cNvSpPr>
            <p:nvPr/>
          </p:nvSpPr>
          <p:spPr bwMode="auto">
            <a:xfrm>
              <a:off x="293" y="2015"/>
              <a:ext cx="4" cy="3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2" name="Rectangle 87"/>
            <p:cNvSpPr>
              <a:spLocks noChangeArrowheads="1"/>
            </p:cNvSpPr>
            <p:nvPr/>
          </p:nvSpPr>
          <p:spPr bwMode="auto">
            <a:xfrm>
              <a:off x="1876" y="2015"/>
              <a:ext cx="5" cy="3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3" name="Rectangle 88"/>
            <p:cNvSpPr>
              <a:spLocks noChangeArrowheads="1"/>
            </p:cNvSpPr>
            <p:nvPr/>
          </p:nvSpPr>
          <p:spPr bwMode="auto">
            <a:xfrm>
              <a:off x="3460" y="2015"/>
              <a:ext cx="5" cy="3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4" name="Rectangle 89"/>
            <p:cNvSpPr>
              <a:spLocks noChangeArrowheads="1"/>
            </p:cNvSpPr>
            <p:nvPr/>
          </p:nvSpPr>
          <p:spPr bwMode="auto">
            <a:xfrm>
              <a:off x="5049" y="2015"/>
              <a:ext cx="5" cy="3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5" name="Rectangle 90"/>
            <p:cNvSpPr>
              <a:spLocks noChangeArrowheads="1"/>
            </p:cNvSpPr>
            <p:nvPr/>
          </p:nvSpPr>
          <p:spPr bwMode="auto">
            <a:xfrm>
              <a:off x="924" y="2362"/>
              <a:ext cx="204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6" name="Rectangle 91"/>
            <p:cNvSpPr>
              <a:spLocks noChangeArrowheads="1"/>
            </p:cNvSpPr>
            <p:nvPr/>
          </p:nvSpPr>
          <p:spPr bwMode="auto">
            <a:xfrm>
              <a:off x="1065" y="2362"/>
              <a:ext cx="10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7" name="Rectangle 92"/>
            <p:cNvSpPr>
              <a:spLocks noChangeArrowheads="1"/>
            </p:cNvSpPr>
            <p:nvPr/>
          </p:nvSpPr>
          <p:spPr bwMode="auto">
            <a:xfrm>
              <a:off x="1110" y="2362"/>
              <a:ext cx="204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17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8" name="Rectangle 93"/>
            <p:cNvSpPr>
              <a:spLocks noChangeArrowheads="1"/>
            </p:cNvSpPr>
            <p:nvPr/>
          </p:nvSpPr>
          <p:spPr bwMode="auto">
            <a:xfrm>
              <a:off x="1248" y="236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" name="Rectangle 94"/>
            <p:cNvSpPr>
              <a:spLocks noChangeArrowheads="1"/>
            </p:cNvSpPr>
            <p:nvPr/>
          </p:nvSpPr>
          <p:spPr bwMode="auto">
            <a:xfrm>
              <a:off x="2449" y="2362"/>
              <a:ext cx="51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юноши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0" name="Rectangle 95"/>
            <p:cNvSpPr>
              <a:spLocks noChangeArrowheads="1"/>
            </p:cNvSpPr>
            <p:nvPr/>
          </p:nvSpPr>
          <p:spPr bwMode="auto">
            <a:xfrm>
              <a:off x="2890" y="236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1" name="Rectangle 96"/>
            <p:cNvSpPr>
              <a:spLocks noChangeArrowheads="1"/>
            </p:cNvSpPr>
            <p:nvPr/>
          </p:nvSpPr>
          <p:spPr bwMode="auto">
            <a:xfrm>
              <a:off x="2411" y="2531"/>
              <a:ext cx="59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девушки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2" name="Rectangle 97"/>
            <p:cNvSpPr>
              <a:spLocks noChangeArrowheads="1"/>
            </p:cNvSpPr>
            <p:nvPr/>
          </p:nvSpPr>
          <p:spPr bwMode="auto">
            <a:xfrm>
              <a:off x="2930" y="2531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3" name="Rectangle 98"/>
            <p:cNvSpPr>
              <a:spLocks noChangeArrowheads="1"/>
            </p:cNvSpPr>
            <p:nvPr/>
          </p:nvSpPr>
          <p:spPr bwMode="auto">
            <a:xfrm>
              <a:off x="4119" y="2362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2900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4" name="Rectangle 99"/>
            <p:cNvSpPr>
              <a:spLocks noChangeArrowheads="1"/>
            </p:cNvSpPr>
            <p:nvPr/>
          </p:nvSpPr>
          <p:spPr bwMode="auto">
            <a:xfrm>
              <a:off x="4396" y="2362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5" name="Rectangle 100"/>
            <p:cNvSpPr>
              <a:spLocks noChangeArrowheads="1"/>
            </p:cNvSpPr>
            <p:nvPr/>
          </p:nvSpPr>
          <p:spPr bwMode="auto">
            <a:xfrm>
              <a:off x="4119" y="2531"/>
              <a:ext cx="34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2600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6" name="Rectangle 101"/>
            <p:cNvSpPr>
              <a:spLocks noChangeArrowheads="1"/>
            </p:cNvSpPr>
            <p:nvPr/>
          </p:nvSpPr>
          <p:spPr bwMode="auto">
            <a:xfrm>
              <a:off x="4396" y="2531"/>
              <a:ext cx="95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1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7" name="Rectangle 102"/>
            <p:cNvSpPr>
              <a:spLocks noChangeArrowheads="1"/>
            </p:cNvSpPr>
            <p:nvPr/>
          </p:nvSpPr>
          <p:spPr bwMode="auto">
            <a:xfrm>
              <a:off x="293" y="2352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8" name="Rectangle 103"/>
            <p:cNvSpPr>
              <a:spLocks noChangeArrowheads="1"/>
            </p:cNvSpPr>
            <p:nvPr/>
          </p:nvSpPr>
          <p:spPr bwMode="auto">
            <a:xfrm>
              <a:off x="297" y="2352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9" name="Rectangle 104"/>
            <p:cNvSpPr>
              <a:spLocks noChangeArrowheads="1"/>
            </p:cNvSpPr>
            <p:nvPr/>
          </p:nvSpPr>
          <p:spPr bwMode="auto">
            <a:xfrm>
              <a:off x="1876" y="235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0" name="Rectangle 105"/>
            <p:cNvSpPr>
              <a:spLocks noChangeArrowheads="1"/>
            </p:cNvSpPr>
            <p:nvPr/>
          </p:nvSpPr>
          <p:spPr bwMode="auto">
            <a:xfrm>
              <a:off x="1881" y="2352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1" name="Rectangle 106"/>
            <p:cNvSpPr>
              <a:spLocks noChangeArrowheads="1"/>
            </p:cNvSpPr>
            <p:nvPr/>
          </p:nvSpPr>
          <p:spPr bwMode="auto">
            <a:xfrm>
              <a:off x="3460" y="235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2" name="Rectangle 107"/>
            <p:cNvSpPr>
              <a:spLocks noChangeArrowheads="1"/>
            </p:cNvSpPr>
            <p:nvPr/>
          </p:nvSpPr>
          <p:spPr bwMode="auto">
            <a:xfrm>
              <a:off x="3465" y="2352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3" name="Rectangle 108"/>
            <p:cNvSpPr>
              <a:spLocks noChangeArrowheads="1"/>
            </p:cNvSpPr>
            <p:nvPr/>
          </p:nvSpPr>
          <p:spPr bwMode="auto">
            <a:xfrm>
              <a:off x="5049" y="235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4" name="Rectangle 109"/>
            <p:cNvSpPr>
              <a:spLocks noChangeArrowheads="1"/>
            </p:cNvSpPr>
            <p:nvPr/>
          </p:nvSpPr>
          <p:spPr bwMode="auto">
            <a:xfrm>
              <a:off x="293" y="2357"/>
              <a:ext cx="4" cy="3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5" name="Rectangle 110"/>
            <p:cNvSpPr>
              <a:spLocks noChangeArrowheads="1"/>
            </p:cNvSpPr>
            <p:nvPr/>
          </p:nvSpPr>
          <p:spPr bwMode="auto">
            <a:xfrm>
              <a:off x="293" y="269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6" name="Rectangle 111"/>
            <p:cNvSpPr>
              <a:spLocks noChangeArrowheads="1"/>
            </p:cNvSpPr>
            <p:nvPr/>
          </p:nvSpPr>
          <p:spPr bwMode="auto">
            <a:xfrm>
              <a:off x="293" y="269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7" name="Rectangle 112"/>
            <p:cNvSpPr>
              <a:spLocks noChangeArrowheads="1"/>
            </p:cNvSpPr>
            <p:nvPr/>
          </p:nvSpPr>
          <p:spPr bwMode="auto">
            <a:xfrm>
              <a:off x="297" y="2695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8" name="Rectangle 113"/>
            <p:cNvSpPr>
              <a:spLocks noChangeArrowheads="1"/>
            </p:cNvSpPr>
            <p:nvPr/>
          </p:nvSpPr>
          <p:spPr bwMode="auto">
            <a:xfrm>
              <a:off x="1876" y="2357"/>
              <a:ext cx="5" cy="3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9" name="Rectangle 114"/>
            <p:cNvSpPr>
              <a:spLocks noChangeArrowheads="1"/>
            </p:cNvSpPr>
            <p:nvPr/>
          </p:nvSpPr>
          <p:spPr bwMode="auto">
            <a:xfrm>
              <a:off x="1876" y="269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0" name="Rectangle 115"/>
            <p:cNvSpPr>
              <a:spLocks noChangeArrowheads="1"/>
            </p:cNvSpPr>
            <p:nvPr/>
          </p:nvSpPr>
          <p:spPr bwMode="auto">
            <a:xfrm>
              <a:off x="1881" y="2695"/>
              <a:ext cx="157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1" name="Rectangle 116"/>
            <p:cNvSpPr>
              <a:spLocks noChangeArrowheads="1"/>
            </p:cNvSpPr>
            <p:nvPr/>
          </p:nvSpPr>
          <p:spPr bwMode="auto">
            <a:xfrm>
              <a:off x="3460" y="2357"/>
              <a:ext cx="5" cy="3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2" name="Rectangle 117"/>
            <p:cNvSpPr>
              <a:spLocks noChangeArrowheads="1"/>
            </p:cNvSpPr>
            <p:nvPr/>
          </p:nvSpPr>
          <p:spPr bwMode="auto">
            <a:xfrm>
              <a:off x="3460" y="269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3" name="Rectangle 118"/>
            <p:cNvSpPr>
              <a:spLocks noChangeArrowheads="1"/>
            </p:cNvSpPr>
            <p:nvPr/>
          </p:nvSpPr>
          <p:spPr bwMode="auto">
            <a:xfrm>
              <a:off x="3465" y="2695"/>
              <a:ext cx="158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4" name="Rectangle 119"/>
            <p:cNvSpPr>
              <a:spLocks noChangeArrowheads="1"/>
            </p:cNvSpPr>
            <p:nvPr/>
          </p:nvSpPr>
          <p:spPr bwMode="auto">
            <a:xfrm>
              <a:off x="5049" y="2357"/>
              <a:ext cx="5" cy="3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5" name="Rectangle 120"/>
            <p:cNvSpPr>
              <a:spLocks noChangeArrowheads="1"/>
            </p:cNvSpPr>
            <p:nvPr/>
          </p:nvSpPr>
          <p:spPr bwMode="auto">
            <a:xfrm>
              <a:off x="5049" y="269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6" name="Rectangle 121"/>
            <p:cNvSpPr>
              <a:spLocks noChangeArrowheads="1"/>
            </p:cNvSpPr>
            <p:nvPr/>
          </p:nvSpPr>
          <p:spPr bwMode="auto">
            <a:xfrm>
              <a:off x="5049" y="2695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7" name="Rectangle 122"/>
            <p:cNvSpPr>
              <a:spLocks noChangeArrowheads="1"/>
            </p:cNvSpPr>
            <p:nvPr/>
          </p:nvSpPr>
          <p:spPr bwMode="auto">
            <a:xfrm>
              <a:off x="351" y="2703"/>
              <a:ext cx="4449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                                                                                                                    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8" name="Rectangle 123"/>
            <p:cNvSpPr>
              <a:spLocks noChangeArrowheads="1"/>
            </p:cNvSpPr>
            <p:nvPr/>
          </p:nvSpPr>
          <p:spPr bwMode="auto">
            <a:xfrm>
              <a:off x="4592" y="2703"/>
              <a:ext cx="93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9" name="Rectangle 124"/>
            <p:cNvSpPr>
              <a:spLocks noChangeArrowheads="1"/>
            </p:cNvSpPr>
            <p:nvPr/>
          </p:nvSpPr>
          <p:spPr bwMode="auto">
            <a:xfrm>
              <a:off x="351" y="2871"/>
              <a:ext cx="93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142" name="Прямая соединительная линия 2141"/>
          <p:cNvCxnSpPr/>
          <p:nvPr/>
        </p:nvCxnSpPr>
        <p:spPr>
          <a:xfrm>
            <a:off x="5652120" y="2378077"/>
            <a:ext cx="0" cy="19002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44" name="Прямая соединительная линия 2143"/>
          <p:cNvCxnSpPr/>
          <p:nvPr/>
        </p:nvCxnSpPr>
        <p:spPr>
          <a:xfrm>
            <a:off x="465138" y="2425702"/>
            <a:ext cx="0" cy="1852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47" name="Прямая соединительная линия 2146"/>
          <p:cNvCxnSpPr/>
          <p:nvPr/>
        </p:nvCxnSpPr>
        <p:spPr>
          <a:xfrm>
            <a:off x="471488" y="3733802"/>
            <a:ext cx="75517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48" name="TextBox 2147"/>
          <p:cNvSpPr txBox="1"/>
          <p:nvPr/>
        </p:nvSpPr>
        <p:spPr>
          <a:xfrm>
            <a:off x="465138" y="620688"/>
            <a:ext cx="7558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/>
              <a:t>Я попробовал составить меню на один день.  Я узнал сколько калорий  в сутки необходимо школьнику моего возраста.</a:t>
            </a:r>
            <a:endParaRPr lang="ru-RU" b="1" dirty="0"/>
          </a:p>
        </p:txBody>
      </p:sp>
      <p:sp>
        <p:nvSpPr>
          <p:cNvPr id="2149" name="TextBox 2148"/>
          <p:cNvSpPr txBox="1"/>
          <p:nvPr/>
        </p:nvSpPr>
        <p:spPr>
          <a:xfrm>
            <a:off x="465138" y="4821240"/>
            <a:ext cx="4754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Распределение  потребляемых калорий: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Завтрак – 30%,    обед – 40%,   ужин – 30%.</a:t>
            </a:r>
            <a:endParaRPr lang="ru-RU" b="1" dirty="0"/>
          </a:p>
        </p:txBody>
      </p:sp>
      <p:pic>
        <p:nvPicPr>
          <p:cNvPr id="134" name="Picture 4" descr="0000009780-25475-6155725-77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336" y="4333880"/>
            <a:ext cx="2336377" cy="233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409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Елена\Desktop\прект\П\SL37001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46"/>
          <a:stretch/>
        </p:blipFill>
        <p:spPr bwMode="auto">
          <a:xfrm>
            <a:off x="6156176" y="4437112"/>
            <a:ext cx="2886075" cy="20466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Завтрак: хлеб белый-214; кофе с молоком -310; сосиска-282,9. Итог </a:t>
            </a:r>
            <a:r>
              <a:rPr lang="ru-RU" b="1" dirty="0" smtClean="0"/>
              <a:t>килокалорий </a:t>
            </a:r>
            <a:r>
              <a:rPr lang="ru-RU" b="1" dirty="0" smtClean="0"/>
              <a:t>завтрака = 806,9</a:t>
            </a:r>
          </a:p>
          <a:p>
            <a:r>
              <a:rPr lang="ru-RU" b="1" dirty="0" smtClean="0"/>
              <a:t>Обед: суп из говядины- 561; каша гречневая-354,7; хлеб ржаной – 202; курица отварная-241, чай-1. Итог обеда =</a:t>
            </a:r>
            <a:r>
              <a:rPr lang="ru-RU" b="1" dirty="0"/>
              <a:t> </a:t>
            </a:r>
            <a:r>
              <a:rPr lang="ru-RU" b="1" dirty="0" smtClean="0"/>
              <a:t>1360,7</a:t>
            </a:r>
          </a:p>
          <a:p>
            <a:r>
              <a:rPr lang="ru-RU" b="1" dirty="0" smtClean="0"/>
              <a:t>Ужин: чай-1; картофель-249; колбаса жареная-265.Итог ужина =</a:t>
            </a:r>
            <a:r>
              <a:rPr lang="ru-RU" b="1" dirty="0"/>
              <a:t> </a:t>
            </a:r>
            <a:r>
              <a:rPr lang="ru-RU" b="1" dirty="0" smtClean="0"/>
              <a:t>515</a:t>
            </a:r>
          </a:p>
          <a:p>
            <a:r>
              <a:rPr lang="ru-RU" b="1" dirty="0" smtClean="0"/>
              <a:t>ИТОГО: 2682,6 </a:t>
            </a:r>
            <a:r>
              <a:rPr lang="ru-RU" b="1" dirty="0" smtClean="0"/>
              <a:t>килокалорий 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Моё примерное меню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Для сравнения я рассчитал количество калорий тех продуктов из магазина , которые мы так любим. Мы купили сухарики (30 г) - 105 ккал; жареные орешки (20 г) - 109 ккал; чипсы (100 г) - 557 ккал. Подсчитаем, какую долю суточной </a:t>
            </a:r>
            <a:r>
              <a:rPr lang="ru-RU" b="1" dirty="0" smtClean="0"/>
              <a:t> нормы калорий составляют эти продукты!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Картинка 13 из 1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738" y="440329"/>
            <a:ext cx="1677190" cy="21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615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69160"/>
            <a:ext cx="2323628" cy="180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5984_oreshki_keshy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0329"/>
            <a:ext cx="1706687" cy="21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86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Математика-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полезная наука!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25120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 descr="i?id=80891906-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4365625"/>
            <a:ext cx="2663825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6" descr="C:\Users\Елена\Desktop\прект\П\SL370017.JPG"/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46"/>
          <a:stretch/>
        </p:blipFill>
        <p:spPr bwMode="auto">
          <a:xfrm>
            <a:off x="4067944" y="2348880"/>
            <a:ext cx="4866672" cy="3451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 rot="10800000" flipV="1">
            <a:off x="1331639" y="3896896"/>
            <a:ext cx="374441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Times New Roman" pitchFamily="18" charset="0"/>
              </a:rPr>
              <a:t>ккал </a:t>
            </a:r>
            <a:r>
              <a:rPr lang="ru-RU" sz="8800" b="1" dirty="0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61825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Для того что бы заинтересовать своих одноклассников, предложил им решить задачи, которые непосредственно связаны с понятиями  «правильное питание».</a:t>
            </a:r>
          </a:p>
          <a:p>
            <a:r>
              <a:rPr lang="ru-RU" b="1" dirty="0"/>
              <a:t>1.Наташа и Таня </a:t>
            </a:r>
            <a:r>
              <a:rPr lang="ru-RU" b="1" dirty="0" smtClean="0"/>
              <a:t>употребляли витамины  </a:t>
            </a:r>
            <a:r>
              <a:rPr lang="ru-RU" b="1" dirty="0"/>
              <a:t>ежедневно в течении недели. Суточная потребность организма в витамине В2 -2,3 мг., Е – 10 мг. Найдите, сколько </a:t>
            </a:r>
            <a:r>
              <a:rPr lang="ru-RU" b="1" dirty="0" err="1"/>
              <a:t>мг.витаминов</a:t>
            </a:r>
            <a:r>
              <a:rPr lang="ru-RU" b="1" dirty="0"/>
              <a:t> поступило в организм каждой девочки. (2,3+10) *21=258,3 (мг.)</a:t>
            </a:r>
          </a:p>
          <a:p>
            <a:r>
              <a:rPr lang="ru-RU" b="1" dirty="0"/>
              <a:t>2. Чтобы быть здоровым, человек должен каждый день употреблять 3 г белков на каждые 4 кг своего веса. Вычислите количество белков, необходимо для вашего веса.</a:t>
            </a:r>
          </a:p>
          <a:p>
            <a:r>
              <a:rPr lang="ru-RU" b="1" dirty="0"/>
              <a:t>3. При здоровом рационе питания взрослый человек должен получать в день 1400 килокалорий, распределение которых между приемами пищи </a:t>
            </a:r>
            <a:r>
              <a:rPr lang="ru-RU" b="1" dirty="0" smtClean="0"/>
              <a:t>таково:  завтрак </a:t>
            </a:r>
            <a:r>
              <a:rPr lang="ru-RU" b="1" dirty="0"/>
              <a:t>– 30%, обед – 45%, ужин – 25%.Посчитайте, сколько килокалорий человек должен получать во время завтрака, обеда, ужина.</a:t>
            </a:r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55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5" y="1484784"/>
            <a:ext cx="8280920" cy="4752528"/>
          </a:xfrm>
        </p:spPr>
        <p:txBody>
          <a:bodyPr>
            <a:noAutofit/>
          </a:bodyPr>
          <a:lstStyle/>
          <a:p>
            <a:r>
              <a:rPr lang="ru-RU" sz="2800" b="1" dirty="0"/>
              <a:t>С </a:t>
            </a:r>
            <a:r>
              <a:rPr lang="ru-RU" sz="2800" b="1" dirty="0" smtClean="0"/>
              <a:t> помощью математики </a:t>
            </a:r>
            <a:r>
              <a:rPr lang="ru-RU" sz="2800" b="1" dirty="0"/>
              <a:t>мы можем правильно питаться, составляя свой рацион по своему усмотрению, учитывая ценность и калорийность </a:t>
            </a:r>
            <a:r>
              <a:rPr lang="ru-RU" b="1" dirty="0"/>
              <a:t>продуктов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Главное, что я для себя уяснил  - необходимо  внимательнее относится к своему рациону питания, употреблять продукты, содержащие большое количество калорий. Например: крупы, макаронные изделия, сливочное масло. А также для полноценного получения всех витаминов и минералов включать овощи и фрукты.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/>
              <a:t>Обмен веществ и энергии в клетке и организме. Петросова Р.А.- М.: Дрофа, 2004 </a:t>
            </a:r>
            <a:endParaRPr lang="ru-RU" b="1" dirty="0" smtClean="0"/>
          </a:p>
          <a:p>
            <a:r>
              <a:rPr lang="ru-RU" b="1" dirty="0" smtClean="0"/>
              <a:t>Интернет-ресурсы</a:t>
            </a:r>
          </a:p>
          <a:p>
            <a:pPr marL="0" indent="0">
              <a:buNone/>
              <a:defRPr/>
            </a:pPr>
            <a:r>
              <a:rPr lang="ru-RU" b="1" dirty="0"/>
              <a:t> </a:t>
            </a:r>
            <a:r>
              <a:rPr lang="ru-RU" b="1" dirty="0" smtClean="0"/>
              <a:t>   Сонин </a:t>
            </a:r>
            <a:r>
              <a:rPr lang="ru-RU" b="1" dirty="0"/>
              <a:t>Н.И., </a:t>
            </a:r>
            <a:r>
              <a:rPr lang="ru-RU" b="1" dirty="0" err="1"/>
              <a:t>Сапин</a:t>
            </a:r>
            <a:r>
              <a:rPr lang="ru-RU" b="1" dirty="0"/>
              <a:t> М.Р. Биология. 8 </a:t>
            </a:r>
            <a:r>
              <a:rPr lang="ru-RU" b="1" dirty="0" err="1"/>
              <a:t>кл</a:t>
            </a:r>
            <a:r>
              <a:rPr lang="ru-RU" b="1" dirty="0"/>
              <a:t>. Человек: учеб. для </a:t>
            </a:r>
            <a:r>
              <a:rPr lang="ru-RU" b="1" dirty="0" err="1"/>
              <a:t>общеобразоват</a:t>
            </a:r>
            <a:r>
              <a:rPr lang="ru-RU" b="1" dirty="0"/>
              <a:t>. учеб. заведений. – М.: Дрофа, </a:t>
            </a:r>
            <a:r>
              <a:rPr lang="ru-RU" b="1" dirty="0" smtClean="0"/>
              <a:t>2012. </a:t>
            </a:r>
            <a:r>
              <a:rPr lang="ru-RU" b="1" dirty="0"/>
              <a:t>– 216 с.: ил.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Ресурсы: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1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401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068960"/>
            <a:ext cx="7920880" cy="196024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Используя возможности математики, доказать необходимость рационального питания школьников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49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675467"/>
            <a:ext cx="7804389" cy="3450696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ru-RU" dirty="0"/>
              <a:t> </a:t>
            </a:r>
            <a:r>
              <a:rPr lang="ru-RU" sz="5500" b="1" dirty="0" smtClean="0"/>
              <a:t>изучить  литературу ,посвященную  правилам сбалансированного питания;</a:t>
            </a:r>
          </a:p>
          <a:p>
            <a:pPr>
              <a:lnSpc>
                <a:spcPct val="150000"/>
              </a:lnSpc>
            </a:pPr>
            <a:r>
              <a:rPr lang="ru-RU" sz="5500" b="1" dirty="0"/>
              <a:t> </a:t>
            </a:r>
            <a:r>
              <a:rPr lang="ru-RU" sz="5500" b="1" dirty="0" smtClean="0"/>
              <a:t>научиться строить дневной рацион, чтобы организм получал все необходимое для нормальной жизнедеятельности;</a:t>
            </a:r>
          </a:p>
          <a:p>
            <a:pPr>
              <a:lnSpc>
                <a:spcPct val="150000"/>
              </a:lnSpc>
            </a:pPr>
            <a:r>
              <a:rPr lang="ru-RU" sz="5500" b="1" dirty="0"/>
              <a:t>д</a:t>
            </a:r>
            <a:r>
              <a:rPr lang="ru-RU" sz="5500" b="1" dirty="0" smtClean="0"/>
              <a:t>оказать, что существует связь между питанием и математикой;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 проекта: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708920"/>
            <a:ext cx="7876397" cy="345069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 smtClean="0"/>
              <a:t>Можно предположить, что используя </a:t>
            </a:r>
            <a:r>
              <a:rPr lang="ru-RU" b="1" dirty="0"/>
              <a:t>математические знания, элементарные вычислительные навыки, можно правильно подобрать рацион здорового питания.</a:t>
            </a:r>
          </a:p>
          <a:p>
            <a:pPr marL="0" indent="0">
              <a:lnSpc>
                <a:spcPct val="150000"/>
              </a:lnSpc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Гипотеза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Елена\Desktop\прект\П\SL3700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-1" r="342" b="-817"/>
          <a:stretch/>
        </p:blipFill>
        <p:spPr bwMode="auto">
          <a:xfrm>
            <a:off x="6374238" y="4437112"/>
            <a:ext cx="2375535" cy="20097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7452320" y="4068762"/>
            <a:ext cx="7920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6000" b="1" dirty="0"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9898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66843"/>
            <a:ext cx="871296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Пища для любого человека представляет собой источник белков, жиров и углеводов, </a:t>
            </a:r>
            <a:r>
              <a:rPr lang="ru-RU" b="1" dirty="0" smtClean="0"/>
              <a:t>минерало</a:t>
            </a:r>
            <a:r>
              <a:rPr lang="ru-RU" b="1" dirty="0" smtClean="0"/>
              <a:t>в</a:t>
            </a:r>
            <a:r>
              <a:rPr lang="ru-RU" b="1" dirty="0" smtClean="0"/>
              <a:t> </a:t>
            </a:r>
            <a:r>
              <a:rPr lang="ru-RU" b="1" dirty="0"/>
              <a:t>и витаминов.  Растущий организм нуждается в каждом из перечисленных  элементов, однако в разных количествах. Еще со времен Гиппократа пищу сравнивали с мощным лекарством, так как уже древние отмечали, что неправильное ее использование грозит серьезными осложнениями. Гиппократ писал о том, что надо знать все пищевые вещества и напитки, их свойства, а также соотношение количества принимаемой пищи с конституцией человека и его возрастом</a:t>
            </a:r>
            <a:r>
              <a:rPr lang="ru-RU" b="1" dirty="0" smtClean="0"/>
              <a:t>.</a:t>
            </a:r>
            <a:r>
              <a:rPr lang="ru-RU" dirty="0"/>
              <a:t> </a:t>
            </a:r>
            <a:r>
              <a:rPr lang="ru-RU" b="1" dirty="0"/>
              <a:t>В современном обществе часто обсуждается вопрос  о правильном питании. На классном часе мы так же обсуждали эту проблему. Меня заинтересовала эта тема, я задумался: «Правильно ли я питаюсь?» Поэтому я и взялся за эту тему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50413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52736"/>
            <a:ext cx="889248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начинается математика: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Пища 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энергия. А единица измерения этой энергии – калория. Энергетическая ценность каждого продукта считается в килокалориях: 1 килокалория = 1 000 калорий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переработанной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пищи организм получает необходимую энергию. Благодаря этой энергии человек живет,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организм работает.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99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3.infourok.ru/uploads/ex/08ee/0001b69d-83af07cd/2/640/img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341987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&amp;Ncy;&amp;icy;&amp;zcy;&amp;kcy;&amp;ocy;&amp;iecy; &amp;scy;&amp;ocy;&amp;dcy;&amp;iecy;&amp;rcy;&amp;zhcy;&amp;acy;&amp;ncy;&amp;icy;&amp;iecy; &amp;ucy;&amp;gcy;&amp;lcy;&amp;iecy;&amp;vcy;&amp;ocy;&amp;dcy;&amp;ocy;&amp;vcy; 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845435" cy="2445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ds03.infourok.ru/uploads/ex/08ee/0001b69d-83af07cd/2/640/img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80728"/>
            <a:ext cx="3528392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&amp;Ncy;&amp;icy;&amp;zcy;&amp;kcy;&amp;ocy;&amp;iecy; &amp;scy;&amp;ocy;&amp;dcy;&amp;iecy;&amp;rcy;&amp;zhcy;&amp;acy;&amp;ncy;&amp;icy;&amp;iecy; &amp;bcy;&amp;iecy;&amp;lcy;&amp;kcy;&amp;ocy;&amp;vcy;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149080"/>
            <a:ext cx="2520280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&amp;Ncy;&amp;icy;&amp;zcy;&amp;kcy;&amp;ocy;&amp;iecy; &amp;scy;&amp;ocy;&amp;dcy;&amp;iecy;&amp;rcy;&amp;zhcy;&amp;acy;&amp;ncy;&amp;icy;&amp;iecy; &amp;zhcy;&amp;icy;&amp;rcy;&amp;ocy;&amp;vcy;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49080"/>
            <a:ext cx="2592288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ds03.infourok.ru/uploads/ex/08ee/0001b69d-83af07cd/2/640/img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80728"/>
            <a:ext cx="2843808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0768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3.infourok.ru/uploads/ex/08ee/0001b69d-83af07cd/2/640/img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00808"/>
            <a:ext cx="367240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&amp;Pcy;&amp;rcy;&amp;ocy;&amp;dcy;&amp;ucy;&amp;kcy;&amp;tcy;&amp;ycy;, &amp;bcy;&amp;ocy;&amp;gcy;&amp;acy;&amp;tcy;&amp;ycy;&amp;iecy; &amp;vcy;&amp;icy;&amp;tcy;&amp;acy;&amp;mcy;&amp;icy;&amp;ncy;&amp;ocy;&amp;mcy; &amp;Acy;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4704"/>
            <a:ext cx="792088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&amp;Pcy;&amp;rcy;&amp;ocy;&amp;dcy;&amp;ucy;&amp;kcy;&amp;tcy;&amp;ycy;, &amp;bcy;&amp;ocy;&amp;gcy;&amp;acy;&amp;tcy;&amp;ycy;&amp;iecy; &amp;vcy;&amp;icy;&amp;tcy;&amp;acy;&amp;mcy;&amp;icy;&amp;ncy;&amp;ocy;&amp;mcy; &amp;Vcy;1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864096" cy="894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&amp;Pcy;&amp;rcy;&amp;ocy;&amp;dcy;&amp;ucy;&amp;kcy;&amp;tcy;&amp;ycy;, &amp;bcy;&amp;ocy;&amp;gcy;&amp;acy;&amp;tcy;&amp;ycy;&amp;iecy; &amp;vcy;&amp;icy;&amp;tcy;&amp;acy;&amp;mcy;&amp;icy;&amp;ncy;&amp;ocy;&amp;mcy; &amp;Vcy;2 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04864"/>
            <a:ext cx="1152128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&amp;Pcy;&amp;rcy;&amp;ocy;&amp;dcy;&amp;ucy;&amp;kcy;&amp;tcy;&amp;ycy;, &amp;bcy;&amp;ocy;&amp;gcy;&amp;acy;&amp;tcy;&amp;ycy;&amp;iecy; &amp;vcy;&amp;icy;&amp;tcy;&amp;acy;&amp;mcy;&amp;icy;&amp;ncy;&amp;ocy;&amp;mcy; &amp;Vcy;12 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60"/>
            <a:ext cx="1008112" cy="1008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Pcy;&amp;rcy;&amp;ocy;&amp;dcy;&amp;ucy;&amp;kcy;&amp;tcy;&amp;ycy;, &amp;bcy;&amp;ocy;&amp;gcy;&amp;acy;&amp;tcy;&amp;ycy;&amp;iecy; &amp;vcy;&amp;icy;&amp;tcy;&amp;acy;&amp;mcy;&amp;icy;&amp;ncy;&amp;ocy;&amp;mcy; &amp;Rcy;&amp;Rcy; 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792088" cy="9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&amp;Pcy;&amp;rcy;&amp;ocy;&amp;dcy;&amp;ucy;&amp;kcy;&amp;tcy;&amp;ycy;, &amp;bcy;&amp;ocy;&amp;gcy;&amp;acy;&amp;tcy;&amp;ycy;&amp;iecy; &amp;vcy;&amp;icy;&amp;tcy;&amp;acy;&amp;mcy;&amp;icy;&amp;ncy;&amp;ocy;&amp;mcy; &amp;Scy; 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93096"/>
            <a:ext cx="1122388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&amp;Pcy;&amp;rcy;&amp;ocy;&amp;dcy;&amp;ucy;&amp;kcy;&amp;tcy;&amp;ycy;, &amp;bcy;&amp;ocy;&amp;gcy;&amp;acy;&amp;tcy;&amp;ycy;&amp;iecy; &amp;vcy;&amp;icy;&amp;tcy;&amp;acy;&amp;mcy;&amp;icy;&amp;ncy;&amp;ocy;&amp;mcy; &amp;Dcy; 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73016"/>
            <a:ext cx="1080120" cy="924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&amp;Pcy;&amp;rcy;&amp;ocy;&amp;dcy;&amp;ucy;&amp;kcy;&amp;tcy;&amp;ycy;, &amp;bcy;&amp;ocy;&amp;gcy;&amp;acy;&amp;tcy;&amp;ycy;&amp;iecy; &amp;vcy;&amp;icy;&amp;tcy;&amp;acy;&amp;mcy;&amp;icy;&amp;ncy;&amp;ocy;&amp;mcy; &amp;IEcy; 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08921"/>
            <a:ext cx="1080120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&amp;Pcy;&amp;Rcy;&amp;Ocy;&amp;Dcy;&amp;Ucy;&amp;Kcy;&amp;Tcy;&amp;Ycy;, &amp;Bcy;&amp;Ocy;&amp;Gcy;&amp;Acy;&amp;Tcy;&amp;Ycy;&amp;IEcy; &amp;Kcy;&amp;Acy;&amp;Lcy;&amp;SOFTcy;&amp;TScy;&amp;Icy;&amp;IEcy;&amp;Mcy; 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120"/>
            <a:ext cx="1002121" cy="113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&amp;Pcy;&amp;rcy;&amp;ocy;&amp;dcy;&amp;ucy;&amp;kcy;&amp;tcy;&amp;ycy;, &amp;bcy;&amp;ocy;&amp;gcy;&amp;acy;&amp;tcy;&amp;ycy;&amp;iecy; &amp;vcy;&amp;icy;&amp;tcy;&amp;acy;&amp;mcy;&amp;icy;&amp;ncy;&amp;ocy;&amp;mcy; &amp;Kcy; 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1224136" cy="12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&amp;Pcy;&amp;rcy;&amp;ocy;&amp;dcy;&amp;ucy;&amp;kcy;&amp;tcy;&amp;ycy;, &amp;bcy;&amp;ocy;&amp;gcy;&amp;acy;&amp;tcy;&amp;ycy;&amp;iecy; &amp;zhcy;&amp;iecy;&amp;lcy;&amp;iecy;&amp;zcy;&amp;ocy;&amp;mcy; 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1152128" cy="64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&amp;Pcy;&amp;rcy;&amp;ocy;&amp;dcy;&amp;ucy;&amp;kcy;&amp;tcy;&amp;ycy;, &amp;bcy;&amp;ocy;&amp;gcy;&amp;acy;&amp;tcy;&amp;ycy;&amp;iecy; &amp;kcy;&amp;acy;&amp;lcy;&amp;icy;&amp;iecy;&amp;mcy; &amp;icy; &amp;mcy;&amp;acy;&amp;gcy;&amp;ncy;&amp;icy;&amp;iecy;&amp;mcy; 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2915816" cy="2132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&amp;Pcy;&amp;rcy;&amp;ocy;&amp;dcy;&amp;ucy;&amp;kcy;&amp;tcy;&amp;ycy;, &amp;bcy;&amp;ocy;&amp;gcy;&amp;acy;&amp;tcy;&amp;ycy;&amp;iecy; &amp;jcy;&amp;ocy;&amp;dcy;&amp;ocy;&amp;mcy; 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81842"/>
            <a:ext cx="2111008" cy="20761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599577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Моя задача-, рассчитать </a:t>
            </a:r>
            <a:r>
              <a:rPr lang="ru-RU" sz="2000" b="1" dirty="0"/>
              <a:t>калорийность суточного рациона питания для детей 11-15 лет и </a:t>
            </a:r>
            <a:r>
              <a:rPr lang="ru-RU" sz="2000" b="1" dirty="0" smtClean="0"/>
              <a:t>узнать, </a:t>
            </a:r>
            <a:r>
              <a:rPr lang="ru-RU" sz="2000" b="1" dirty="0"/>
              <a:t>соответствует ли суточное меню уровню калорийности пищи. Просмотрев литературу, я нашёл </a:t>
            </a:r>
            <a:r>
              <a:rPr lang="ru-RU" b="1" dirty="0"/>
              <a:t>таблицу расчёта калорийности пищи 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" t="5305" b="50739"/>
          <a:stretch/>
        </p:blipFill>
        <p:spPr bwMode="auto">
          <a:xfrm>
            <a:off x="467544" y="2348880"/>
            <a:ext cx="8352927" cy="403244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8013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1024</TotalTime>
  <Words>684</Words>
  <Application>Microsoft Office PowerPoint</Application>
  <PresentationFormat>Экран (4:3)</PresentationFormat>
  <Paragraphs>100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Проектная работа  на тему</vt:lpstr>
      <vt:lpstr>Цель проекта:</vt:lpstr>
      <vt:lpstr>Задачи проекта:</vt:lpstr>
      <vt:lpstr>Гипотеза</vt:lpstr>
      <vt:lpstr>Слайд 5</vt:lpstr>
      <vt:lpstr>Слайд 6</vt:lpstr>
      <vt:lpstr>Слайд 7</vt:lpstr>
      <vt:lpstr>Слайд 8</vt:lpstr>
      <vt:lpstr>Слайд 9</vt:lpstr>
      <vt:lpstr>Таблица  энергетической ценности продуктов</vt:lpstr>
      <vt:lpstr>Слайд 11</vt:lpstr>
      <vt:lpstr>Моё примерное меню </vt:lpstr>
      <vt:lpstr>Слайд 13</vt:lpstr>
      <vt:lpstr>Математика- полезная наука!</vt:lpstr>
      <vt:lpstr>Слайд 15</vt:lpstr>
      <vt:lpstr>Вывод:</vt:lpstr>
      <vt:lpstr>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 на тему</dc:title>
  <dc:creator>Kutepova_TV</dc:creator>
  <cp:lastModifiedBy>Пользователь</cp:lastModifiedBy>
  <cp:revision>41</cp:revision>
  <dcterms:created xsi:type="dcterms:W3CDTF">2017-02-15T07:47:33Z</dcterms:created>
  <dcterms:modified xsi:type="dcterms:W3CDTF">2017-03-30T06:15:48Z</dcterms:modified>
</cp:coreProperties>
</file>