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7" r:id="rId3"/>
    <p:sldId id="286" r:id="rId4"/>
    <p:sldId id="287" r:id="rId5"/>
    <p:sldId id="288" r:id="rId6"/>
    <p:sldId id="306" r:id="rId7"/>
    <p:sldId id="289" r:id="rId8"/>
    <p:sldId id="290" r:id="rId9"/>
    <p:sldId id="291" r:id="rId10"/>
    <p:sldId id="293" r:id="rId11"/>
    <p:sldId id="292" r:id="rId12"/>
    <p:sldId id="314" r:id="rId13"/>
    <p:sldId id="283" r:id="rId14"/>
    <p:sldId id="295" r:id="rId15"/>
    <p:sldId id="294" r:id="rId16"/>
    <p:sldId id="285" r:id="rId17"/>
    <p:sldId id="296" r:id="rId18"/>
    <p:sldId id="284" r:id="rId19"/>
    <p:sldId id="297" r:id="rId20"/>
    <p:sldId id="304" r:id="rId21"/>
    <p:sldId id="298" r:id="rId22"/>
    <p:sldId id="312" r:id="rId23"/>
    <p:sldId id="311" r:id="rId24"/>
    <p:sldId id="310" r:id="rId25"/>
    <p:sldId id="299" r:id="rId26"/>
    <p:sldId id="303" r:id="rId27"/>
    <p:sldId id="300" r:id="rId28"/>
    <p:sldId id="301" r:id="rId29"/>
    <p:sldId id="302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7284" autoAdjust="0"/>
  </p:normalViewPr>
  <p:slideViewPr>
    <p:cSldViewPr>
      <p:cViewPr varScale="1">
        <p:scale>
          <a:sx n="67" d="100"/>
          <a:sy n="67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614AF-DFB8-4DF1-90BF-9D6206BFF318}" type="datetimeFigureOut">
              <a:rPr lang="ru-RU"/>
              <a:pPr>
                <a:defRPr/>
              </a:pPr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A16B3-6025-4393-BE96-0BEE2558CF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0A53B-9C9E-4025-9E3C-A65C04B73791}" type="datetimeFigureOut">
              <a:rPr lang="ru-RU"/>
              <a:pPr>
                <a:defRPr/>
              </a:pPr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26FD9-CFDC-4F1D-B09C-40CF03387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78079-DAEC-4653-AED7-87097402AF7A}" type="datetimeFigureOut">
              <a:rPr lang="ru-RU"/>
              <a:pPr>
                <a:defRPr/>
              </a:pPr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0927F-343A-4722-A619-6C19AA5A87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858B2-D57A-4490-9014-23E98CB7D116}" type="datetimeFigureOut">
              <a:rPr lang="ru-RU"/>
              <a:pPr>
                <a:defRPr/>
              </a:pPr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A2792-F325-4EF8-853B-11CE057D6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CF832-3D85-4586-A955-1C79FBD7FA7A}" type="datetimeFigureOut">
              <a:rPr lang="ru-RU"/>
              <a:pPr>
                <a:defRPr/>
              </a:pPr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1AEBE-8504-48B1-A130-A09EC5598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FC117-ABFF-4AB3-9630-623A42834AF4}" type="datetimeFigureOut">
              <a:rPr lang="ru-RU"/>
              <a:pPr>
                <a:defRPr/>
              </a:pPr>
              <a:t>16.01.2019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41C24-4332-4B44-BE74-50B5582B0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4ED7D-7F06-433C-9C56-241007A78E1A}" type="datetimeFigureOut">
              <a:rPr lang="ru-RU"/>
              <a:pPr>
                <a:defRPr/>
              </a:pPr>
              <a:t>16.01.2019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C0B86-C948-4709-B9F1-FB18283EA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C9B16-E608-44FD-9A38-D1093F301DCB}" type="datetimeFigureOut">
              <a:rPr lang="ru-RU"/>
              <a:pPr>
                <a:defRPr/>
              </a:pPr>
              <a:t>16.01.2019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979CF-ADF0-431F-819C-EEFD04D45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AB0A7-F294-4469-A921-58E97C3E9D23}" type="datetimeFigureOut">
              <a:rPr lang="ru-RU"/>
              <a:pPr>
                <a:defRPr/>
              </a:pPr>
              <a:t>16.01.2019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2898A-9DCD-4A64-AEC3-6471CB577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1A95D-5ACC-4394-BD00-875DDADF0438}" type="datetimeFigureOut">
              <a:rPr lang="ru-RU"/>
              <a:pPr>
                <a:defRPr/>
              </a:pPr>
              <a:t>16.01.2019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A6139-865B-4AD6-ABC6-3033A6F647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5850A-8032-435C-B70B-114C15A86B08}" type="datetimeFigureOut">
              <a:rPr lang="ru-RU"/>
              <a:pPr>
                <a:defRPr/>
              </a:pPr>
              <a:t>16.01.2019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EB816-2F85-421A-A63D-8D9BA1BED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CD3EEF-021A-460C-A8DB-C3D82B95CB69}" type="datetimeFigureOut">
              <a:rPr lang="ru-RU"/>
              <a:pPr>
                <a:defRPr/>
              </a:pPr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9EC592E-359E-46AB-A747-3669EC859E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infourok.ru/go.html?href=https://infourok.ru/go.html?href=http://www.mnemotexnika.narod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6" TargetMode="External"/><Relationship Id="rId2" Type="http://schemas.openxmlformats.org/officeDocument/2006/relationships/hyperlink" Target="http://ru.wikipedia.org/wiki/%D0%AB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650" y="3130550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>
              <a:cs typeface="Arial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chemeClr val="tx2"/>
                </a:solidFill>
              </a:rPr>
              <a:t>Мнемотехника в начальной школе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43108" y="3786190"/>
            <a:ext cx="5629292" cy="1852610"/>
          </a:xfrm>
        </p:spPr>
        <p:txBody>
          <a:bodyPr/>
          <a:lstStyle/>
          <a:p>
            <a:endParaRPr lang="ru-RU" dirty="0" smtClean="0"/>
          </a:p>
          <a:p>
            <a:pPr algn="r"/>
            <a:r>
              <a:rPr lang="ru-RU" dirty="0" smtClean="0"/>
              <a:t>Выполнила учитель начальных классов : </a:t>
            </a:r>
            <a:r>
              <a:rPr lang="ru-RU" dirty="0" err="1" smtClean="0"/>
              <a:t>Калынду</a:t>
            </a:r>
            <a:r>
              <a:rPr lang="ru-RU" dirty="0" smtClean="0"/>
              <a:t> А.К.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 </a:t>
            </a:r>
            <a:r>
              <a:rPr lang="ru-RU" dirty="0" smtClean="0"/>
              <a:t>Цицерона на пространственное воображение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Создать «собственное пространство» Нужно проложить путь от пунктов  к пункту и хорошо запомнить его.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 свободных ассоциаций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Ценность - наличие у каждого словарного слова своего ассоциативного образа. Слова одинаковы   грамматически, у них   общая заданная орфограмма, общее семантическое поле.  Вот примеры словарных слов и ассоциативных образов: </a:t>
            </a:r>
          </a:p>
          <a:p>
            <a:pPr>
              <a:buNone/>
            </a:pPr>
            <a:r>
              <a:rPr lang="ru-RU" sz="4800" b="1" u="sng" dirty="0" smtClean="0"/>
              <a:t/>
            </a:r>
            <a:br>
              <a:rPr lang="ru-RU" sz="4800" b="1" u="sng" dirty="0" smtClean="0"/>
            </a:br>
            <a:endParaRPr lang="ru-RU" sz="4800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sz="4400" b="1" u="sng" dirty="0" err="1" smtClean="0">
                <a:solidFill>
                  <a:srgbClr val="002060"/>
                </a:solidFill>
              </a:rPr>
              <a:t>гАзета</a:t>
            </a:r>
            <a:r>
              <a:rPr lang="ru-RU" sz="4400" b="1" u="sng" dirty="0" smtClean="0">
                <a:solidFill>
                  <a:srgbClr val="002060"/>
                </a:solidFill>
              </a:rPr>
              <a:t> - </a:t>
            </a:r>
            <a:r>
              <a:rPr lang="ru-RU" sz="4400" b="1" u="sng" dirty="0" err="1" smtClean="0">
                <a:solidFill>
                  <a:srgbClr val="002060"/>
                </a:solidFill>
              </a:rPr>
              <a:t>бумАга</a:t>
            </a:r>
            <a:r>
              <a:rPr lang="ru-RU" sz="4400" b="1" u="sng" dirty="0" smtClean="0">
                <a:solidFill>
                  <a:srgbClr val="002060"/>
                </a:solidFill>
              </a:rPr>
              <a:t>,</a:t>
            </a:r>
            <a:r>
              <a:rPr lang="ru-RU" sz="4400" b="1" u="sng" dirty="0" smtClean="0"/>
              <a:t/>
            </a:r>
            <a:br>
              <a:rPr lang="ru-RU" sz="4400" b="1" u="sng" dirty="0" smtClean="0"/>
            </a:br>
            <a:r>
              <a:rPr lang="ru-RU" sz="4400" b="1" u="sng" dirty="0" err="1" smtClean="0">
                <a:solidFill>
                  <a:srgbClr val="FFFF00"/>
                </a:solidFill>
              </a:rPr>
              <a:t>кАрман</a:t>
            </a:r>
            <a:r>
              <a:rPr lang="ru-RU" sz="4400" b="1" u="sng" dirty="0" smtClean="0">
                <a:solidFill>
                  <a:srgbClr val="FFFF00"/>
                </a:solidFill>
              </a:rPr>
              <a:t> - </a:t>
            </a:r>
            <a:r>
              <a:rPr lang="ru-RU" sz="4400" b="1" u="sng" dirty="0" err="1" smtClean="0">
                <a:solidFill>
                  <a:srgbClr val="FFFF00"/>
                </a:solidFill>
              </a:rPr>
              <a:t>дырА</a:t>
            </a:r>
            <a:r>
              <a:rPr lang="ru-RU" sz="4400" b="1" u="sng" dirty="0" smtClean="0">
                <a:solidFill>
                  <a:srgbClr val="FFFF00"/>
                </a:solidFill>
              </a:rPr>
              <a:t>,</a:t>
            </a:r>
            <a:r>
              <a:rPr lang="ru-RU" sz="4400" b="1" u="sng" dirty="0" smtClean="0"/>
              <a:t/>
            </a:r>
            <a:br>
              <a:rPr lang="ru-RU" sz="4400" b="1" u="sng" dirty="0" smtClean="0"/>
            </a:br>
            <a:r>
              <a:rPr lang="ru-RU" sz="4400" b="1" u="sng" dirty="0" err="1" smtClean="0">
                <a:solidFill>
                  <a:srgbClr val="FF0000"/>
                </a:solidFill>
              </a:rPr>
              <a:t>дИректОр</a:t>
            </a:r>
            <a:r>
              <a:rPr lang="ru-RU" sz="4400" b="1" u="sng" dirty="0" smtClean="0">
                <a:solidFill>
                  <a:srgbClr val="FF0000"/>
                </a:solidFill>
              </a:rPr>
              <a:t> - </a:t>
            </a:r>
            <a:r>
              <a:rPr lang="ru-RU" sz="4400" b="1" u="sng" dirty="0" err="1" smtClean="0">
                <a:solidFill>
                  <a:srgbClr val="FF0000"/>
                </a:solidFill>
              </a:rPr>
              <a:t>крИк</a:t>
            </a:r>
            <a:r>
              <a:rPr lang="ru-RU" sz="4400" b="1" u="sng" dirty="0" smtClean="0">
                <a:solidFill>
                  <a:srgbClr val="FF0000"/>
                </a:solidFill>
              </a:rPr>
              <a:t>,  </a:t>
            </a:r>
            <a:r>
              <a:rPr lang="ru-RU" sz="4400" b="1" u="sng" dirty="0" err="1" smtClean="0">
                <a:solidFill>
                  <a:srgbClr val="FF0000"/>
                </a:solidFill>
              </a:rPr>
              <a:t>рОт</a:t>
            </a:r>
            <a:r>
              <a:rPr lang="ru-RU" sz="4400" b="1" u="sng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sz="4400" b="1" u="sng" dirty="0" err="1" smtClean="0">
                <a:solidFill>
                  <a:srgbClr val="00B050"/>
                </a:solidFill>
              </a:rPr>
              <a:t>кОнцерт</a:t>
            </a:r>
            <a:r>
              <a:rPr lang="ru-RU" sz="4400" b="1" u="sng" dirty="0" smtClean="0">
                <a:solidFill>
                  <a:srgbClr val="00B050"/>
                </a:solidFill>
              </a:rPr>
              <a:t> - </a:t>
            </a:r>
            <a:r>
              <a:rPr lang="ru-RU" sz="4400" b="1" u="sng" dirty="0" err="1" smtClean="0">
                <a:solidFill>
                  <a:srgbClr val="00B050"/>
                </a:solidFill>
              </a:rPr>
              <a:t>нОта</a:t>
            </a:r>
            <a:r>
              <a:rPr lang="ru-RU" sz="4400" b="1" u="sng" dirty="0" smtClean="0">
                <a:solidFill>
                  <a:srgbClr val="00B050"/>
                </a:solidFill>
              </a:rPr>
              <a:t>, </a:t>
            </a:r>
            <a:r>
              <a:rPr lang="ru-RU" sz="4400" b="1" u="sng" dirty="0" err="1" smtClean="0">
                <a:solidFill>
                  <a:srgbClr val="00B050"/>
                </a:solidFill>
              </a:rPr>
              <a:t>дО</a:t>
            </a:r>
            <a:r>
              <a:rPr lang="ru-RU" sz="4400" b="1" u="sng" dirty="0" smtClean="0">
                <a:solidFill>
                  <a:srgbClr val="00B050"/>
                </a:solidFill>
              </a:rPr>
              <a:t>, </a:t>
            </a:r>
            <a:r>
              <a:rPr lang="ru-RU" sz="4400" b="1" u="sng" dirty="0" err="1" smtClean="0">
                <a:solidFill>
                  <a:srgbClr val="00B050"/>
                </a:solidFill>
              </a:rPr>
              <a:t>хОр</a:t>
            </a:r>
            <a:r>
              <a:rPr lang="ru-RU" sz="4400" b="1" u="sng" dirty="0" smtClean="0">
                <a:solidFill>
                  <a:srgbClr val="00B050"/>
                </a:solidFill>
              </a:rPr>
              <a:t>,</a:t>
            </a:r>
            <a:endParaRPr lang="ru-RU" sz="4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Мнемонические упражнения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929222"/>
          </a:xfrm>
        </p:spPr>
        <p:txBody>
          <a:bodyPr/>
          <a:lstStyle/>
          <a:p>
            <a:pPr algn="ctr">
              <a:buNone/>
            </a:pPr>
            <a:r>
              <a:rPr lang="ru-RU" sz="3000" dirty="0" smtClean="0"/>
              <a:t>Упражнение 1.</a:t>
            </a:r>
          </a:p>
          <a:p>
            <a:pPr algn="just">
              <a:buNone/>
            </a:pPr>
            <a:r>
              <a:rPr lang="ru-RU" sz="3000" dirty="0" smtClean="0"/>
              <a:t>        Здесь изображены разные предметы. По этим предметам можно составить интересное стихотворение. Сначала читайте под каждой картинкой, что написано и получится стихотворение, при этом не забывайте смотреть на картинку и </a:t>
            </a:r>
            <a:r>
              <a:rPr lang="ru-RU" sz="3000" dirty="0" smtClean="0"/>
              <a:t>запоминать что </a:t>
            </a:r>
            <a:r>
              <a:rPr lang="ru-RU" sz="3000" dirty="0" smtClean="0"/>
              <a:t>нарисовано для каждого слова. Потом попробуйте закрыть слова и прочитать стихотворение по картинкам.</a:t>
            </a:r>
            <a:endParaRPr lang="ru-RU" sz="3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немотехника развитие памяти приемы упражнени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85728"/>
            <a:ext cx="535785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немотехника развитие памяти приемы упражнения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85728"/>
            <a:ext cx="5143536" cy="557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/>
          <a:lstStyle/>
          <a:p>
            <a:r>
              <a:rPr lang="ru-RU" dirty="0" smtClean="0"/>
              <a:t>Упражнение 2.</a:t>
            </a:r>
            <a:br>
              <a:rPr lang="ru-RU" dirty="0" smtClean="0"/>
            </a:br>
            <a:r>
              <a:rPr lang="ru-RU" dirty="0" smtClean="0"/>
              <a:t>В этом упражнении даны слова, составьте из этих слов предложения.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немотехника развитие памяти приемы упражнени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571480"/>
            <a:ext cx="559913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Упражнение 3.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r>
              <a:rPr lang="ru-RU" dirty="0" smtClean="0"/>
              <a:t>В этом упражнении надо подобрать слова по смыслу.</a:t>
            </a:r>
          </a:p>
          <a:p>
            <a:endParaRPr lang="ru-RU" dirty="0"/>
          </a:p>
        </p:txBody>
      </p:sp>
      <p:pic>
        <p:nvPicPr>
          <p:cNvPr id="4" name="Рисунок 3" descr="мнемотехника развитие памяти приемы упражнени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3200" y="2571744"/>
            <a:ext cx="538481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4.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Словарные слова – </a:t>
            </a:r>
            <a:r>
              <a:rPr lang="ru-RU" dirty="0" smtClean="0"/>
              <a:t>это целая группа </a:t>
            </a:r>
            <a:r>
              <a:rPr lang="ru-RU" b="1" dirty="0" smtClean="0"/>
              <a:t>«</a:t>
            </a:r>
            <a:r>
              <a:rPr lang="ru-RU" dirty="0" smtClean="0"/>
              <a:t>непослушных» слов, правописание которых не подчиняется ни одному правилу русского языка. Эти слова невозможно проверить, поэтому их приходится заучивать.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6064"/>
          </a:xfrm>
        </p:spPr>
        <p:txBody>
          <a:bodyPr/>
          <a:lstStyle/>
          <a:p>
            <a:pPr algn="l"/>
            <a:r>
              <a:rPr lang="ru-RU" sz="4800" b="1" dirty="0" smtClean="0"/>
              <a:t>Цель </a:t>
            </a:r>
            <a:r>
              <a:rPr lang="ru-RU" sz="4800" dirty="0" smtClean="0"/>
              <a:t>данной работы: </a:t>
            </a:r>
            <a:br>
              <a:rPr lang="ru-RU" sz="4800" dirty="0" smtClean="0"/>
            </a:br>
            <a:r>
              <a:rPr lang="ru-RU" sz="4800" dirty="0" smtClean="0"/>
              <a:t>     </a:t>
            </a:r>
            <a:r>
              <a:rPr lang="ru-RU" sz="4600" dirty="0" smtClean="0"/>
              <a:t>изучить роль мнемотехники,         используемой на уроках в начальных классах.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     </a:t>
            </a:r>
            <a:br>
              <a:rPr lang="ru-RU" sz="4800" dirty="0" smtClean="0"/>
            </a:b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72190d28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57256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https://arhivurokov.ru/kopilka/up/html/2017/03/20/k_58cf8755bd2d1/img_user_file_58cf8756431dd_1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358245" cy="285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https://arhivurokov.ru/kopilka/up/html/2017/03/20/k_58cf8755bd2d1/img_user_file_58cf8756431dd_13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3143248"/>
            <a:ext cx="8572559" cy="2982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23632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Ге</a:t>
            </a:r>
            <a:r>
              <a:rPr lang="ru-RU" sz="4800" b="1" dirty="0" smtClean="0">
                <a:solidFill>
                  <a:srgbClr val="002060"/>
                </a:solidFill>
              </a:rPr>
              <a:t>рой - </a:t>
            </a:r>
            <a:r>
              <a:rPr lang="ru-RU" sz="4800" b="1" dirty="0" smtClean="0">
                <a:solidFill>
                  <a:srgbClr val="FF0000"/>
                </a:solidFill>
              </a:rPr>
              <a:t>Ге</a:t>
            </a:r>
            <a:r>
              <a:rPr lang="ru-RU" sz="4800" b="1" dirty="0" smtClean="0">
                <a:solidFill>
                  <a:srgbClr val="002060"/>
                </a:solidFill>
              </a:rPr>
              <a:t>на - герой ( или у героя герб на щите)</a:t>
            </a:r>
          </a:p>
          <a:p>
            <a:r>
              <a:rPr lang="ru-RU" sz="4800" b="1" dirty="0" smtClean="0">
                <a:solidFill>
                  <a:srgbClr val="FF0000"/>
                </a:solidFill>
              </a:rPr>
              <a:t>Де</a:t>
            </a:r>
            <a:r>
              <a:rPr lang="ru-RU" sz="4800" b="1" dirty="0" smtClean="0">
                <a:solidFill>
                  <a:srgbClr val="002060"/>
                </a:solidFill>
              </a:rPr>
              <a:t>ревня - </a:t>
            </a:r>
            <a:r>
              <a:rPr lang="ru-RU" sz="4800" b="1" dirty="0" smtClean="0">
                <a:solidFill>
                  <a:srgbClr val="FF0000"/>
                </a:solidFill>
              </a:rPr>
              <a:t>де</a:t>
            </a:r>
            <a:r>
              <a:rPr lang="ru-RU" sz="4800" b="1" dirty="0" smtClean="0">
                <a:solidFill>
                  <a:srgbClr val="002060"/>
                </a:solidFill>
              </a:rPr>
              <a:t>д в деревне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Ж</a:t>
            </a:r>
            <a:r>
              <a:rPr lang="ru-RU" sz="4800" b="1" dirty="0" smtClean="0">
                <a:solidFill>
                  <a:srgbClr val="FF0000"/>
                </a:solidFill>
              </a:rPr>
              <a:t>еле</a:t>
            </a:r>
            <a:r>
              <a:rPr lang="ru-RU" sz="4800" b="1" dirty="0" smtClean="0">
                <a:solidFill>
                  <a:srgbClr val="002060"/>
                </a:solidFill>
              </a:rPr>
              <a:t>зо - </a:t>
            </a:r>
            <a:r>
              <a:rPr lang="ru-RU" sz="4800" b="1" dirty="0" err="1" smtClean="0">
                <a:solidFill>
                  <a:srgbClr val="002060"/>
                </a:solidFill>
              </a:rPr>
              <a:t>железо</a:t>
            </a:r>
            <a:r>
              <a:rPr lang="ru-RU" sz="4800" b="1" dirty="0" smtClean="0">
                <a:solidFill>
                  <a:srgbClr val="002060"/>
                </a:solidFill>
              </a:rPr>
              <a:t> режу </a:t>
            </a:r>
            <a:r>
              <a:rPr lang="ru-RU" sz="4800" b="1" dirty="0" smtClean="0">
                <a:solidFill>
                  <a:srgbClr val="FF0000"/>
                </a:solidFill>
              </a:rPr>
              <a:t>еле-еле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За</a:t>
            </a:r>
            <a:r>
              <a:rPr lang="ru-RU" sz="4800" b="1" dirty="0" smtClean="0">
                <a:solidFill>
                  <a:srgbClr val="FF0000"/>
                </a:solidFill>
              </a:rPr>
              <a:t>па</a:t>
            </a:r>
            <a:r>
              <a:rPr lang="ru-RU" sz="4800" b="1" dirty="0" smtClean="0">
                <a:solidFill>
                  <a:srgbClr val="002060"/>
                </a:solidFill>
              </a:rPr>
              <a:t>д - на западе солнце </a:t>
            </a:r>
            <a:r>
              <a:rPr lang="ru-RU" sz="4800" b="1" dirty="0" smtClean="0">
                <a:solidFill>
                  <a:srgbClr val="FF0000"/>
                </a:solidFill>
              </a:rPr>
              <a:t>па</a:t>
            </a:r>
            <a:r>
              <a:rPr lang="ru-RU" sz="4800" b="1" dirty="0" smtClean="0">
                <a:solidFill>
                  <a:srgbClr val="002060"/>
                </a:solidFill>
              </a:rPr>
              <a:t>дает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714356"/>
            <a:ext cx="8643998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К </a:t>
            </a:r>
            <a:r>
              <a:rPr lang="ru-RU" sz="4400" b="1" dirty="0" smtClean="0">
                <a:solidFill>
                  <a:srgbClr val="FFFF00"/>
                </a:solidFill>
              </a:rPr>
              <a:t>мнемоническим приемам </a:t>
            </a: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можно также отнести такие </a:t>
            </a:r>
            <a:r>
              <a:rPr lang="ru-RU" sz="4400" b="1" dirty="0" smtClean="0">
                <a:solidFill>
                  <a:srgbClr val="FFFF00"/>
                </a:solidFill>
              </a:rPr>
              <a:t>стихи, рассказы, рисунки, ребусы, группировки слов, которые, вызывая определенные ассоциации</a:t>
            </a: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, помогают детям запомнить трудное слово.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595219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Для усвоения алфавита воспользуемся такой </a:t>
            </a:r>
            <a:r>
              <a:rPr lang="ru-RU" sz="3200" dirty="0" err="1" smtClean="0"/>
              <a:t>запоминалкой</a:t>
            </a:r>
            <a:r>
              <a:rPr lang="ru-RU" sz="3200" dirty="0" smtClean="0"/>
              <a:t>:</a:t>
            </a:r>
          </a:p>
          <a:p>
            <a:pPr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АБВГДЕЁ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 – постираем всё бельё. </a:t>
            </a:r>
            <a:b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ЖЗИЙКЛМ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 – </a:t>
            </a:r>
            <a:r>
              <a:rPr lang="ru-RU" sz="4000" dirty="0" err="1" smtClean="0">
                <a:solidFill>
                  <a:schemeClr val="accent5">
                    <a:lumMod val="50000"/>
                  </a:schemeClr>
                </a:solidFill>
              </a:rPr>
              <a:t>апельсинку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 быстро съем. </a:t>
            </a:r>
            <a:b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НОПРСТУ 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– погуляем по мосту. </a:t>
            </a:r>
            <a:b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ФХЦЧШЩ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 – ох, какая чаща! </a:t>
            </a:r>
            <a:b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ЪЫЬ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 – не запомнятся никак. </a:t>
            </a:r>
            <a:b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ЭЮЯ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 – вот и всё, друзья!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229600" cy="48117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Память играет важнейшую роль в развитии человека и всего человечества. Мнемотехника - это один из простых и эффективных приёмов её развития.  Я считаю, что мнемотехнику необходимо применять на уроках, чтобы развивать память, развивать мозг и становиться на новую ступень эволюции.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Использование методов мнемотехники:</a:t>
            </a:r>
          </a:p>
          <a:p>
            <a:pPr lvl="0"/>
            <a:r>
              <a:rPr lang="ru-RU" dirty="0" smtClean="0"/>
              <a:t>облегчает запоминание и увеличивает объем памяти, развивает речемыслительную деятельность детей;</a:t>
            </a:r>
          </a:p>
          <a:p>
            <a:pPr lvl="0"/>
            <a:r>
              <a:rPr lang="ru-RU" dirty="0" smtClean="0"/>
              <a:t>позволяет ребенку систематизировать свой непосредственный опыт;</a:t>
            </a:r>
          </a:p>
          <a:p>
            <a:pPr lvl="0"/>
            <a:r>
              <a:rPr lang="ru-RU" dirty="0" smtClean="0"/>
              <a:t>ребенок с опорой на образы памяти устанавливает причинно-следственные связи, делает выводы;</a:t>
            </a:r>
          </a:p>
          <a:p>
            <a:pPr lvl="0"/>
            <a:r>
              <a:rPr lang="ru-RU" dirty="0" smtClean="0"/>
              <a:t>развивает творческое познание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    </a:t>
            </a:r>
            <a:r>
              <a:rPr lang="ru-RU" dirty="0" smtClean="0"/>
              <a:t>изложенный материал способствовал активизации их мышления, представляет огромный интерес для коррекционных классов, а также для   учителей, работающих с детьми с запоздалым психическим развитием.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71504"/>
          </a:xfrm>
        </p:spPr>
        <p:txBody>
          <a:bodyPr/>
          <a:lstStyle/>
          <a:p>
            <a:r>
              <a:rPr lang="ru-RU" sz="3200" b="1" dirty="0" smtClean="0"/>
              <a:t>Список использованных источников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lvl="0">
              <a:buNone/>
            </a:pPr>
            <a:r>
              <a:rPr lang="ru-RU" sz="2400" dirty="0" smtClean="0"/>
              <a:t>1</a:t>
            </a:r>
            <a:r>
              <a:rPr lang="ru-RU" dirty="0" smtClean="0"/>
              <a:t>. </a:t>
            </a:r>
            <a:r>
              <a:rPr lang="ru-RU" sz="2400" dirty="0" err="1" smtClean="0"/>
              <a:t>Наказненко</a:t>
            </a:r>
            <a:r>
              <a:rPr lang="ru-RU" sz="2400" dirty="0" smtClean="0"/>
              <a:t> Е. Н. Использование мнемотехники в развитии речи детей. - Москва, 2009.</a:t>
            </a:r>
          </a:p>
          <a:p>
            <a:pPr lvl="0">
              <a:buNone/>
            </a:pPr>
            <a:r>
              <a:rPr lang="ru-RU" sz="2400" dirty="0" smtClean="0"/>
              <a:t>2. Челпанов Г. И. О памяти и мнемотехнике. -СПб.: типография И. Н. Скороходова, 1903.</a:t>
            </a:r>
          </a:p>
          <a:p>
            <a:pPr lvl="0">
              <a:buNone/>
            </a:pPr>
            <a:r>
              <a:rPr lang="ru-RU" sz="2400" dirty="0" smtClean="0"/>
              <a:t>3. Использование приёмов мнемотехники в начальной школе.</a:t>
            </a:r>
          </a:p>
          <a:p>
            <a:pPr lvl="0">
              <a:buNone/>
            </a:pPr>
            <a:r>
              <a:rPr lang="ru-RU" sz="2400" dirty="0" smtClean="0"/>
              <a:t>4. </a:t>
            </a:r>
            <a:r>
              <a:rPr lang="ru-RU" sz="2400" dirty="0" err="1" smtClean="0"/>
              <a:t>Козаренко</a:t>
            </a:r>
            <a:r>
              <a:rPr lang="ru-RU" sz="2400" dirty="0" smtClean="0"/>
              <a:t> В.А. Учебник мнемотехники. – Сайт </a:t>
            </a:r>
            <a:r>
              <a:rPr lang="ru-RU" sz="2400" dirty="0" err="1" smtClean="0"/>
              <a:t>Mnemonicon</a:t>
            </a:r>
            <a:r>
              <a:rPr lang="ru-RU" sz="2400" dirty="0" smtClean="0"/>
              <a:t> Москва, 2007</a:t>
            </a:r>
          </a:p>
          <a:p>
            <a:pPr lvl="0">
              <a:buNone/>
            </a:pPr>
            <a:r>
              <a:rPr lang="ru-RU" sz="2400" dirty="0" smtClean="0"/>
              <a:t>5. Данилова Н.Н., Крылова А.Л. Физиология высшей нервной деятельности. – Ростов-на-Дону: Феникс, 1999</a:t>
            </a:r>
          </a:p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6. </a:t>
            </a:r>
            <a:r>
              <a:rPr lang="ru-RU" sz="2400" dirty="0" err="1" smtClean="0"/>
              <a:t>Козаренко</a:t>
            </a:r>
            <a:r>
              <a:rPr lang="ru-RU" sz="2400" dirty="0" smtClean="0"/>
              <a:t> В.А. Учебник мнемотехники. – Сайт </a:t>
            </a:r>
            <a:r>
              <a:rPr lang="ru-RU" sz="2400" dirty="0" err="1" smtClean="0"/>
              <a:t>Mnemonicon</a:t>
            </a:r>
            <a:r>
              <a:rPr lang="ru-RU" sz="2400" dirty="0" smtClean="0"/>
              <a:t> (</a:t>
            </a:r>
            <a:r>
              <a:rPr lang="ru-RU" sz="2400" u="sng" dirty="0" smtClean="0">
                <a:hlinkClick r:id="rId2"/>
              </a:rPr>
              <a:t>http://www.mnemotexnika.narod.ru</a:t>
            </a:r>
            <a:r>
              <a:rPr lang="ru-RU" sz="2400" dirty="0" smtClean="0"/>
              <a:t>): Москва, 2007.</a:t>
            </a:r>
          </a:p>
          <a:p>
            <a:pPr lvl="0">
              <a:buNone/>
            </a:pPr>
            <a:r>
              <a:rPr lang="ru-RU" sz="2400" dirty="0" smtClean="0"/>
              <a:t>7.  Степанов О. Мнемоника (правда и вымыслы), 1991-2001</a:t>
            </a:r>
          </a:p>
          <a:p>
            <a:pPr lvl="0">
              <a:buNone/>
            </a:pPr>
            <a:r>
              <a:rPr lang="ru-RU" sz="2400" dirty="0" smtClean="0"/>
              <a:t>8.  </a:t>
            </a:r>
            <a:r>
              <a:rPr lang="ru-RU" sz="2400" dirty="0" err="1" smtClean="0"/>
              <a:t>Блум</a:t>
            </a:r>
            <a:r>
              <a:rPr lang="ru-RU" sz="2400" dirty="0" smtClean="0"/>
              <a:t> Ф., </a:t>
            </a:r>
            <a:r>
              <a:rPr lang="ru-RU" sz="2400" dirty="0" err="1" smtClean="0"/>
              <a:t>Лейзерсон</a:t>
            </a:r>
            <a:r>
              <a:rPr lang="ru-RU" sz="2400" dirty="0" smtClean="0"/>
              <a:t> А., </a:t>
            </a:r>
            <a:r>
              <a:rPr lang="ru-RU" sz="2400" dirty="0" err="1" smtClean="0"/>
              <a:t>Хофстедтер</a:t>
            </a:r>
            <a:r>
              <a:rPr lang="ru-RU" sz="2400" dirty="0" smtClean="0"/>
              <a:t> Л. Мозг, разум и поведение – М.:Мир,1988</a:t>
            </a:r>
          </a:p>
          <a:p>
            <a:pPr lvl="0">
              <a:buNone/>
            </a:pPr>
            <a:r>
              <a:rPr lang="ru-RU" sz="2400" dirty="0" smtClean="0"/>
              <a:t>9.  </a:t>
            </a:r>
            <a:r>
              <a:rPr lang="ru-RU" sz="2400" dirty="0" err="1" smtClean="0"/>
              <a:t>Амодт</a:t>
            </a:r>
            <a:r>
              <a:rPr lang="ru-RU" sz="2400" dirty="0" smtClean="0"/>
              <a:t> С., </a:t>
            </a:r>
            <a:r>
              <a:rPr lang="ru-RU" sz="2400" dirty="0" err="1" smtClean="0"/>
              <a:t>Вонг</a:t>
            </a:r>
            <a:r>
              <a:rPr lang="ru-RU" sz="2400" dirty="0" smtClean="0"/>
              <a:t> С. Тайны нашего мозга или почему умные люди делают глупости. – М.: </a:t>
            </a:r>
            <a:r>
              <a:rPr lang="ru-RU" sz="2400" dirty="0" err="1" smtClean="0"/>
              <a:t>Эскмо</a:t>
            </a:r>
            <a:r>
              <a:rPr lang="ru-RU" sz="2400" dirty="0" smtClean="0"/>
              <a:t>, 2010.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r>
              <a:rPr lang="ru-RU" sz="4800" b="1" dirty="0" smtClean="0"/>
              <a:t> Задачи</a:t>
            </a:r>
            <a:r>
              <a:rPr lang="ru-RU" sz="4800" dirty="0" smtClean="0"/>
              <a:t>:</a:t>
            </a:r>
            <a:endParaRPr lang="ru-RU" sz="4800" b="1" dirty="0" smtClean="0"/>
          </a:p>
          <a:p>
            <a:pPr>
              <a:buNone/>
            </a:pP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1. Раскрыть понятия мнемотехника, её виды.</a:t>
            </a:r>
            <a:br>
              <a:rPr lang="ru-RU" sz="4800" dirty="0" smtClean="0"/>
            </a:br>
            <a:r>
              <a:rPr lang="ru-RU" sz="4800" dirty="0" smtClean="0"/>
              <a:t>2. Рассмотреть применение приемов мнемотехники на уроках начальных классов.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          Слово «мнемотехника» и «мнемоника» обозначают одно и то же –</a:t>
            </a:r>
            <a:r>
              <a:rPr lang="ru-RU" sz="4000" dirty="0" smtClean="0">
                <a:solidFill>
                  <a:srgbClr val="FF0000"/>
                </a:solidFill>
              </a:rPr>
              <a:t>техника запоминания</a:t>
            </a:r>
            <a:r>
              <a:rPr lang="ru-RU" sz="4000" dirty="0" smtClean="0"/>
              <a:t>.</a:t>
            </a:r>
          </a:p>
          <a:p>
            <a:pPr>
              <a:buNone/>
            </a:pPr>
            <a:r>
              <a:rPr lang="ru-RU" sz="4000" dirty="0" smtClean="0"/>
              <a:t>    </a:t>
            </a:r>
            <a:r>
              <a:rPr lang="ru-RU" sz="4000" dirty="0" smtClean="0">
                <a:solidFill>
                  <a:srgbClr val="FF0000"/>
                </a:solidFill>
              </a:rPr>
              <a:t>Мнемоника – </a:t>
            </a:r>
            <a:r>
              <a:rPr lang="ru-RU" sz="4000" dirty="0" smtClean="0"/>
              <a:t>искусство запоминания, совокупность приемов и способов, облегчающих запоминание и увеличивает объем памяти.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мнемонической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Образная (воспринимаемые человеком зрительные образы)</a:t>
            </a:r>
          </a:p>
          <a:p>
            <a:pPr>
              <a:buFontTx/>
              <a:buChar char="-"/>
            </a:pPr>
            <a:r>
              <a:rPr lang="ru-RU" dirty="0" smtClean="0"/>
              <a:t>Речевая (текстовая)  (воспринимаемая устная речь и читаемые тексты)</a:t>
            </a:r>
          </a:p>
          <a:p>
            <a:pPr>
              <a:buFontTx/>
              <a:buChar char="-"/>
            </a:pPr>
            <a:r>
              <a:rPr lang="ru-RU" dirty="0" smtClean="0"/>
              <a:t>Точная ( сведения, которые должны запоминаться со 100% -ной точностью: дата, адреса, термины, номера, шифры и коды, фамилии и имена.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8501122" cy="6858000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b="1" dirty="0" smtClean="0"/>
              <a:t>В современной трактовке мнемоника обозначает всю совокупность приемов и методов запоминания информации, применяемых в той или иной системе, а термин мнемотехника трактуется как практическое применение методов, определённых в данной конкретной мнемонике.</a:t>
            </a:r>
          </a:p>
          <a:p>
            <a:pPr>
              <a:buNone/>
            </a:pPr>
            <a:r>
              <a:rPr lang="ru-RU" sz="2000" b="1" dirty="0" smtClean="0"/>
              <a:t>Основные приёмы:</a:t>
            </a:r>
          </a:p>
          <a:p>
            <a:pPr lvl="0">
              <a:buNone/>
            </a:pPr>
            <a:r>
              <a:rPr lang="ru-RU" sz="2000" b="1" dirty="0" smtClean="0"/>
              <a:t>Образование смысловых фраз из начальных букв запоминаемой информации</a:t>
            </a:r>
          </a:p>
          <a:p>
            <a:pPr lvl="0">
              <a:buNone/>
            </a:pPr>
            <a:r>
              <a:rPr lang="ru-RU" sz="2000" b="1" dirty="0" err="1" smtClean="0"/>
              <a:t>Рифмизация</a:t>
            </a:r>
            <a:endParaRPr lang="ru-RU" sz="2000" b="1" dirty="0" smtClean="0"/>
          </a:p>
          <a:p>
            <a:pPr lvl="0">
              <a:buNone/>
            </a:pPr>
            <a:r>
              <a:rPr lang="ru-RU" sz="2000" b="1" dirty="0" smtClean="0"/>
              <a:t>Запоминание длинных терминов или иностранных слов с помощью созвучных</a:t>
            </a:r>
          </a:p>
          <a:p>
            <a:pPr lvl="0">
              <a:buNone/>
            </a:pPr>
            <a:r>
              <a:rPr lang="ru-RU" sz="2000" b="1" dirty="0" smtClean="0"/>
              <a:t>Нахождение ярких необычных ассоциаций (картинки, фразы), которые соединяются с запоминаемой информацией</a:t>
            </a:r>
          </a:p>
          <a:p>
            <a:pPr lvl="0">
              <a:buNone/>
            </a:pPr>
            <a:r>
              <a:rPr lang="ru-RU" sz="2000" b="1" dirty="0" smtClean="0"/>
              <a:t>Метод Цицерона на пространственное воображение</a:t>
            </a:r>
          </a:p>
          <a:p>
            <a:pPr lvl="0">
              <a:buNone/>
            </a:pPr>
            <a:r>
              <a:rPr lang="ru-RU" sz="2000" b="1" dirty="0" smtClean="0"/>
              <a:t>Метод Айвазовского основан на тренировке зрительной памяти</a:t>
            </a:r>
          </a:p>
          <a:p>
            <a:pPr lvl="0">
              <a:buNone/>
            </a:pPr>
            <a:r>
              <a:rPr lang="ru-RU" sz="2000" b="1" dirty="0" smtClean="0"/>
              <a:t>Методы запоминания цифр: </a:t>
            </a:r>
          </a:p>
          <a:p>
            <a:pPr lvl="1"/>
            <a:r>
              <a:rPr lang="ru-RU" sz="2000" b="1" dirty="0" smtClean="0">
                <a:solidFill>
                  <a:schemeClr val="tx1"/>
                </a:solidFill>
              </a:rPr>
              <a:t>закономерности</a:t>
            </a:r>
          </a:p>
          <a:p>
            <a:pPr lvl="1"/>
            <a:r>
              <a:rPr lang="ru-RU" sz="2000" b="1" dirty="0" smtClean="0">
                <a:solidFill>
                  <a:schemeClr val="tx1"/>
                </a:solidFill>
              </a:rPr>
              <a:t>знакомые числа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Приемы мнемотехники на уроках в начальной школе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1этап – рассматривание таблицы и разбор того, что на ней изображено.</a:t>
            </a:r>
          </a:p>
          <a:p>
            <a:r>
              <a:rPr lang="ru-RU" dirty="0" smtClean="0"/>
              <a:t>2 этап – преобразование из символов в образы.</a:t>
            </a:r>
          </a:p>
          <a:p>
            <a:r>
              <a:rPr lang="ru-RU" dirty="0" smtClean="0"/>
              <a:t>3 этап – после преобразования осуществляется пересказ сказки или рассказ по заданной теме.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 смысловых фраз из начальных букв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Цыган на цыпочках цыплёнку цыкнул: «Цыц»</a:t>
            </a:r>
            <a:r>
              <a:rPr lang="ru-RU" sz="4000" b="1" dirty="0" smtClean="0">
                <a:solidFill>
                  <a:srgbClr val="C00000"/>
                </a:solidFill>
              </a:rPr>
              <a:t> — </a:t>
            </a:r>
          </a:p>
          <a:p>
            <a:pPr lvl="0" algn="ctr">
              <a:buNone/>
            </a:pPr>
            <a:r>
              <a:rPr lang="ru-RU" sz="4000" dirty="0" err="1" smtClean="0">
                <a:solidFill>
                  <a:srgbClr val="C00000"/>
                </a:solidFill>
              </a:rPr>
              <a:t>мнемофраза</a:t>
            </a:r>
            <a:r>
              <a:rPr lang="ru-RU" sz="4000" dirty="0" smtClean="0">
                <a:solidFill>
                  <a:srgbClr val="C00000"/>
                </a:solidFill>
              </a:rPr>
              <a:t> для запоминания слов с </a:t>
            </a:r>
            <a:r>
              <a:rPr lang="ru-RU" sz="4000" u="sng" dirty="0" err="1" smtClean="0">
                <a:solidFill>
                  <a:srgbClr val="C00000"/>
                </a:solidFill>
                <a:hlinkClick r:id="rId2" tooltip="Ы"/>
              </a:rPr>
              <a:t>ы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</a:p>
          <a:p>
            <a:pPr lvl="0" algn="ctr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после </a:t>
            </a:r>
            <a:r>
              <a:rPr lang="ru-RU" sz="4000" u="sng" dirty="0" err="1" smtClean="0">
                <a:solidFill>
                  <a:srgbClr val="C00000"/>
                </a:solidFill>
                <a:hlinkClick r:id="rId3" tooltip="Ц"/>
              </a:rPr>
              <a:t>ц</a:t>
            </a:r>
            <a:endParaRPr lang="ru-RU" sz="4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Рифмизация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Долго ели </a:t>
            </a:r>
            <a:r>
              <a:rPr lang="ru-RU" b="1" dirty="0" err="1" smtClean="0">
                <a:solidFill>
                  <a:srgbClr val="FF0000"/>
                </a:solidFill>
              </a:rPr>
              <a:t>тОрты</a:t>
            </a:r>
            <a:r>
              <a:rPr lang="ru-RU" b="1" dirty="0" smtClean="0">
                <a:solidFill>
                  <a:srgbClr val="FF0000"/>
                </a:solidFill>
              </a:rPr>
              <a:t> –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Не налезли </a:t>
            </a:r>
            <a:r>
              <a:rPr lang="ru-RU" b="1" dirty="0" err="1" smtClean="0">
                <a:solidFill>
                  <a:srgbClr val="FF0000"/>
                </a:solidFill>
              </a:rPr>
              <a:t>шОрты</a:t>
            </a:r>
            <a:r>
              <a:rPr lang="ru-RU" b="1" dirty="0" smtClean="0">
                <a:solidFill>
                  <a:srgbClr val="FF0000"/>
                </a:solidFill>
              </a:rPr>
              <a:t>!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err="1" smtClean="0">
                <a:solidFill>
                  <a:srgbClr val="7030A0"/>
                </a:solidFill>
              </a:rPr>
              <a:t>ЗвонИт</a:t>
            </a:r>
            <a:r>
              <a:rPr lang="ru-RU" b="1" dirty="0" smtClean="0">
                <a:solidFill>
                  <a:srgbClr val="7030A0"/>
                </a:solidFill>
              </a:rPr>
              <a:t> звонарь,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err="1" smtClean="0">
                <a:solidFill>
                  <a:srgbClr val="7030A0"/>
                </a:solidFill>
              </a:rPr>
              <a:t>ЗвонЯт</a:t>
            </a:r>
            <a:r>
              <a:rPr lang="ru-RU" b="1" dirty="0" smtClean="0">
                <a:solidFill>
                  <a:srgbClr val="7030A0"/>
                </a:solidFill>
              </a:rPr>
              <a:t> в звонок,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Чтоб ты запомнить верно смог.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 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ЗвонИт</a:t>
            </a:r>
            <a:r>
              <a:rPr lang="ru-RU" b="1" dirty="0" smtClean="0">
                <a:solidFill>
                  <a:srgbClr val="FF0000"/>
                </a:solidFill>
              </a:rPr>
              <a:t> и </a:t>
            </a:r>
            <a:r>
              <a:rPr lang="ru-RU" b="1" dirty="0" err="1" smtClean="0">
                <a:solidFill>
                  <a:srgbClr val="FF0000"/>
                </a:solidFill>
              </a:rPr>
              <a:t>говорИт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636</TotalTime>
  <Words>755</Words>
  <Application>Microsoft Office PowerPoint</Application>
  <PresentationFormat>Экран (4:3)</PresentationFormat>
  <Paragraphs>79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Мнемотехника в начальной школе.</vt:lpstr>
      <vt:lpstr>Цель данной работы:       изучить роль мнемотехники,         используемой на уроках в начальных классах.       </vt:lpstr>
      <vt:lpstr>Слайд 3</vt:lpstr>
      <vt:lpstr>Слайд 4</vt:lpstr>
      <vt:lpstr>Виды мнемонической информации</vt:lpstr>
      <vt:lpstr>Слайд 6</vt:lpstr>
      <vt:lpstr>Приемы мнемотехники на уроках в начальной школе</vt:lpstr>
      <vt:lpstr>Образование смысловых фраз из начальных букв</vt:lpstr>
      <vt:lpstr>Рифмизация</vt:lpstr>
      <vt:lpstr>Метод Цицерона на пространственное воображение</vt:lpstr>
      <vt:lpstr>Метод свободных ассоциаций</vt:lpstr>
      <vt:lpstr>Слайд 12</vt:lpstr>
      <vt:lpstr>Мнемонические упражнения</vt:lpstr>
      <vt:lpstr>Слайд 14</vt:lpstr>
      <vt:lpstr>Слайд 15</vt:lpstr>
      <vt:lpstr>Упражнение 2. В этом упражнении даны слова, составьте из этих слов предложения. </vt:lpstr>
      <vt:lpstr>Слайд 17</vt:lpstr>
      <vt:lpstr>Упражнение 3.</vt:lpstr>
      <vt:lpstr>Упражнение 4.</vt:lpstr>
      <vt:lpstr>Слайд 20</vt:lpstr>
      <vt:lpstr>Слайд 21</vt:lpstr>
      <vt:lpstr>Слайд 22</vt:lpstr>
      <vt:lpstr>Слайд 23</vt:lpstr>
      <vt:lpstr>Слайд 24</vt:lpstr>
      <vt:lpstr>Заключение</vt:lpstr>
      <vt:lpstr>Слайд 26</vt:lpstr>
      <vt:lpstr>Слайд 27</vt:lpstr>
      <vt:lpstr>Список использованных источников </vt:lpstr>
      <vt:lpstr>Слайд 29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DNA7 X86</cp:lastModifiedBy>
  <cp:revision>62</cp:revision>
  <dcterms:created xsi:type="dcterms:W3CDTF">2012-12-03T10:26:27Z</dcterms:created>
  <dcterms:modified xsi:type="dcterms:W3CDTF">2019-01-16T01:28:24Z</dcterms:modified>
</cp:coreProperties>
</file>