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75" r:id="rId2"/>
    <p:sldId id="271" r:id="rId3"/>
    <p:sldId id="272" r:id="rId4"/>
    <p:sldId id="274" r:id="rId5"/>
    <p:sldId id="259" r:id="rId6"/>
    <p:sldId id="260" r:id="rId7"/>
    <p:sldId id="261" r:id="rId8"/>
    <p:sldId id="262" r:id="rId9"/>
    <p:sldId id="258" r:id="rId10"/>
    <p:sldId id="263" r:id="rId11"/>
    <p:sldId id="265" r:id="rId12"/>
    <p:sldId id="269" r:id="rId13"/>
    <p:sldId id="266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468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374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5096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977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65820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517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3940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18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387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298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947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219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430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936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771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39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28.05.2020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33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8835" y="907237"/>
            <a:ext cx="8596668" cy="182658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«Трудовое воспитание умственно отсталых детей в коррекционной школе»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56765" y="4290055"/>
            <a:ext cx="8596668" cy="860400"/>
          </a:xfrm>
        </p:spPr>
        <p:txBody>
          <a:bodyPr/>
          <a:lstStyle/>
          <a:p>
            <a:r>
              <a:rPr lang="ru-RU" dirty="0" smtClean="0"/>
              <a:t>Выполнила: воспитатель КГКОУ ШИ </a:t>
            </a:r>
            <a:r>
              <a:rPr lang="ru-RU" smtClean="0"/>
              <a:t>3 </a:t>
            </a:r>
          </a:p>
          <a:p>
            <a:r>
              <a:rPr lang="ru-RU" dirty="0" smtClean="0"/>
              <a:t> Кравцова Валерия Геннадьевна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008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BC0984-785E-4F66-81E2-CB201E04B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i="1" dirty="0">
                <a:solidFill>
                  <a:srgbClr val="C00000"/>
                </a:solidFill>
              </a:rPr>
              <a:t>Самообслуживание</a:t>
            </a:r>
            <a:r>
              <a:rPr lang="ru-RU" sz="2800" dirty="0">
                <a:solidFill>
                  <a:srgbClr val="C00000"/>
                </a:solidFill>
              </a:rPr>
              <a:t>-</a:t>
            </a:r>
            <a:r>
              <a:rPr lang="ru-RU" sz="2000" b="1" dirty="0">
                <a:solidFill>
                  <a:schemeClr val="tx1"/>
                </a:solidFill>
              </a:rPr>
              <a:t>это труд ребёнка направленный на самого себя(одевание ,раздевание ,прием пищи ,уборка постели ,игрушек ,рабочего места ,санитарно-гигиенические процедуры и т.д.)</a:t>
            </a:r>
          </a:p>
        </p:txBody>
      </p:sp>
      <p:pic>
        <p:nvPicPr>
          <p:cNvPr id="4" name="Рисунок 4" descr="Изображение выглядит как пол, внутренний, стена, комнат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89D00B70-1C49-4018-953F-6CD09D0D5A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1287" y="2883004"/>
            <a:ext cx="2910580" cy="3880773"/>
          </a:xfrm>
          <a:prstGeom prst="rect">
            <a:avLst/>
          </a:prstGeom>
        </p:spPr>
      </p:pic>
      <p:pic>
        <p:nvPicPr>
          <p:cNvPr id="6" name="Рисунок 6" descr="Изображение выглядит как пол, внутренний, окно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A925B4B8-CD18-412D-BA9D-DA0189808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920" y="3114304"/>
            <a:ext cx="3287486" cy="3657600"/>
          </a:xfrm>
          <a:prstGeom prst="rect">
            <a:avLst/>
          </a:prstGeom>
        </p:spPr>
      </p:pic>
      <p:pic>
        <p:nvPicPr>
          <p:cNvPr id="8" name="Рисунок 8" descr="Изображение выглядит как человек, пол, внутренний, женщ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8890FEB2-223C-472E-A02B-EA73E2BB11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20" y="1600200"/>
            <a:ext cx="2644239" cy="3657600"/>
          </a:xfrm>
          <a:prstGeom prst="rect">
            <a:avLst/>
          </a:prstGeom>
        </p:spPr>
      </p:pic>
      <p:pic>
        <p:nvPicPr>
          <p:cNvPr id="10" name="Рисунок 10" descr="Изображение выглядит как человек, внутренний, стена, объек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4DFF82EC-C6E2-41DA-9883-3368B4A5B6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8998" y="1600200"/>
            <a:ext cx="2743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862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4098A4C6-4FFB-4EF4-8317-8110224DBB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4A415072-93F3-4FDA-96B8-7DFD2874C5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D8C2D828-7FBF-4467-B527-793E0E978C2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tangle 23">
              <a:extLst>
                <a:ext uri="{FF2B5EF4-FFF2-40B4-BE49-F238E27FC236}">
                  <a16:creationId xmlns:a16="http://schemas.microsoft.com/office/drawing/2014/main" id="{B9D10F1D-AB99-42AD-8720-CDF3499591B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0" name="Rectangle 25">
              <a:extLst>
                <a:ext uri="{FF2B5EF4-FFF2-40B4-BE49-F238E27FC236}">
                  <a16:creationId xmlns:a16="http://schemas.microsoft.com/office/drawing/2014/main" id="{5BF01F05-8464-452A-A278-4A40757B65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FBCC0363-6CA5-4B64-A66F-47873255750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2" name="Rectangle 27">
              <a:extLst>
                <a:ext uri="{FF2B5EF4-FFF2-40B4-BE49-F238E27FC236}">
                  <a16:creationId xmlns:a16="http://schemas.microsoft.com/office/drawing/2014/main" id="{CBACBAB2-7577-4339-B610-7245E449D3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3" name="Rectangle 28">
              <a:extLst>
                <a:ext uri="{FF2B5EF4-FFF2-40B4-BE49-F238E27FC236}">
                  <a16:creationId xmlns:a16="http://schemas.microsoft.com/office/drawing/2014/main" id="{DFCB19D4-D4D4-4AFD-9ECC-A6D0E4AE215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4" name="Rectangle 29">
              <a:extLst>
                <a:ext uri="{FF2B5EF4-FFF2-40B4-BE49-F238E27FC236}">
                  <a16:creationId xmlns:a16="http://schemas.microsoft.com/office/drawing/2014/main" id="{3B32E423-85B7-4B28-B5C3-AB63224A46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5" name="Isosceles Triangle 74">
              <a:extLst>
                <a:ext uri="{FF2B5EF4-FFF2-40B4-BE49-F238E27FC236}">
                  <a16:creationId xmlns:a16="http://schemas.microsoft.com/office/drawing/2014/main" id="{3DC38A14-94ED-496F-851A-CA6A988988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6" name="Isosceles Triangle 75">
              <a:extLst>
                <a:ext uri="{FF2B5EF4-FFF2-40B4-BE49-F238E27FC236}">
                  <a16:creationId xmlns:a16="http://schemas.microsoft.com/office/drawing/2014/main" id="{14E862E4-F307-4A50-A3A9-0A79FD36D08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B93B11-7E99-4886-B0F3-9C36E5DB6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878" y="4750318"/>
            <a:ext cx="8664086" cy="135394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800" i="1" dirty="0" err="1">
                <a:solidFill>
                  <a:srgbClr val="C00000"/>
                </a:solidFill>
              </a:rPr>
              <a:t>Хозяйственно-бытовой</a:t>
            </a:r>
            <a:r>
              <a:rPr lang="en-US" sz="2800" i="1" dirty="0">
                <a:solidFill>
                  <a:srgbClr val="C00000"/>
                </a:solidFill>
              </a:rPr>
              <a:t> </a:t>
            </a:r>
            <a:r>
              <a:rPr lang="en-US" sz="2800" i="1" dirty="0" err="1">
                <a:solidFill>
                  <a:srgbClr val="C00000"/>
                </a:solidFill>
              </a:rPr>
              <a:t>труд</a:t>
            </a:r>
            <a:r>
              <a:rPr lang="en-US" sz="2400" i="1" dirty="0">
                <a:solidFill>
                  <a:schemeClr val="tx1"/>
                </a:solidFill>
              </a:rPr>
              <a:t>- </a:t>
            </a:r>
            <a:r>
              <a:rPr lang="en-US" sz="2400" dirty="0" err="1">
                <a:solidFill>
                  <a:schemeClr val="tx1"/>
                </a:solidFill>
              </a:rPr>
              <a:t>это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труд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по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уборке</a:t>
            </a:r>
            <a:r>
              <a:rPr lang="en-US" sz="2400" dirty="0">
                <a:solidFill>
                  <a:schemeClr val="tx1"/>
                </a:solidFill>
              </a:rPr>
              <a:t/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 </a:t>
            </a:r>
            <a:r>
              <a:rPr lang="en-US" sz="2400" dirty="0" err="1">
                <a:solidFill>
                  <a:schemeClr val="tx1"/>
                </a:solidFill>
              </a:rPr>
              <a:t>помещений,участие</a:t>
            </a:r>
            <a:r>
              <a:rPr lang="en-US" sz="2400" dirty="0">
                <a:solidFill>
                  <a:schemeClr val="tx1"/>
                </a:solidFill>
              </a:rPr>
              <a:t> в </a:t>
            </a:r>
            <a:r>
              <a:rPr lang="en-US" sz="2400" dirty="0" err="1">
                <a:solidFill>
                  <a:schemeClr val="tx1"/>
                </a:solidFill>
              </a:rPr>
              <a:t>организации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бытовых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процессов</a:t>
            </a:r>
            <a:r>
              <a:rPr lang="en-US" sz="2400" dirty="0">
                <a:solidFill>
                  <a:schemeClr val="tx1"/>
                </a:solidFill>
              </a:rPr>
              <a:t> и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 </a:t>
            </a:r>
            <a:r>
              <a:rPr lang="en-US" sz="2400" dirty="0" err="1">
                <a:solidFill>
                  <a:schemeClr val="tx1"/>
                </a:solidFill>
              </a:rPr>
              <a:t>общественной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деятельности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  <a:r>
              <a:rPr lang="en-US" sz="2400" dirty="0"/>
              <a:t/>
            </a:r>
            <a:br>
              <a:rPr lang="en-US" sz="2400" dirty="0"/>
            </a:br>
            <a:endParaRPr lang="en-US" sz="1900"/>
          </a:p>
        </p:txBody>
      </p:sp>
      <p:pic>
        <p:nvPicPr>
          <p:cNvPr id="4" name="Рисунок 4" descr="Изображение выглядит как пол, стена, внутренний, челове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AD8C8DCB-EB4D-4DDB-9F3B-69327FAF87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415" b="5"/>
          <a:stretch/>
        </p:blipFill>
        <p:spPr>
          <a:xfrm>
            <a:off x="985969" y="609600"/>
            <a:ext cx="2606040" cy="3635025"/>
          </a:xfrm>
          <a:prstGeom prst="rect">
            <a:avLst/>
          </a:prstGeom>
        </p:spPr>
      </p:pic>
      <p:pic>
        <p:nvPicPr>
          <p:cNvPr id="6" name="Рисунок 6" descr="Изображение выглядит как пол, внутренний, человек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D092D510-73F5-4548-ABEF-6619B74ED2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415" b="5"/>
          <a:stretch/>
        </p:blipFill>
        <p:spPr>
          <a:xfrm>
            <a:off x="3833320" y="608009"/>
            <a:ext cx="2606040" cy="3635025"/>
          </a:xfrm>
          <a:prstGeom prst="rect">
            <a:avLst/>
          </a:prstGeom>
        </p:spPr>
      </p:pic>
      <p:pic>
        <p:nvPicPr>
          <p:cNvPr id="3" name="Рисунок 4" descr="Изображение выглядит как стена, внутренний, человек, п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4DC029B2-B74D-4B0E-BCEB-CC16719F41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16" r="5" b="5"/>
          <a:stretch/>
        </p:blipFill>
        <p:spPr>
          <a:xfrm>
            <a:off x="6667962" y="608009"/>
            <a:ext cx="2606040" cy="363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713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10" descr="Изображение выглядит как человек, внутренний, стена, е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FBC9B1E-AC20-425E-9F52-F02329FC1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971" y="-3315"/>
            <a:ext cx="3257797" cy="36385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700E7-58A9-4D41-97D4-C7DE723F5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322" y="73566"/>
            <a:ext cx="4725384" cy="16842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i="1" dirty="0">
                <a:solidFill>
                  <a:srgbClr val="C00000"/>
                </a:solidFill>
              </a:rPr>
              <a:t>Я - </a:t>
            </a:r>
            <a:r>
              <a:rPr lang="en-US" sz="2800" dirty="0" err="1">
                <a:solidFill>
                  <a:schemeClr val="tx1"/>
                </a:solidFill>
              </a:rPr>
              <a:t>будущий</a:t>
            </a:r>
            <a:r>
              <a:rPr lang="en-US" sz="2800" dirty="0">
                <a:solidFill>
                  <a:schemeClr val="tx1"/>
                </a:solidFill>
              </a:rPr>
              <a:t> "</a:t>
            </a:r>
            <a:r>
              <a:rPr lang="en-US" sz="2800" dirty="0" err="1">
                <a:solidFill>
                  <a:schemeClr val="tx1"/>
                </a:solidFill>
              </a:rPr>
              <a:t>Повар</a:t>
            </a:r>
            <a:r>
              <a:rPr lang="en-US" sz="2800" dirty="0">
                <a:solidFill>
                  <a:schemeClr val="tx1"/>
                </a:solidFill>
              </a:rPr>
              <a:t>"</a:t>
            </a:r>
          </a:p>
        </p:txBody>
      </p:sp>
      <p:pic>
        <p:nvPicPr>
          <p:cNvPr id="4" name="Рисунок 4" descr="Изображение выглядит как человек, внутренний, еда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8341B19E-B678-411E-8C9A-626977F6F0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tretch/>
        </p:blipFill>
        <p:spPr>
          <a:xfrm>
            <a:off x="8313141" y="1306039"/>
            <a:ext cx="3108960" cy="5527675"/>
          </a:xfrm>
          <a:prstGeom prst="rect">
            <a:avLst/>
          </a:prstGeom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id="{3A8A20EC-325D-4A6A-B391-6F170145DB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6503" y="2816653"/>
            <a:ext cx="3854528" cy="2584449"/>
          </a:xfrm>
        </p:spPr>
        <p:txBody>
          <a:bodyPr/>
          <a:lstStyle/>
          <a:p>
            <a:endParaRPr lang="ru-RU"/>
          </a:p>
        </p:txBody>
      </p:sp>
      <p:pic>
        <p:nvPicPr>
          <p:cNvPr id="6" name="Рисунок 6" descr="Изображение выглядит как человек, внутренний, еда, кухня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E7F34573-BB60-4A88-B61D-6F6AB47FC6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433" b="5"/>
          <a:stretch/>
        </p:blipFill>
        <p:spPr>
          <a:xfrm>
            <a:off x="4465959" y="2814840"/>
            <a:ext cx="3080338" cy="3981389"/>
          </a:xfrm>
          <a:prstGeom prst="rect">
            <a:avLst/>
          </a:prstGeom>
        </p:spPr>
      </p:pic>
      <p:pic>
        <p:nvPicPr>
          <p:cNvPr id="3" name="Рисунок 4" descr="Изображение выглядит как человек, внутренний, стена, п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C8E48B2-B688-41A3-94EE-61767C9547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154" y="2992935"/>
            <a:ext cx="3930730" cy="380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15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>
            <a:extLst>
              <a:ext uri="{FF2B5EF4-FFF2-40B4-BE49-F238E27FC236}">
                <a16:creationId xmlns:a16="http://schemas.microsoft.com/office/drawing/2014/main" id="{5EA39187-0197-4C1D-BE4A-06B353C7B2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E0FD730-D6BC-440A-89CF-7AA0C22C2F2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1382DE6-64CB-4577-89E8-47941290A9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23">
              <a:extLst>
                <a:ext uri="{FF2B5EF4-FFF2-40B4-BE49-F238E27FC236}">
                  <a16:creationId xmlns:a16="http://schemas.microsoft.com/office/drawing/2014/main" id="{3ABD17EF-A676-4770-A8C8-E83BA02300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380D4582-A9DE-4A6E-8537-EFC4F860C3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13">
              <a:extLst>
                <a:ext uri="{FF2B5EF4-FFF2-40B4-BE49-F238E27FC236}">
                  <a16:creationId xmlns:a16="http://schemas.microsoft.com/office/drawing/2014/main" id="{D66B8CF3-0959-4E8D-8F3A-AF62F21D99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97D4D559-2783-4E84-BB73-7F51D023575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8834FE36-E841-40B5-9465-1CFC99ED556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1A4197A1-AE79-4DC1-9E3A-845B40BA80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326F6688-CBD0-42EE-9B90-25100FE893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EF23F9BB-FC2E-48BA-8E63-A4436C28DA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4" name="Рисунок 4" descr="Изображение выглядит как человек, ребенок, внутренний, п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3DF107F2-E653-416E-89CE-8935D3CE26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5390"/>
          <a:stretch/>
        </p:blipFill>
        <p:spPr>
          <a:xfrm>
            <a:off x="3207885" y="-207820"/>
            <a:ext cx="4866243" cy="6858001"/>
          </a:xfrm>
          <a:custGeom>
            <a:avLst/>
            <a:gdLst>
              <a:gd name="connsiteX0" fmla="*/ 379987 w 4866243"/>
              <a:gd name="connsiteY0" fmla="*/ 0 h 6858001"/>
              <a:gd name="connsiteX1" fmla="*/ 3441752 w 4866243"/>
              <a:gd name="connsiteY1" fmla="*/ 0 h 6858001"/>
              <a:gd name="connsiteX2" fmla="*/ 4866243 w 4866243"/>
              <a:gd name="connsiteY2" fmla="*/ 4518556 h 6858001"/>
              <a:gd name="connsiteX3" fmla="*/ 3101811 w 4866243"/>
              <a:gd name="connsiteY3" fmla="*/ 6858001 h 6858001"/>
              <a:gd name="connsiteX4" fmla="*/ 27809 w 4866243"/>
              <a:gd name="connsiteY4" fmla="*/ 6858001 h 6858001"/>
              <a:gd name="connsiteX5" fmla="*/ 1803228 w 4866243"/>
              <a:gd name="connsiteY5" fmla="*/ 4521201 h 6858001"/>
              <a:gd name="connsiteX6" fmla="*/ 0 w 4866243"/>
              <a:gd name="connsiteY6" fmla="*/ 0 h 6858001"/>
              <a:gd name="connsiteX7" fmla="*/ 379987 w 4866243"/>
              <a:gd name="connsiteY7" fmla="*/ 0 h 6858001"/>
              <a:gd name="connsiteX8" fmla="*/ 0 w 4866243"/>
              <a:gd name="connsiteY8" fmla="*/ 4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66243" h="6858001">
                <a:moveTo>
                  <a:pt x="379987" y="0"/>
                </a:moveTo>
                <a:lnTo>
                  <a:pt x="3441752" y="0"/>
                </a:lnTo>
                <a:lnTo>
                  <a:pt x="4866243" y="4518556"/>
                </a:lnTo>
                <a:lnTo>
                  <a:pt x="3101811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9CB835-716C-40B6-9226-536057C0E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217" y="1632639"/>
            <a:ext cx="4054717" cy="236871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dirty="0" err="1">
                <a:solidFill>
                  <a:srgbClr val="C00000"/>
                </a:solidFill>
              </a:rPr>
              <a:t>Трудовые</a:t>
            </a:r>
            <a:r>
              <a:rPr lang="en-US" sz="4000" dirty="0">
                <a:solidFill>
                  <a:srgbClr val="C00000"/>
                </a:solidFill>
              </a:rPr>
              <a:t> </a:t>
            </a:r>
            <a:r>
              <a:rPr lang="en-US" sz="4000" dirty="0" err="1">
                <a:solidFill>
                  <a:srgbClr val="C00000"/>
                </a:solidFill>
              </a:rPr>
              <a:t>поручения</a:t>
            </a:r>
            <a:endParaRPr lang="en-US" sz="4000" dirty="0">
              <a:solidFill>
                <a:srgbClr val="C00000"/>
              </a:solidFill>
            </a:endParaRPr>
          </a:p>
        </p:txBody>
      </p:sp>
      <p:pic>
        <p:nvPicPr>
          <p:cNvPr id="3" name="Рисунок 4" descr="Изображение выглядит как человек, внутренний, ребенок, мальчи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8009EEBE-09C3-4C73-8CB3-B6CE2AEAE4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" b="2480"/>
          <a:stretch/>
        </p:blipFill>
        <p:spPr>
          <a:xfrm>
            <a:off x="6161256" y="-207820"/>
            <a:ext cx="5028061" cy="6858001"/>
          </a:xfrm>
          <a:custGeom>
            <a:avLst/>
            <a:gdLst>
              <a:gd name="connsiteX0" fmla="*/ 339940 w 5028061"/>
              <a:gd name="connsiteY0" fmla="*/ 0 h 6858001"/>
              <a:gd name="connsiteX1" fmla="*/ 5028061 w 5028061"/>
              <a:gd name="connsiteY1" fmla="*/ 0 h 6858001"/>
              <a:gd name="connsiteX2" fmla="*/ 5028061 w 5028061"/>
              <a:gd name="connsiteY2" fmla="*/ 6858001 h 6858001"/>
              <a:gd name="connsiteX3" fmla="*/ 0 w 5028061"/>
              <a:gd name="connsiteY3" fmla="*/ 6858001 h 6858001"/>
              <a:gd name="connsiteX4" fmla="*/ 1761483 w 5028061"/>
              <a:gd name="connsiteY4" fmla="*/ 4522467 h 6858001"/>
              <a:gd name="connsiteX5" fmla="*/ 1765287 w 5028061"/>
              <a:gd name="connsiteY5" fmla="*/ 4521267 h 6858001"/>
              <a:gd name="connsiteX6" fmla="*/ 1764431 w 5028061"/>
              <a:gd name="connsiteY6" fmla="*/ 4518557 h 6858001"/>
              <a:gd name="connsiteX7" fmla="*/ 1765286 w 5028061"/>
              <a:gd name="connsiteY7" fmla="*/ 4517424 h 6858001"/>
              <a:gd name="connsiteX8" fmla="*/ 1763696 w 5028061"/>
              <a:gd name="connsiteY8" fmla="*/ 4516225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28061" h="6858001">
                <a:moveTo>
                  <a:pt x="339940" y="0"/>
                </a:moveTo>
                <a:lnTo>
                  <a:pt x="5028061" y="0"/>
                </a:lnTo>
                <a:lnTo>
                  <a:pt x="5028061" y="6858001"/>
                </a:lnTo>
                <a:lnTo>
                  <a:pt x="0" y="6858001"/>
                </a:lnTo>
                <a:lnTo>
                  <a:pt x="1761483" y="4522467"/>
                </a:lnTo>
                <a:lnTo>
                  <a:pt x="1765287" y="4521267"/>
                </a:lnTo>
                <a:lnTo>
                  <a:pt x="1764431" y="4518557"/>
                </a:lnTo>
                <a:lnTo>
                  <a:pt x="1765286" y="4517424"/>
                </a:lnTo>
                <a:lnTo>
                  <a:pt x="1763696" y="4516225"/>
                </a:lnTo>
                <a:close/>
              </a:path>
            </a:pathLst>
          </a:custGeom>
        </p:spPr>
      </p:pic>
      <p:sp>
        <p:nvSpPr>
          <p:cNvPr id="24" name="Freeform 33">
            <a:extLst>
              <a:ext uri="{FF2B5EF4-FFF2-40B4-BE49-F238E27FC236}">
                <a16:creationId xmlns:a16="http://schemas.microsoft.com/office/drawing/2014/main" id="{5FFF5FE3-4BE3-4883-B621-BCC7F79A8F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66095" y="9620"/>
            <a:ext cx="1757770" cy="6871044"/>
          </a:xfrm>
          <a:custGeom>
            <a:avLst/>
            <a:gdLst>
              <a:gd name="connsiteX0" fmla="*/ 0 w 1839432"/>
              <a:gd name="connsiteY0" fmla="*/ 0 h 6889898"/>
              <a:gd name="connsiteX1" fmla="*/ 1839432 w 1839432"/>
              <a:gd name="connsiteY1" fmla="*/ 5741582 h 6889898"/>
              <a:gd name="connsiteX2" fmla="*/ 138223 w 1839432"/>
              <a:gd name="connsiteY2" fmla="*/ 6889898 h 6889898"/>
              <a:gd name="connsiteX3" fmla="*/ 138223 w 1839432"/>
              <a:gd name="connsiteY3" fmla="*/ 6889898 h 6889898"/>
              <a:gd name="connsiteX0" fmla="*/ 229422 w 1701209"/>
              <a:gd name="connsiteY0" fmla="*/ 0 h 6871044"/>
              <a:gd name="connsiteX1" fmla="*/ 1701209 w 1701209"/>
              <a:gd name="connsiteY1" fmla="*/ 5722728 h 6871044"/>
              <a:gd name="connsiteX2" fmla="*/ 0 w 1701209"/>
              <a:gd name="connsiteY2" fmla="*/ 6871044 h 6871044"/>
              <a:gd name="connsiteX3" fmla="*/ 0 w 1701209"/>
              <a:gd name="connsiteY3" fmla="*/ 6871044 h 6871044"/>
              <a:gd name="connsiteX0" fmla="*/ 229422 w 1644648"/>
              <a:gd name="connsiteY0" fmla="*/ 0 h 6871044"/>
              <a:gd name="connsiteX1" fmla="*/ 1644648 w 1644648"/>
              <a:gd name="connsiteY1" fmla="*/ 4478390 h 6871044"/>
              <a:gd name="connsiteX2" fmla="*/ 0 w 1644648"/>
              <a:gd name="connsiteY2" fmla="*/ 6871044 h 6871044"/>
              <a:gd name="connsiteX3" fmla="*/ 0 w 1644648"/>
              <a:gd name="connsiteY3" fmla="*/ 6871044 h 6871044"/>
              <a:gd name="connsiteX0" fmla="*/ 375694 w 1790920"/>
              <a:gd name="connsiteY0" fmla="*/ 0 h 7043462"/>
              <a:gd name="connsiteX1" fmla="*/ 1790920 w 1790920"/>
              <a:gd name="connsiteY1" fmla="*/ 4478390 h 7043462"/>
              <a:gd name="connsiteX2" fmla="*/ 146272 w 1790920"/>
              <a:gd name="connsiteY2" fmla="*/ 6871044 h 7043462"/>
              <a:gd name="connsiteX3" fmla="*/ 61431 w 1790920"/>
              <a:gd name="connsiteY3" fmla="*/ 6852191 h 7043462"/>
              <a:gd name="connsiteX0" fmla="*/ 229422 w 1644648"/>
              <a:gd name="connsiteY0" fmla="*/ 0 h 6871044"/>
              <a:gd name="connsiteX1" fmla="*/ 1644648 w 1644648"/>
              <a:gd name="connsiteY1" fmla="*/ 4478390 h 6871044"/>
              <a:gd name="connsiteX2" fmla="*/ 0 w 1644648"/>
              <a:gd name="connsiteY2" fmla="*/ 6871044 h 6871044"/>
              <a:gd name="connsiteX0" fmla="*/ 342544 w 1757770"/>
              <a:gd name="connsiteY0" fmla="*/ 0 h 6871044"/>
              <a:gd name="connsiteX1" fmla="*/ 1757770 w 1757770"/>
              <a:gd name="connsiteY1" fmla="*/ 4478390 h 6871044"/>
              <a:gd name="connsiteX2" fmla="*/ 0 w 1757770"/>
              <a:gd name="connsiteY2" fmla="*/ 6871044 h 6871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7770" h="6871044">
                <a:moveTo>
                  <a:pt x="342544" y="0"/>
                </a:moveTo>
                <a:lnTo>
                  <a:pt x="1757770" y="4478390"/>
                </a:lnTo>
                <a:cubicBezTo>
                  <a:pt x="1209554" y="5275941"/>
                  <a:pt x="288248" y="6475411"/>
                  <a:pt x="0" y="6871044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2">
            <a:extLst>
              <a:ext uri="{FF2B5EF4-FFF2-40B4-BE49-F238E27FC236}">
                <a16:creationId xmlns:a16="http://schemas.microsoft.com/office/drawing/2014/main" id="{7B7C7B44-2259-4A13-BF03-77E2DC41F8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4">
            <a:extLst>
              <a:ext uri="{FF2B5EF4-FFF2-40B4-BE49-F238E27FC236}">
                <a16:creationId xmlns:a16="http://schemas.microsoft.com/office/drawing/2014/main" id="{ADCEEBD3-9FF2-4C2B-818D-8260B0A78D6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5">
            <a:extLst>
              <a:ext uri="{FF2B5EF4-FFF2-40B4-BE49-F238E27FC236}">
                <a16:creationId xmlns:a16="http://schemas.microsoft.com/office/drawing/2014/main" id="{1A51775E-07E4-4557-A9CA-D9591D5D4F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Isosceles Triangle 24">
            <a:extLst>
              <a:ext uri="{FF2B5EF4-FFF2-40B4-BE49-F238E27FC236}">
                <a16:creationId xmlns:a16="http://schemas.microsoft.com/office/drawing/2014/main" id="{BD52CAFA-5795-42F8-BF45-D693E933DC6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27">
            <a:extLst>
              <a:ext uri="{FF2B5EF4-FFF2-40B4-BE49-F238E27FC236}">
                <a16:creationId xmlns:a16="http://schemas.microsoft.com/office/drawing/2014/main" id="{28EABC85-01F3-4E3E-B568-A8DCCCD910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8">
            <a:extLst>
              <a:ext uri="{FF2B5EF4-FFF2-40B4-BE49-F238E27FC236}">
                <a16:creationId xmlns:a16="http://schemas.microsoft.com/office/drawing/2014/main" id="{0E010D23-06C9-4F07-A6C6-2289A8216D7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Rectangle 29">
            <a:extLst>
              <a:ext uri="{FF2B5EF4-FFF2-40B4-BE49-F238E27FC236}">
                <a16:creationId xmlns:a16="http://schemas.microsoft.com/office/drawing/2014/main" id="{818B1222-1879-4E9D-B610-741FB6FED9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Isosceles Triangle 29">
            <a:extLst>
              <a:ext uri="{FF2B5EF4-FFF2-40B4-BE49-F238E27FC236}">
                <a16:creationId xmlns:a16="http://schemas.microsoft.com/office/drawing/2014/main" id="{6CDD31BD-3A58-46DA-AB95-DF9A2A3F5F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93595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73AEC8-9613-440E-8F35-C518FEF14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750" y="5928755"/>
            <a:ext cx="8596667" cy="111518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Ручной и художественный труд </a:t>
            </a:r>
          </a:p>
        </p:txBody>
      </p:sp>
      <p:pic>
        <p:nvPicPr>
          <p:cNvPr id="5" name="Рисунок 5" descr="Изображение выглядит как человек, стол, внутренний, мальчи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4F1BAB96-2CF5-4000-8403-5FF8177FDDB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t="33227" b="33227"/>
          <a:stretch/>
        </p:blipFill>
        <p:spPr>
          <a:xfrm>
            <a:off x="5130581" y="134590"/>
            <a:ext cx="5865342" cy="5260859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F9AD0BD-6723-4FA1-85DF-0267AFC88F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6502" y="6040274"/>
            <a:ext cx="8557083" cy="693816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ru-RU" dirty="0"/>
          </a:p>
        </p:txBody>
      </p:sp>
      <p:pic>
        <p:nvPicPr>
          <p:cNvPr id="7" name="Рисунок 7" descr="Изображение выглядит как человек, сидит, внутренний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B57C1BC0-818F-4016-ABAC-3DCE45DDB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88" y="135579"/>
            <a:ext cx="4435434" cy="526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61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8A454A-8B28-4D48-8171-75F98C176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61963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Целью воспитания в коррекционной школе выступает до развитие и исправление психических и физических функций развития ребенка с особыми образовательными потребностями ,в процессе его подготовки к жизни и труду ,при его социализации и адаптации к требованиям социума.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90C226"/>
                </a:solidFill>
              </a:rPr>
              <a:t> По словам Л.С. Выготского :"Социализация- важнейшая и первостепенная задача такого обучения и воспитания ,суть её состоит в том ,что она формирует человека ,как члена того общества ,к которому он принадлежит".</a:t>
            </a:r>
            <a:endParaRPr lang="ru-RU" dirty="0"/>
          </a:p>
          <a:p>
            <a:endParaRPr lang="ru-RU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729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945B17-6A5A-4E8C-A4AC-6BB0D35D9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63" y="221412"/>
            <a:ext cx="9789988" cy="5921554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Главной задачей воспитания детей ,находящихся в коррекционных школах-интернатах ,является развитие их познавательных возможностей ,коррекция поведения ,привитие им социально-трудовых и бытовых навыков и умений.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>
                <a:solidFill>
                  <a:schemeClr val="tx1"/>
                </a:solidFill>
              </a:rPr>
              <a:t/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i="1" dirty="0">
                <a:solidFill>
                  <a:srgbClr val="C00000"/>
                </a:solidFill>
              </a:rPr>
              <a:t>Трудовое воспитание, играет большую роль  и служит эффективным средством в коррекции умственных, физических и личностных нарушений воспитанников, а также средством адаптации к самостоятельной жизни.  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b="1" i="1">
              <a:solidFill>
                <a:srgbClr val="C00000"/>
              </a:solidFill>
            </a:endParaRPr>
          </a:p>
          <a:p>
            <a:endParaRPr lang="ru-RU" sz="3200" i="1">
              <a:solidFill>
                <a:schemeClr val="tx1"/>
              </a:solidFill>
              <a:latin typeface="Times New Roman"/>
              <a:cs typeface="Times New Roman"/>
            </a:endParaRP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152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10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40" name="Rectangle 22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24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Isosceles Triangle 28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Isosceles Triangle 32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46" name="Rectangle 35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6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ACFC2178-DE57-4F1B-9327-EEF99EBD6EB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t="22934" r="1" b="22935"/>
          <a:stretch/>
        </p:blipFill>
        <p:spPr>
          <a:xfrm>
            <a:off x="568452" y="571500"/>
            <a:ext cx="11055096" cy="5715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6A6431-E3F1-4061-AA34-6C6C96E3FFB6}"/>
              </a:ext>
            </a:extLst>
          </p:cNvPr>
          <p:cNvSpPr txBox="1"/>
          <p:nvPr/>
        </p:nvSpPr>
        <p:spPr>
          <a:xfrm>
            <a:off x="669985" y="713117"/>
            <a:ext cx="7315199" cy="4462760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ru-RU" sz="3200"/>
              <a:t>Трудовая деятельность представляет собой важную сферу самореализации и самовыражения личности, обеспечивает раскрытие потенциальных возможностей ребёнка и решает задачу профессиональной подготовки.​</a:t>
            </a:r>
            <a:br>
              <a:rPr lang="ru-RU" sz="3200"/>
            </a:br>
            <a:r>
              <a:rPr lang="ru-RU" sz="2800"/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2074384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игрушка, кукл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9B60E720-A82B-4B82-9C88-7E0FC11A3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503" y="2534717"/>
            <a:ext cx="5217226" cy="39459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E61038-E0D6-485D-8A4C-944593F7094E}"/>
              </a:ext>
            </a:extLst>
          </p:cNvPr>
          <p:cNvSpPr txBox="1"/>
          <p:nvPr/>
        </p:nvSpPr>
        <p:spPr>
          <a:xfrm>
            <a:off x="399803" y="142503"/>
            <a:ext cx="7067797" cy="378565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b="1" i="1">
                <a:solidFill>
                  <a:srgbClr val="C00000"/>
                </a:solidFill>
              </a:rPr>
              <a:t>Цель трудового воспитания в школе-интернате :</a:t>
            </a:r>
          </a:p>
          <a:p>
            <a:endParaRPr lang="ru-RU" sz="3200" b="1" i="1">
              <a:solidFill>
                <a:srgbClr val="FF0000"/>
              </a:solidFill>
            </a:endParaRPr>
          </a:p>
          <a:p>
            <a:r>
              <a:rPr lang="ru-RU" sz="2400" i="1"/>
              <a:t>Формирование трудовых умений и навыков через практические занятия.</a:t>
            </a:r>
          </a:p>
          <a:p>
            <a:endParaRPr lang="ru-RU" sz="2400" i="1"/>
          </a:p>
          <a:p>
            <a:endParaRPr lang="ru-RU" sz="2400" i="1"/>
          </a:p>
          <a:p>
            <a:r>
              <a:rPr lang="ru-RU" sz="2400" i="1"/>
              <a:t>Воспитание положительного отношения ребёнка к труду.</a:t>
            </a:r>
          </a:p>
        </p:txBody>
      </p:sp>
    </p:spTree>
    <p:extLst>
      <p:ext uri="{BB962C8B-B14F-4D97-AF65-F5344CB8AC3E}">
        <p14:creationId xmlns:p14="http://schemas.microsoft.com/office/powerpoint/2010/main" val="3108017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E4C78D-DF34-432B-839C-BE7B3DA2C61C}"/>
              </a:ext>
            </a:extLst>
          </p:cNvPr>
          <p:cNvSpPr txBox="1"/>
          <p:nvPr/>
        </p:nvSpPr>
        <p:spPr>
          <a:xfrm>
            <a:off x="531433" y="508658"/>
            <a:ext cx="8819168" cy="4856586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i="1" dirty="0">
                <a:solidFill>
                  <a:srgbClr val="C00000"/>
                </a:solidFill>
              </a:rPr>
              <a:t>Задачи трудового воспитания в школе-интернате:</a:t>
            </a:r>
            <a:endParaRPr lang="ru-RU" dirty="0"/>
          </a:p>
          <a:p>
            <a:endParaRPr lang="ru-RU"/>
          </a:p>
          <a:p>
            <a:r>
              <a:rPr lang="ru-RU" sz="2400" b="1" i="1" dirty="0"/>
              <a:t>1.</a:t>
            </a:r>
            <a:r>
              <a:rPr lang="ru-RU" sz="2400" i="1" dirty="0"/>
              <a:t> Развитие трудовых умений и  навыков.</a:t>
            </a:r>
            <a:endParaRPr lang="ru-RU" sz="3200" i="1" dirty="0"/>
          </a:p>
          <a:p>
            <a:pPr>
              <a:lnSpc>
                <a:spcPct val="150000"/>
              </a:lnSpc>
            </a:pPr>
            <a:r>
              <a:rPr lang="ru-RU" sz="2400" b="1" i="1" dirty="0"/>
              <a:t>2.</a:t>
            </a:r>
            <a:r>
              <a:rPr lang="ru-RU" sz="2400" i="1" dirty="0"/>
              <a:t> Воспитание интереса к труду ,трудолюбия ,</a:t>
            </a:r>
            <a:r>
              <a:rPr lang="ru-RU" sz="2400" i="1" dirty="0" err="1"/>
              <a:t>ответственности,самостоятельности</a:t>
            </a:r>
            <a:r>
              <a:rPr lang="ru-RU" sz="2400" i="1" dirty="0"/>
              <a:t>.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sz="2400" b="1" i="1" dirty="0"/>
              <a:t>3.</a:t>
            </a:r>
            <a:r>
              <a:rPr lang="ru-RU" sz="2400" i="1" dirty="0"/>
              <a:t>Ознакомление с трудом взрослых ,уважение его труда ,стремление оказать посильную помощь.</a:t>
            </a:r>
          </a:p>
          <a:p>
            <a:pPr>
              <a:lnSpc>
                <a:spcPct val="150000"/>
              </a:lnSpc>
            </a:pPr>
            <a:r>
              <a:rPr lang="ru-RU" sz="2400" b="1" i="1" dirty="0"/>
              <a:t>4.</a:t>
            </a:r>
            <a:r>
              <a:rPr lang="ru-RU" sz="2400" i="1" dirty="0"/>
              <a:t>Формирование взаимоотношений ,умения трудиться в коллективе.</a:t>
            </a:r>
          </a:p>
        </p:txBody>
      </p:sp>
    </p:spTree>
    <p:extLst>
      <p:ext uri="{BB962C8B-B14F-4D97-AF65-F5344CB8AC3E}">
        <p14:creationId xmlns:p14="http://schemas.microsoft.com/office/powerpoint/2010/main" val="1201987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22F362-0226-4F55-8F50-401653179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>
                <a:solidFill>
                  <a:srgbClr val="C00000"/>
                </a:solidFill>
              </a:rPr>
              <a:t>Методы трудового воспитания: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63AD1-633C-4948-9E33-38733242C6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charset="2"/>
              <a:buChar char="Ø"/>
            </a:pPr>
            <a:r>
              <a:rPr lang="ru-RU" sz="2400"/>
              <a:t>Объяснение</a:t>
            </a:r>
          </a:p>
          <a:p>
            <a:pPr>
              <a:buFont typeface="Wingdings" charset="2"/>
              <a:buChar char="Ø"/>
            </a:pPr>
            <a:r>
              <a:rPr lang="ru-RU" sz="2400"/>
              <a:t>Инструктаж</a:t>
            </a:r>
          </a:p>
          <a:p>
            <a:pPr>
              <a:buFont typeface="Wingdings" charset="2"/>
              <a:buChar char="Ø"/>
            </a:pPr>
            <a:r>
              <a:rPr lang="ru-RU" sz="2400"/>
              <a:t>Беседа</a:t>
            </a:r>
          </a:p>
          <a:p>
            <a:pPr>
              <a:buFont typeface="Wingdings" charset="2"/>
              <a:buChar char="Ø"/>
            </a:pPr>
            <a:r>
              <a:rPr lang="ru-RU" sz="2400"/>
              <a:t>Просмотр и обсуждение кинофильмов и телевизионных передач.</a:t>
            </a:r>
          </a:p>
          <a:p>
            <a:pPr>
              <a:buFont typeface="Wingdings" charset="2"/>
              <a:buChar char="Ø"/>
            </a:pPr>
            <a:r>
              <a:rPr lang="ru-RU" sz="2400"/>
              <a:t>Индивидуальные занятия</a:t>
            </a:r>
          </a:p>
          <a:p>
            <a:pPr>
              <a:buFont typeface="Wingdings" charset="2"/>
              <a:buChar char="Ø"/>
            </a:pPr>
            <a:r>
              <a:rPr lang="ru-RU" sz="2400"/>
              <a:t>Кружки</a:t>
            </a:r>
          </a:p>
          <a:p>
            <a:pPr>
              <a:buFont typeface="Wingdings" charset="2"/>
              <a:buChar char="Ø"/>
            </a:pPr>
            <a:endParaRPr lang="ru-RU"/>
          </a:p>
          <a:p>
            <a:pPr marL="0" indent="0">
              <a:buNone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887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4037F-2821-4897-AE36-9E9FC98DD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1929" y="213757"/>
            <a:ext cx="5805630" cy="212238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rgbClr val="C00000"/>
                </a:solidFill>
              </a:rPr>
              <a:t>Согласно ФГОС ,по содержанию, трудовая деятельность делится </a:t>
            </a:r>
            <a:r>
              <a:rPr lang="ru-RU" sz="2400"/>
              <a:t/>
            </a:r>
            <a:br>
              <a:rPr lang="ru-RU" sz="2400"/>
            </a:br>
            <a:r>
              <a:rPr lang="ru-RU" sz="2000"/>
              <a:t/>
            </a:r>
            <a:br>
              <a:rPr lang="ru-RU" sz="2000"/>
            </a:br>
            <a:r>
              <a:rPr lang="ru-RU" sz="2800">
                <a:solidFill>
                  <a:schemeClr val="accent3"/>
                </a:solidFill>
              </a:rPr>
              <a:t>на 4 вида труда:</a:t>
            </a:r>
          </a:p>
        </p:txBody>
      </p:sp>
      <p:pic>
        <p:nvPicPr>
          <p:cNvPr id="4" name="Рисунок 4" descr="Изображение выглядит как игрушка, маленький, человек, внутрен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8357A674-8F37-4D8A-B1C1-A9E785552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814" y="879701"/>
            <a:ext cx="3251701" cy="4945552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3001104-69DF-42DF-8ACF-F3967C3C79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9123" y="2160590"/>
            <a:ext cx="4921876" cy="373969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200000"/>
              </a:lnSpc>
              <a:buFont typeface="Wingdings" charset="2"/>
              <a:buChar char="v"/>
            </a:pPr>
            <a:r>
              <a:rPr lang="ru-RU" sz="2000"/>
              <a:t>Самообслуживание</a:t>
            </a:r>
          </a:p>
          <a:p>
            <a:pPr>
              <a:lnSpc>
                <a:spcPct val="200000"/>
              </a:lnSpc>
              <a:buFont typeface="Wingdings" charset="2"/>
              <a:buChar char="v"/>
            </a:pPr>
            <a:r>
              <a:rPr lang="ru-RU" sz="2000"/>
              <a:t>Хозяйственно-бытовой труд</a:t>
            </a:r>
          </a:p>
          <a:p>
            <a:pPr>
              <a:lnSpc>
                <a:spcPct val="200000"/>
              </a:lnSpc>
              <a:buFont typeface="Wingdings" charset="2"/>
              <a:buChar char="v"/>
            </a:pPr>
            <a:r>
              <a:rPr lang="ru-RU" sz="2000"/>
              <a:t>Труд в природе</a:t>
            </a:r>
          </a:p>
          <a:p>
            <a:pPr>
              <a:lnSpc>
                <a:spcPct val="200000"/>
              </a:lnSpc>
              <a:buFont typeface="Wingdings" charset="2"/>
              <a:buChar char="v"/>
            </a:pPr>
            <a:r>
              <a:rPr lang="ru-RU" sz="2000"/>
              <a:t>Ручной и художественный труд</a:t>
            </a:r>
          </a:p>
        </p:txBody>
      </p:sp>
    </p:spTree>
    <p:extLst>
      <p:ext uri="{BB962C8B-B14F-4D97-AF65-F5344CB8AC3E}">
        <p14:creationId xmlns:p14="http://schemas.microsoft.com/office/powerpoint/2010/main" val="78583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6C566B-5CFB-4B7E-BCD4-C3F91745ED0A}"/>
              </a:ext>
            </a:extLst>
          </p:cNvPr>
          <p:cNvSpPr txBox="1"/>
          <p:nvPr/>
        </p:nvSpPr>
        <p:spPr>
          <a:xfrm>
            <a:off x="241466" y="775855"/>
            <a:ext cx="11362706" cy="3748590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Здоровьесберегающие технологии:</a:t>
            </a:r>
          </a:p>
          <a:p>
            <a:endParaRPr lang="ru-RU" sz="2400" b="1">
              <a:solidFill>
                <a:srgbClr val="FF0000"/>
              </a:solidFill>
            </a:endParaRPr>
          </a:p>
          <a:p>
            <a:pPr marL="971550" lvl="1" indent="-514350">
              <a:lnSpc>
                <a:spcPct val="150000"/>
              </a:lnSpc>
              <a:buFont typeface="Wingdings"/>
              <a:buChar char="Ø"/>
            </a:pPr>
            <a:r>
              <a:rPr lang="ru-RU" sz="2800" b="1" i="1" dirty="0"/>
              <a:t>Целью </a:t>
            </a:r>
            <a:r>
              <a:rPr lang="ru-RU" sz="2800" b="1" i="1" dirty="0" err="1"/>
              <a:t>здоровьесберегающих</a:t>
            </a:r>
            <a:r>
              <a:rPr lang="ru-RU" sz="2800" b="1" i="1" dirty="0"/>
              <a:t> технологий является</a:t>
            </a:r>
            <a:r>
              <a:rPr lang="ru-RU" sz="2000" i="1" dirty="0"/>
              <a:t> </a:t>
            </a:r>
            <a:r>
              <a:rPr lang="ru-RU" sz="2400" dirty="0"/>
              <a:t>формирование у ребёнка необходимых знаний ,умений и навыков по здоровому образу жизни, обеспечение  воспитанникам возможности сохранения здоровья во время трудовой деятельности за весь период обучения и воспитания</a:t>
            </a:r>
            <a:r>
              <a:rPr lang="ru-RU" sz="2400" i="1" dirty="0"/>
              <a:t> .</a:t>
            </a:r>
            <a:endParaRPr lang="ru-RU" sz="2400" dirty="0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D85B2FD1-FE04-4B95-AC43-A46628115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0452" y="3944092"/>
            <a:ext cx="5118265" cy="287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7982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216</Words>
  <Application>Microsoft Office PowerPoint</Application>
  <PresentationFormat>Широкоэкранный</PresentationFormat>
  <Paragraphs>38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Times New Roman</vt:lpstr>
      <vt:lpstr>Trebuchet MS</vt:lpstr>
      <vt:lpstr>Wingdings</vt:lpstr>
      <vt:lpstr>Wingdings 3</vt:lpstr>
      <vt:lpstr>Аспект</vt:lpstr>
      <vt:lpstr>Тема: «Трудовое воспитание умственно отсталых детей в коррекционной школе»</vt:lpstr>
      <vt:lpstr>Целью воспитания в коррекционной школе выступает до развитие и исправление психических и физических функций развития ребенка с особыми образовательными потребностями ,в процессе его подготовки к жизни и труду ,при его социализации и адаптации к требованиям социума.  По словам Л.С. Выготского :"Социализация- важнейшая и первостепенная задача такого обучения и воспитания ,суть её состоит в том ,что она формирует человека ,как члена того общества ,к которому он принадлежит". </vt:lpstr>
      <vt:lpstr>Главной задачей воспитания детей ,находящихся в коррекционных школах-интернатах ,является развитие их познавательных возможностей ,коррекция поведения ,привитие им социально-трудовых и бытовых навыков и умений.    Трудовое воспитание, играет большую роль  и служит эффективным средством в коррекции умственных, физических и личностных нарушений воспитанников, а также средством адаптации к самостоятельной жизни.     </vt:lpstr>
      <vt:lpstr>Презентация PowerPoint</vt:lpstr>
      <vt:lpstr>Презентация PowerPoint</vt:lpstr>
      <vt:lpstr>Презентация PowerPoint</vt:lpstr>
      <vt:lpstr>Методы трудового воспитания:</vt:lpstr>
      <vt:lpstr>Согласно ФГОС ,по содержанию, трудовая деятельность делится   на 4 вида труда:</vt:lpstr>
      <vt:lpstr>Презентация PowerPoint</vt:lpstr>
      <vt:lpstr>Самообслуживание-это труд ребёнка направленный на самого себя(одевание ,раздевание ,прием пищи ,уборка постели ,игрушек ,рабочего места ,санитарно-гигиенические процедуры и т.д.)</vt:lpstr>
      <vt:lpstr>Хозяйственно-бытовой труд- это труд по уборке  помещений,участие в организации бытовых процессов и  общественной деятельности. </vt:lpstr>
      <vt:lpstr>Я - будущий "Повар"</vt:lpstr>
      <vt:lpstr>Трудовые поручения</vt:lpstr>
      <vt:lpstr>Ручной и художественный труд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Админ</cp:lastModifiedBy>
  <cp:revision>177</cp:revision>
  <dcterms:created xsi:type="dcterms:W3CDTF">2012-07-30T23:42:41Z</dcterms:created>
  <dcterms:modified xsi:type="dcterms:W3CDTF">2020-05-28T01:21:18Z</dcterms:modified>
</cp:coreProperties>
</file>