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7" r:id="rId2"/>
    <p:sldId id="278" r:id="rId3"/>
    <p:sldId id="292" r:id="rId4"/>
    <p:sldId id="279" r:id="rId5"/>
    <p:sldId id="280" r:id="rId6"/>
    <p:sldId id="281" r:id="rId7"/>
    <p:sldId id="282" r:id="rId8"/>
    <p:sldId id="289" r:id="rId9"/>
    <p:sldId id="284" r:id="rId10"/>
    <p:sldId id="285" r:id="rId11"/>
    <p:sldId id="286" r:id="rId12"/>
    <p:sldId id="287" r:id="rId13"/>
    <p:sldId id="288" r:id="rId14"/>
    <p:sldId id="291" r:id="rId15"/>
    <p:sldId id="290" r:id="rId16"/>
    <p:sldId id="256" r:id="rId17"/>
    <p:sldId id="257" r:id="rId18"/>
    <p:sldId id="258" r:id="rId19"/>
    <p:sldId id="260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E69CFA"/>
    <a:srgbClr val="66FFCC"/>
    <a:srgbClr val="73F99C"/>
    <a:srgbClr val="57C3F3"/>
    <a:srgbClr val="80DEFC"/>
    <a:srgbClr val="85E9F7"/>
    <a:srgbClr val="87FAFD"/>
    <a:srgbClr val="11F5FB"/>
    <a:srgbClr val="15D1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7588D-B4E5-4EC9-ADE5-AE41E9E33686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62F93-1F0A-4851-B9C4-2D226FDC2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9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880194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62F93-1F0A-4851-B9C4-2D226FDC271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863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62F93-1F0A-4851-B9C4-2D226FDC271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793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62F93-1F0A-4851-B9C4-2D226FDC271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320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Не привыкайте к чудесам, –</a:t>
            </a:r>
          </a:p>
          <a:p>
            <a:r>
              <a:rPr lang="ru-RU" b="1" dirty="0"/>
              <a:t>Дивитесь им, дивитесь.</a:t>
            </a:r>
          </a:p>
          <a:p>
            <a:r>
              <a:rPr lang="ru-RU" b="1" dirty="0"/>
              <a:t>Не привыкайте к небесам</a:t>
            </a:r>
          </a:p>
          <a:p>
            <a:r>
              <a:rPr lang="ru-RU" b="1" dirty="0"/>
              <a:t>Глазами к ним тянитесь,</a:t>
            </a:r>
          </a:p>
          <a:p>
            <a:r>
              <a:rPr lang="ru-RU" b="1" dirty="0"/>
              <a:t>Приглядывайтесь к облакам,</a:t>
            </a:r>
          </a:p>
          <a:p>
            <a:r>
              <a:rPr lang="ru-RU" b="1" dirty="0"/>
              <a:t>Прислушивайтесь к птицам,</a:t>
            </a:r>
          </a:p>
          <a:p>
            <a:r>
              <a:rPr lang="ru-RU" b="1" dirty="0"/>
              <a:t>Прикладывайтесь к родникам, –</a:t>
            </a:r>
          </a:p>
          <a:p>
            <a:r>
              <a:rPr lang="ru-RU" b="1" dirty="0"/>
              <a:t>Ничто не повторится!</a:t>
            </a:r>
          </a:p>
          <a:p>
            <a:r>
              <a:rPr lang="ru-RU" b="1" dirty="0"/>
              <a:t>За мигом миг, за шагом шаг</a:t>
            </a:r>
          </a:p>
          <a:p>
            <a:r>
              <a:rPr lang="ru-RU" b="1" dirty="0"/>
              <a:t>Впадайте в изумленье.</a:t>
            </a:r>
          </a:p>
          <a:p>
            <a:r>
              <a:rPr lang="ru-RU" b="1" dirty="0"/>
              <a:t>Все будет так – и все не так</a:t>
            </a:r>
          </a:p>
          <a:p>
            <a:r>
              <a:rPr lang="ru-RU" b="1" dirty="0"/>
              <a:t>через одно мгновенье</a:t>
            </a:r>
            <a:r>
              <a:rPr lang="ru-RU" b="1" dirty="0" smtClean="0"/>
              <a:t>!             </a:t>
            </a:r>
            <a:r>
              <a:rPr lang="ru-RU" b="1" dirty="0" err="1" smtClean="0"/>
              <a:t>В.Шефнер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82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Найдите лишнее слово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/>
              <a:t>1)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</a:t>
            </a:r>
            <a:r>
              <a:rPr lang="ru-RU" sz="4800" b="1" dirty="0" err="1" smtClean="0"/>
              <a:t>цепить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…интересный,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…добрый</a:t>
            </a:r>
          </a:p>
          <a:p>
            <a:pPr marL="0" indent="0">
              <a:buNone/>
            </a:pPr>
            <a:r>
              <a:rPr lang="ru-RU" sz="4800" b="1" dirty="0" smtClean="0"/>
              <a:t>2)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…рвать,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…школьный,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…скучный</a:t>
            </a:r>
          </a:p>
          <a:p>
            <a:pPr marL="0" indent="0">
              <a:buNone/>
            </a:pPr>
            <a:r>
              <a:rPr lang="ru-RU" sz="4800" b="1" dirty="0" smtClean="0"/>
              <a:t>3)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…лететь,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…увеличить,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…забавный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04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Найдите третье лишнее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b="1" dirty="0" smtClean="0"/>
              <a:t>4)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…ехать</a:t>
            </a:r>
            <a:r>
              <a:rPr lang="ru-RU" sz="4800" b="1" dirty="0"/>
              <a:t>, </a:t>
            </a:r>
            <a:r>
              <a:rPr lang="ru-RU" sz="4800" b="1" dirty="0" err="1"/>
              <a:t>пр</a:t>
            </a:r>
            <a:r>
              <a:rPr lang="ru-RU" sz="4800" b="1" dirty="0"/>
              <a:t>…рвать,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…шить</a:t>
            </a:r>
            <a:endParaRPr lang="ru-RU" sz="4800" b="1" dirty="0"/>
          </a:p>
          <a:p>
            <a:pPr marL="0" indent="0">
              <a:buNone/>
            </a:pPr>
            <a:r>
              <a:rPr lang="ru-RU" sz="4800" b="1" dirty="0" smtClean="0"/>
              <a:t>5)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…открыть</a:t>
            </a:r>
            <a:r>
              <a:rPr lang="ru-RU" sz="4800" b="1" dirty="0"/>
              <a:t>, </a:t>
            </a:r>
            <a:r>
              <a:rPr lang="ru-RU" sz="4800" b="1" dirty="0" err="1"/>
              <a:t>пр</a:t>
            </a:r>
            <a:r>
              <a:rPr lang="ru-RU" sz="4800" b="1" dirty="0"/>
              <a:t>…близиться, </a:t>
            </a:r>
            <a:r>
              <a:rPr lang="ru-RU" sz="4800" b="1" dirty="0" err="1" smtClean="0"/>
              <a:t>пр</a:t>
            </a:r>
            <a:r>
              <a:rPr lang="ru-RU" sz="4800" b="1" dirty="0" smtClean="0"/>
              <a:t>…хорошенькая</a:t>
            </a:r>
          </a:p>
          <a:p>
            <a:pPr marL="0" indent="0">
              <a:buNone/>
            </a:pPr>
            <a:r>
              <a:rPr lang="ru-RU" sz="4800" b="1" dirty="0" smtClean="0"/>
              <a:t>6) </a:t>
            </a:r>
            <a:r>
              <a:rPr lang="ru-RU" sz="4800" b="1" dirty="0" err="1"/>
              <a:t>Пр</a:t>
            </a:r>
            <a:r>
              <a:rPr lang="ru-RU" sz="4800" b="1" dirty="0"/>
              <a:t>…винтить, </a:t>
            </a:r>
            <a:r>
              <a:rPr lang="ru-RU" sz="4800" b="1" dirty="0" err="1"/>
              <a:t>пр</a:t>
            </a:r>
            <a:r>
              <a:rPr lang="ru-RU" sz="4800" b="1" dirty="0"/>
              <a:t>…крутить, </a:t>
            </a:r>
            <a:r>
              <a:rPr lang="ru-RU" sz="4800" b="1" dirty="0" err="1"/>
              <a:t>пр</a:t>
            </a:r>
            <a:r>
              <a:rPr lang="ru-RU" sz="4800" b="1" dirty="0"/>
              <a:t>…храбрый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45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b="1" dirty="0" err="1" smtClean="0"/>
              <a:t>ПрИкатился</a:t>
            </a:r>
            <a:r>
              <a:rPr lang="ru-RU" b="1" dirty="0" smtClean="0"/>
              <a:t> клубок, </a:t>
            </a:r>
            <a:r>
              <a:rPr lang="ru-RU" b="1" dirty="0" err="1"/>
              <a:t>прИостановился</a:t>
            </a:r>
            <a:r>
              <a:rPr lang="ru-RU" b="1" dirty="0"/>
              <a:t>. </a:t>
            </a:r>
            <a:r>
              <a:rPr lang="ru-RU" b="1" dirty="0" smtClean="0"/>
              <a:t> </a:t>
            </a:r>
            <a:r>
              <a:rPr lang="ru-RU" b="1" dirty="0" err="1"/>
              <a:t>ПрИсмотрелся</a:t>
            </a:r>
            <a:r>
              <a:rPr lang="ru-RU" b="1" dirty="0" smtClean="0"/>
              <a:t>, </a:t>
            </a:r>
            <a:r>
              <a:rPr lang="ru-RU" b="1" dirty="0"/>
              <a:t>пригляделся Иванушка и видит </a:t>
            </a:r>
            <a:r>
              <a:rPr lang="ru-RU" b="1" dirty="0" smtClean="0"/>
              <a:t>- местность </a:t>
            </a:r>
            <a:r>
              <a:rPr lang="ru-RU" b="1" dirty="0"/>
              <a:t>незнакомая. </a:t>
            </a:r>
            <a:r>
              <a:rPr lang="ru-RU" b="1" dirty="0" err="1"/>
              <a:t>ПрИкрикнул</a:t>
            </a:r>
            <a:r>
              <a:rPr lang="ru-RU" b="1" dirty="0"/>
              <a:t> он на клубок, а тот </a:t>
            </a:r>
            <a:r>
              <a:rPr lang="ru-RU" b="1" dirty="0" err="1"/>
              <a:t>прЕспокойно</a:t>
            </a:r>
            <a:r>
              <a:rPr lang="ru-RU" b="1" dirty="0"/>
              <a:t> на </a:t>
            </a:r>
            <a:r>
              <a:rPr lang="ru-RU" b="1" dirty="0" smtClean="0"/>
              <a:t>месте лежит</a:t>
            </a:r>
            <a:r>
              <a:rPr lang="ru-RU" b="1" dirty="0"/>
              <a:t>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     Иванушка </a:t>
            </a:r>
            <a:r>
              <a:rPr lang="ru-RU" b="1" dirty="0" err="1"/>
              <a:t>прЕхорошенький</a:t>
            </a:r>
            <a:r>
              <a:rPr lang="ru-RU" b="1" dirty="0"/>
              <a:t> был. Не страшны ему никакие преграды. </a:t>
            </a:r>
            <a:r>
              <a:rPr lang="ru-RU" b="1" dirty="0" smtClean="0"/>
              <a:t>Хотел </a:t>
            </a:r>
            <a:r>
              <a:rPr lang="ru-RU" b="1" dirty="0" err="1" smtClean="0"/>
              <a:t>прИлечь</a:t>
            </a:r>
            <a:r>
              <a:rPr lang="ru-RU" b="1" dirty="0"/>
              <a:t>, только </a:t>
            </a:r>
            <a:r>
              <a:rPr lang="ru-RU" b="1" dirty="0" err="1"/>
              <a:t>прИкоснулся</a:t>
            </a:r>
            <a:r>
              <a:rPr lang="ru-RU" b="1" dirty="0"/>
              <a:t> к траве, а трава в росе. </a:t>
            </a:r>
            <a:r>
              <a:rPr lang="ru-RU" b="1" dirty="0" err="1"/>
              <a:t>ПрИсел</a:t>
            </a:r>
            <a:r>
              <a:rPr lang="ru-RU" b="1" dirty="0"/>
              <a:t> на </a:t>
            </a:r>
            <a:r>
              <a:rPr lang="ru-RU" b="1" dirty="0" smtClean="0"/>
              <a:t>придорожный камень</a:t>
            </a:r>
            <a:r>
              <a:rPr lang="ru-RU" b="1" dirty="0"/>
              <a:t>. </a:t>
            </a:r>
            <a:r>
              <a:rPr lang="ru-RU" b="1" dirty="0" err="1"/>
              <a:t>ПрИзадумался</a:t>
            </a:r>
            <a:r>
              <a:rPr lang="ru-RU" b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9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8000" b="1" dirty="0" smtClean="0"/>
              <a:t>1. 1</a:t>
            </a:r>
            <a:r>
              <a:rPr lang="ru-RU" sz="8000" b="1" dirty="0"/>
              <a:t>, 5       </a:t>
            </a:r>
            <a:endParaRPr lang="ru-RU" sz="8000" b="1" dirty="0" smtClean="0"/>
          </a:p>
          <a:p>
            <a:pPr marL="0" lvl="0" indent="0">
              <a:buNone/>
            </a:pPr>
            <a:r>
              <a:rPr lang="ru-RU" sz="8000" b="1" dirty="0" smtClean="0"/>
              <a:t> </a:t>
            </a:r>
            <a:r>
              <a:rPr lang="ru-RU" sz="8000" b="1" dirty="0"/>
              <a:t>2.   2,4, 5</a:t>
            </a:r>
            <a:endParaRPr lang="ru-RU" sz="8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2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Для всех: § 40; </a:t>
            </a:r>
          </a:p>
          <a:p>
            <a:r>
              <a:rPr lang="ru-RU" dirty="0"/>
              <a:t>На выбор:</a:t>
            </a:r>
          </a:p>
          <a:p>
            <a:r>
              <a:rPr lang="ru-RU" dirty="0"/>
              <a:t>1.Сочинить лингвистическую  сказку «Жили-были две приставки…»</a:t>
            </a:r>
          </a:p>
          <a:p>
            <a:r>
              <a:rPr lang="ru-RU" dirty="0"/>
              <a:t>2. Найти в художественном тексте и выписать 5 предложений, в которых есть слова с приставками пре­ и при­, определить их значение</a:t>
            </a:r>
          </a:p>
          <a:p>
            <a:r>
              <a:rPr lang="ru-RU" dirty="0"/>
              <a:t>3.Упр. 203.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0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1. Какие цели ставили перед собой и  достигли ли результатов?</a:t>
            </a:r>
          </a:p>
          <a:p>
            <a:r>
              <a:rPr lang="ru-RU" dirty="0"/>
              <a:t>2. Что нового вы для себя открыли? Пригодятся л и вам знания, полученные на уроке?</a:t>
            </a:r>
          </a:p>
          <a:p>
            <a:r>
              <a:rPr lang="ru-RU" dirty="0"/>
              <a:t>3. Что больше всего понравилось на уроке?</a:t>
            </a:r>
          </a:p>
          <a:p>
            <a:r>
              <a:rPr lang="ru-RU" dirty="0"/>
              <a:t> 4. Какое задание вызвало затруднение при его выполнении? </a:t>
            </a:r>
          </a:p>
          <a:p>
            <a:r>
              <a:rPr lang="ru-RU" dirty="0"/>
              <a:t>5. Как оцениваете свою деятельность на уроке?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1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9889e_dd22be5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285728"/>
            <a:ext cx="3301588" cy="6349207"/>
          </a:xfrm>
          <a:prstGeom prst="rect">
            <a:avLst/>
          </a:prstGeom>
        </p:spPr>
      </p:pic>
      <p:pic>
        <p:nvPicPr>
          <p:cNvPr id="5" name="Рисунок 4" descr="0_968e7_2f8fa30c_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5715016"/>
            <a:ext cx="2214578" cy="14645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Georgia" pitchFamily="18" charset="0"/>
              </a:rPr>
              <a:t>Правописание приставок</a:t>
            </a:r>
            <a:endParaRPr lang="ru-RU" sz="60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4" name="Рисунок 3" descr="0_5f17a_32cbfd29_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4929198"/>
            <a:ext cx="1500198" cy="1630650"/>
          </a:xfrm>
          <a:prstGeom prst="rect">
            <a:avLst/>
          </a:prstGeom>
        </p:spPr>
      </p:pic>
      <p:pic>
        <p:nvPicPr>
          <p:cNvPr id="7" name="Рисунок 6" descr="0_9bb0c_f9565add_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0"/>
            <a:ext cx="4357718" cy="2213721"/>
          </a:xfrm>
          <a:prstGeom prst="rect">
            <a:avLst/>
          </a:prstGeom>
        </p:spPr>
      </p:pic>
      <p:pic>
        <p:nvPicPr>
          <p:cNvPr id="8" name="Рисунок 7" descr="0_5f17c_28e1f60b_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58" y="3688395"/>
            <a:ext cx="1857388" cy="3169605"/>
          </a:xfrm>
          <a:prstGeom prst="rect">
            <a:avLst/>
          </a:prstGeom>
        </p:spPr>
      </p:pic>
      <p:sp>
        <p:nvSpPr>
          <p:cNvPr id="10" name="Подзаголовок 9"/>
          <p:cNvSpPr txBox="1">
            <a:spLocks noGrp="1"/>
          </p:cNvSpPr>
          <p:nvPr>
            <p:ph type="subTitle" idx="1"/>
          </p:nvPr>
        </p:nvSpPr>
        <p:spPr>
          <a:xfrm>
            <a:off x="3000364" y="3857628"/>
            <a:ext cx="3357579" cy="1042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ПРЕ-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7884" y="3643314"/>
            <a:ext cx="7360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endParaRPr lang="ru-RU" sz="6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6350" y="3929066"/>
            <a:ext cx="241765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ПРИ-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d0fc_32df9dae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714487"/>
            <a:ext cx="8001056" cy="51435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35732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Georgia" pitchFamily="18" charset="0"/>
              </a:rPr>
              <a:t>Приставка -</a:t>
            </a:r>
            <a:endParaRPr lang="ru-RU" sz="72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4525963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часть слова,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стоящая перед корнем и </a:t>
            </a:r>
          </a:p>
          <a:p>
            <a:pPr algn="ctr">
              <a:buNone/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служащая для образования </a:t>
            </a:r>
          </a:p>
          <a:p>
            <a:pPr algn="ctr">
              <a:buNone/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новых слов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6d49b_e2340760_L.png"/>
          <p:cNvPicPr>
            <a:picLocks noChangeAspect="1"/>
          </p:cNvPicPr>
          <p:nvPr/>
        </p:nvPicPr>
        <p:blipFill>
          <a:blip r:embed="rId4"/>
          <a:srcRect l="60126" t="29747" r="19621" b="38749"/>
          <a:stretch>
            <a:fillRect/>
          </a:stretch>
        </p:blipFill>
        <p:spPr>
          <a:xfrm>
            <a:off x="6858016" y="4071942"/>
            <a:ext cx="857256" cy="1333509"/>
          </a:xfrm>
          <a:prstGeom prst="rect">
            <a:avLst/>
          </a:prstGeom>
        </p:spPr>
      </p:pic>
      <p:pic>
        <p:nvPicPr>
          <p:cNvPr id="7" name="Рисунок 6" descr="0_6d49b_e2340760_L.png"/>
          <p:cNvPicPr>
            <a:picLocks noChangeAspect="1"/>
          </p:cNvPicPr>
          <p:nvPr/>
        </p:nvPicPr>
        <p:blipFill>
          <a:blip r:embed="rId4"/>
          <a:srcRect l="6119" t="80379" r="78129"/>
          <a:stretch>
            <a:fillRect/>
          </a:stretch>
        </p:blipFill>
        <p:spPr>
          <a:xfrm>
            <a:off x="1000100" y="2285992"/>
            <a:ext cx="1000132" cy="1245777"/>
          </a:xfrm>
          <a:prstGeom prst="rect">
            <a:avLst/>
          </a:prstGeom>
        </p:spPr>
      </p:pic>
      <p:pic>
        <p:nvPicPr>
          <p:cNvPr id="8" name="Рисунок 7" descr="0_5e578_b443355_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285728"/>
            <a:ext cx="685564" cy="119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Georgia" pitchFamily="18" charset="0"/>
              </a:rPr>
              <a:t>приставки</a:t>
            </a:r>
            <a:endParaRPr lang="ru-RU" sz="7200" b="1" dirty="0">
              <a:latin typeface="Georgia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357290" y="1714488"/>
            <a:ext cx="3429024" cy="914400"/>
          </a:xfrm>
          <a:prstGeom prst="round2DiagRect">
            <a:avLst>
              <a:gd name="adj1" fmla="val 25758"/>
              <a:gd name="adj2" fmla="val 0"/>
            </a:avLst>
          </a:prstGeom>
          <a:gradFill flip="none" rotWithShape="1">
            <a:gsLst>
              <a:gs pos="0">
                <a:srgbClr val="E69CFA">
                  <a:tint val="66000"/>
                  <a:satMod val="160000"/>
                </a:srgbClr>
              </a:gs>
              <a:gs pos="50000">
                <a:srgbClr val="E69CFA">
                  <a:tint val="44500"/>
                  <a:satMod val="160000"/>
                </a:srgbClr>
              </a:gs>
              <a:gs pos="100000">
                <a:srgbClr val="E69CFA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неизменяемые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357290" y="3071810"/>
            <a:ext cx="3500462" cy="914400"/>
          </a:xfrm>
          <a:prstGeom prst="round2DiagRect">
            <a:avLst>
              <a:gd name="adj1" fmla="val 25758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приставки на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-З и -С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357290" y="4429132"/>
            <a:ext cx="3429024" cy="914400"/>
          </a:xfrm>
          <a:prstGeom prst="round2DiagRect">
            <a:avLst>
              <a:gd name="adj1" fmla="val 23738"/>
              <a:gd name="adj2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приставки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ПРЕ- и ПРИ-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71406" y="1857364"/>
            <a:ext cx="857256" cy="158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00034" y="2285992"/>
            <a:ext cx="785818" cy="158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-107189" y="2893215"/>
            <a:ext cx="1214446" cy="158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0034" y="3500438"/>
            <a:ext cx="785818" cy="158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-214346" y="4214818"/>
            <a:ext cx="1428760" cy="158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00034" y="4929198"/>
            <a:ext cx="785818" cy="158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" name="Содержимое 21" descr="0_6d37f_9c0d5586_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132" y="1500175"/>
            <a:ext cx="3357586" cy="521497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42852"/>
            <a:ext cx="8572560" cy="1143008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НЕИЗМЕНЯЕМЫЕ ПРИСТАВКИ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2928958"/>
          </a:xfrm>
          <a:solidFill>
            <a:srgbClr val="CC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normAutofit fontScale="85000" lnSpcReduction="20000"/>
          </a:bodyPr>
          <a:lstStyle/>
          <a:p>
            <a:pPr marL="609600" indent="-609600" algn="ctr" eaLnBrk="1" hangingPunct="1">
              <a:buFont typeface="Wingdings 2" pitchFamily="18" charset="2"/>
              <a:buNone/>
              <a:defRPr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о-   у-  с- (со-) в-(во-) </a:t>
            </a:r>
          </a:p>
          <a:p>
            <a:pPr marL="609600" indent="-609600" algn="ctr" eaLnBrk="1" hangingPunct="1">
              <a:buFont typeface="Wingdings 2" pitchFamily="18" charset="2"/>
              <a:buNone/>
              <a:defRPr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за-  по-  вы-  до-  на- от-</a:t>
            </a:r>
          </a:p>
          <a:p>
            <a:pPr marL="609600" indent="-609600" algn="ctr" eaLnBrk="1" hangingPunct="1">
              <a:buFontTx/>
              <a:buNone/>
              <a:defRPr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про-   пере-  через- (чрез-)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  об-(обо-) под- (подо-) 	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над- (надо-) пред- (предо-)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 eaLnBrk="1" hangingPunct="1">
              <a:defRPr/>
            </a:pP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4643446"/>
            <a:ext cx="8001000" cy="1223954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endParaRPr lang="ru-RU" sz="4000" b="1" dirty="0" smtClean="0"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 smtClean="0"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 smtClean="0"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0_6d3ab_a6a0838a_L.png"/>
          <p:cNvPicPr>
            <a:picLocks noChangeAspect="1"/>
          </p:cNvPicPr>
          <p:nvPr/>
        </p:nvPicPr>
        <p:blipFill>
          <a:blip r:embed="rId2"/>
          <a:srcRect t="2439" b="4879"/>
          <a:stretch>
            <a:fillRect/>
          </a:stretch>
        </p:blipFill>
        <p:spPr>
          <a:xfrm>
            <a:off x="4929158" y="4143380"/>
            <a:ext cx="4214842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Распределить слова с приставками по видам орфограмм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i="1" dirty="0" smtClean="0"/>
              <a:t>Всю </a:t>
            </a:r>
            <a:r>
              <a:rPr lang="ru-RU" i="1" dirty="0"/>
              <a:t>ночь шел дождь. На рассвете подул такой сильный ветер, что капли дождя замерзли на высоких деревьях.   </a:t>
            </a:r>
            <a:endParaRPr lang="en-US" i="1" dirty="0" smtClean="0"/>
          </a:p>
          <a:p>
            <a:r>
              <a:rPr lang="en-US" i="1" dirty="0"/>
              <a:t> </a:t>
            </a:r>
            <a:r>
              <a:rPr lang="ru-RU" i="1" dirty="0" smtClean="0"/>
              <a:t>       Утром </a:t>
            </a:r>
            <a:r>
              <a:rPr lang="ru-RU" i="1" dirty="0"/>
              <a:t>лесничий открыл двери своего домика, оглянулся и воскликнул: «Лес-то ледяной!» Мальчик быстро прибежал в сени, высунул голову из дверей и проговорил: «Деревья стеклянные!»  </a:t>
            </a:r>
            <a:endParaRPr lang="en-US" i="1" dirty="0" smtClean="0"/>
          </a:p>
          <a:p>
            <a:r>
              <a:rPr lang="ru-RU" i="1" dirty="0" smtClean="0"/>
              <a:t>       </a:t>
            </a:r>
            <a:r>
              <a:rPr lang="en-US" i="1" dirty="0" smtClean="0"/>
              <a:t> </a:t>
            </a:r>
            <a:r>
              <a:rPr lang="ru-RU" i="1" dirty="0" smtClean="0"/>
              <a:t>Старик </a:t>
            </a:r>
            <a:r>
              <a:rPr lang="ru-RU" i="1" dirty="0"/>
              <a:t>и мальчик вышли из дома. Лес стоял прекрасный. Все кругом обледенело. Даже самая тоненькая веточка была заключена в стеклянную трубочку. Деревья склонились под тяжелым ледяным грузом, </a:t>
            </a:r>
            <a:r>
              <a:rPr lang="ru-RU" i="1" dirty="0" smtClean="0"/>
              <a:t>словно задумались.(</a:t>
            </a:r>
            <a:r>
              <a:rPr lang="ru-RU" i="1" dirty="0" err="1"/>
              <a:t>П.Васильева</a:t>
            </a:r>
            <a:r>
              <a:rPr lang="ru-RU" i="1" dirty="0"/>
              <a:t>.)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51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	В одном из городов страны </a:t>
            </a:r>
            <a:r>
              <a:rPr lang="ru-RU" dirty="0" err="1" smtClean="0"/>
              <a:t>Морфемики</a:t>
            </a:r>
            <a:r>
              <a:rPr lang="ru-RU" dirty="0" smtClean="0"/>
              <a:t> жили сёстры - приставки </a:t>
            </a:r>
            <a:r>
              <a:rPr lang="ru-RU" b="1" dirty="0" smtClean="0">
                <a:solidFill>
                  <a:srgbClr val="FF0000"/>
                </a:solidFill>
              </a:rPr>
              <a:t>При</a:t>
            </a:r>
            <a:r>
              <a:rPr lang="ru-RU" dirty="0" smtClean="0"/>
              <a:t> и </a:t>
            </a:r>
            <a:r>
              <a:rPr lang="ru-RU" b="1" dirty="0" err="1" smtClean="0">
                <a:solidFill>
                  <a:srgbClr val="FF0000"/>
                </a:solidFill>
              </a:rPr>
              <a:t>Пре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	Приставка При- была очень добрая и ласковая. Она хотела всех приласкать, приголубить. Её сестра приставка </a:t>
            </a:r>
            <a:r>
              <a:rPr lang="ru-RU" b="1" dirty="0" err="1" smtClean="0">
                <a:solidFill>
                  <a:srgbClr val="FF0000"/>
                </a:solidFill>
              </a:rPr>
              <a:t>Пре</a:t>
            </a:r>
            <a:r>
              <a:rPr lang="ru-RU" b="1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была совсем иного характера. Она всех преследовала, предавала, хотела превратить в своих рабов. </a:t>
            </a:r>
            <a:br>
              <a:rPr lang="ru-RU" dirty="0" smtClean="0"/>
            </a:br>
            <a:r>
              <a:rPr lang="ru-RU" dirty="0" smtClean="0"/>
              <a:t>	И тогда на первом же совещании приставок стали разбирать поведение приставки </a:t>
            </a:r>
            <a:r>
              <a:rPr lang="ru-RU" b="1" dirty="0" err="1" smtClean="0">
                <a:solidFill>
                  <a:srgbClr val="FF0000"/>
                </a:solidFill>
              </a:rPr>
              <a:t>Пре</a:t>
            </a:r>
            <a:r>
              <a:rPr lang="ru-RU" b="1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. Приставка Раз- сказала: «Твоя мать Пере- не была такая злая, как ты». Все остальные приставки дружно поддержали её. Приставка</a:t>
            </a:r>
            <a:r>
              <a:rPr lang="ru-RU" b="1" dirty="0" smtClean="0">
                <a:solidFill>
                  <a:srgbClr val="FF0000"/>
                </a:solidFill>
              </a:rPr>
              <a:t> При-</a:t>
            </a:r>
            <a:r>
              <a:rPr lang="ru-RU" dirty="0" smtClean="0"/>
              <a:t>, её сестра, продолжала: «Почему ты слово «передать»переделала и получилось слово «предать»? Как тебе не стыдно? А ещё сестра называется». </a:t>
            </a:r>
            <a:br>
              <a:rPr lang="ru-RU" dirty="0" smtClean="0"/>
            </a:br>
            <a:r>
              <a:rPr lang="ru-RU" dirty="0" smtClean="0"/>
              <a:t>	Задумалась </a:t>
            </a:r>
            <a:r>
              <a:rPr lang="ru-RU" b="1" dirty="0" err="1" smtClean="0">
                <a:solidFill>
                  <a:srgbClr val="FF0000"/>
                </a:solidFill>
              </a:rPr>
              <a:t>Пре</a:t>
            </a:r>
            <a:r>
              <a:rPr lang="ru-RU" b="1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, понурила голову, приуныла. Прошло какое-то время, и о чудо! Вдруг стала образовывать слова превосходной степени: «прекрасный», «прелестный». </a:t>
            </a:r>
            <a:br>
              <a:rPr lang="ru-RU" dirty="0" smtClean="0"/>
            </a:br>
            <a:r>
              <a:rPr lang="ru-RU" dirty="0" smtClean="0"/>
              <a:t>	Перевоспиталась приставка </a:t>
            </a:r>
            <a:r>
              <a:rPr lang="ru-RU" b="1" dirty="0" err="1" smtClean="0">
                <a:solidFill>
                  <a:srgbClr val="FF0000"/>
                </a:solidFill>
              </a:rPr>
              <a:t>Пре</a:t>
            </a:r>
            <a:r>
              <a:rPr lang="ru-RU" b="1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, осознала свою вину и теперь образует много слов с разными значениями, а злых слов всё меньше и меньше.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214290"/>
            <a:ext cx="1972015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ПРЕ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212590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ПРИ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428604"/>
            <a:ext cx="7360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endParaRPr lang="ru-RU" sz="6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8" name="Рисунок 7" descr="0_6d4c7_1e3ddafc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42852"/>
            <a:ext cx="1285884" cy="1285884"/>
          </a:xfrm>
          <a:prstGeom prst="rect">
            <a:avLst/>
          </a:prstGeom>
        </p:spPr>
      </p:pic>
      <p:pic>
        <p:nvPicPr>
          <p:cNvPr id="9" name="Рисунок 8" descr="0_6d4c5_2e8c2f03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142852"/>
            <a:ext cx="1245801" cy="124580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85918" y="6072206"/>
            <a:ext cx="721523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Итак, давайте выясним, при каких условиях в данных приставках пишется буква и, а когда буква е. </a:t>
            </a:r>
            <a:endParaRPr lang="ru-RU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7"/>
            <a:ext cx="8501122" cy="278608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Georgia" pitchFamily="18" charset="0"/>
              </a:rPr>
              <a:t>– Запишите слова, обозначающие </a:t>
            </a:r>
            <a:r>
              <a:rPr lang="ru-RU" b="1" dirty="0" smtClean="0">
                <a:latin typeface="Georgia" pitchFamily="18" charset="0"/>
              </a:rPr>
              <a:t>приближение </a:t>
            </a:r>
            <a:r>
              <a:rPr lang="ru-RU" i="1" dirty="0" smtClean="0">
                <a:latin typeface="Georgia" pitchFamily="18" charset="0"/>
              </a:rPr>
              <a:t>человека, самолёта, лодки, к станции поезда, к поверхности Земли и Луны, зайца, черепахи.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429000"/>
            <a:ext cx="2357454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пришёл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214818"/>
            <a:ext cx="264320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прилетел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3429000"/>
            <a:ext cx="300039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приплыла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4214818"/>
            <a:ext cx="2357454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прибыл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5072074"/>
            <a:ext cx="3571900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приземлился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5072074"/>
            <a:ext cx="3571900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прилунился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5929330"/>
            <a:ext cx="3071834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прискакал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4942" y="5929330"/>
            <a:ext cx="2357454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приполз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13" name="Рисунок 12" descr="0_6d49b_e2340760_L.png"/>
          <p:cNvPicPr>
            <a:picLocks noChangeAspect="1"/>
          </p:cNvPicPr>
          <p:nvPr/>
        </p:nvPicPr>
        <p:blipFill>
          <a:blip r:embed="rId2"/>
          <a:srcRect l="61251" t="31998" r="17371" b="38748"/>
          <a:stretch>
            <a:fillRect/>
          </a:stretch>
        </p:blipFill>
        <p:spPr>
          <a:xfrm>
            <a:off x="7429520" y="3143248"/>
            <a:ext cx="1357322" cy="1857388"/>
          </a:xfrm>
          <a:prstGeom prst="rect">
            <a:avLst/>
          </a:prstGeom>
        </p:spPr>
      </p:pic>
      <p:pic>
        <p:nvPicPr>
          <p:cNvPr id="14" name="Рисунок 13" descr="0_6d49b_e2340760_L.png"/>
          <p:cNvPicPr>
            <a:picLocks noChangeAspect="1"/>
          </p:cNvPicPr>
          <p:nvPr/>
        </p:nvPicPr>
        <p:blipFill>
          <a:blip r:embed="rId2"/>
          <a:srcRect t="40999" r="70253" b="38748"/>
          <a:stretch>
            <a:fillRect/>
          </a:stretch>
        </p:blipFill>
        <p:spPr>
          <a:xfrm>
            <a:off x="-142908" y="5690721"/>
            <a:ext cx="1714512" cy="1167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15370" cy="464347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- </a:t>
            </a:r>
            <a:r>
              <a:rPr lang="ru-RU" b="1" dirty="0" smtClean="0">
                <a:latin typeface="Georgia" pitchFamily="18" charset="0"/>
              </a:rPr>
              <a:t>Приходить </a:t>
            </a:r>
            <a:r>
              <a:rPr lang="ru-RU" dirty="0" smtClean="0">
                <a:latin typeface="Georgia" pitchFamily="18" charset="0"/>
              </a:rPr>
              <a:t>могут не только живые существа.</a:t>
            </a:r>
          </a:p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О мысли говорят – пришла в голову.</a:t>
            </a:r>
          </a:p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О догадке – придумал.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Если пришло воспоминание – припомнил.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Когда приходит сновидение – приснилось.</a:t>
            </a:r>
            <a:endParaRPr lang="ru-RU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1560887-e41203d2d7aa82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38" y="3795098"/>
            <a:ext cx="3500462" cy="306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Georgia" pitchFamily="18" charset="0"/>
              </a:rPr>
              <a:t>Приставку </a:t>
            </a: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ПРИ-</a:t>
            </a:r>
            <a:r>
              <a:rPr lang="ru-RU" dirty="0" smtClean="0">
                <a:latin typeface="Georgia" pitchFamily="18" charset="0"/>
              </a:rPr>
              <a:t> мы пишем не только, когда предмет </a:t>
            </a:r>
            <a:r>
              <a:rPr lang="ru-RU" b="1" dirty="0" smtClean="0">
                <a:latin typeface="Georgia" pitchFamily="18" charset="0"/>
              </a:rPr>
              <a:t>приблизился</a:t>
            </a:r>
            <a:r>
              <a:rPr lang="ru-RU" dirty="0" smtClean="0">
                <a:latin typeface="Georgia" pitchFamily="18" charset="0"/>
              </a:rPr>
              <a:t>, но и тогда, когда его </a:t>
            </a:r>
            <a:r>
              <a:rPr lang="ru-RU" b="1" dirty="0" smtClean="0">
                <a:latin typeface="Georgia" pitchFamily="18" charset="0"/>
              </a:rPr>
              <a:t>кто-то приблизил</a:t>
            </a:r>
            <a:r>
              <a:rPr lang="ru-RU" dirty="0" smtClean="0">
                <a:latin typeface="Georgia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		</a:t>
            </a:r>
            <a:r>
              <a:rPr lang="ru-RU" i="1" dirty="0" smtClean="0">
                <a:latin typeface="Georgia" pitchFamily="18" charset="0"/>
              </a:rPr>
              <a:t>Принёс, привёз, притащил.</a:t>
            </a:r>
            <a:endParaRPr lang="ru-RU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0_6d260_8cace545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3189659"/>
            <a:ext cx="4643470" cy="3668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5259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Georgia" pitchFamily="18" charset="0"/>
              </a:rPr>
              <a:t>Запишите слова, обозначающие </a:t>
            </a:r>
            <a:r>
              <a:rPr lang="ru-RU" b="1" dirty="0" smtClean="0">
                <a:latin typeface="Georgia" pitchFamily="18" charset="0"/>
              </a:rPr>
              <a:t>присоединение </a:t>
            </a:r>
            <a:r>
              <a:rPr lang="ru-RU" dirty="0" smtClean="0">
                <a:latin typeface="Georgia" pitchFamily="18" charset="0"/>
              </a:rPr>
              <a:t>с помощью </a:t>
            </a:r>
            <a:r>
              <a:rPr lang="ru-RU" i="1" dirty="0" smtClean="0">
                <a:latin typeface="Georgia" pitchFamily="18" charset="0"/>
              </a:rPr>
              <a:t>верёвки, молотка и гвоздей, иголки с ниткой, клея, винтов и шурупов.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	Винт </a:t>
            </a:r>
            <a:r>
              <a:rPr lang="ru-RU" b="1" dirty="0" smtClean="0">
                <a:latin typeface="Georgia" pitchFamily="18" charset="0"/>
              </a:rPr>
              <a:t>привинтил</a:t>
            </a:r>
            <a:r>
              <a:rPr lang="ru-RU" dirty="0" smtClean="0">
                <a:latin typeface="Georgia" pitchFamily="18" charset="0"/>
              </a:rPr>
              <a:t>, </a:t>
            </a:r>
            <a:r>
              <a:rPr lang="ru-RU" b="1" dirty="0" smtClean="0">
                <a:latin typeface="Georgia" pitchFamily="18" charset="0"/>
              </a:rPr>
              <a:t>прикрутил</a:t>
            </a:r>
            <a:r>
              <a:rPr lang="ru-RU" dirty="0" smtClean="0">
                <a:latin typeface="Georgia" pitchFamily="18" charset="0"/>
              </a:rPr>
              <a:t> колесо, 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	</a:t>
            </a:r>
            <a:r>
              <a:rPr lang="ru-RU" b="1" dirty="0" smtClean="0">
                <a:latin typeface="Georgia" pitchFamily="18" charset="0"/>
              </a:rPr>
              <a:t>Приклеил</a:t>
            </a:r>
            <a:r>
              <a:rPr lang="ru-RU" dirty="0" smtClean="0">
                <a:latin typeface="Georgia" pitchFamily="18" charset="0"/>
              </a:rPr>
              <a:t>, </a:t>
            </a:r>
            <a:r>
              <a:rPr lang="ru-RU" b="1" dirty="0" smtClean="0">
                <a:latin typeface="Georgia" pitchFamily="18" charset="0"/>
              </a:rPr>
              <a:t>пришил</a:t>
            </a:r>
            <a:r>
              <a:rPr lang="ru-RU" dirty="0" smtClean="0">
                <a:latin typeface="Georgia" pitchFamily="18" charset="0"/>
              </a:rPr>
              <a:t> умело –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	Пишем мы </a:t>
            </a: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ПРИ-</a:t>
            </a:r>
            <a:r>
              <a:rPr lang="ru-RU" dirty="0" smtClean="0">
                <a:latin typeface="Georgia" pitchFamily="18" charset="0"/>
              </a:rPr>
              <a:t>, говоря обо всём,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	Что добрые руки </a:t>
            </a:r>
            <a:r>
              <a:rPr lang="ru-RU" b="1" dirty="0" smtClean="0">
                <a:latin typeface="Georgia" pitchFamily="18" charset="0"/>
              </a:rPr>
              <a:t>приделали</a:t>
            </a:r>
            <a:r>
              <a:rPr lang="ru-RU" dirty="0" smtClean="0">
                <a:latin typeface="Georgia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7" name="Рисунок 6" descr="71682ad5335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9102" y="4500570"/>
            <a:ext cx="3614898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2428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Georgia" pitchFamily="18" charset="0"/>
              </a:rPr>
              <a:t>- Образуйте прилагательные с приставкой </a:t>
            </a: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ПРИ- </a:t>
            </a:r>
            <a:r>
              <a:rPr lang="ru-RU" dirty="0" smtClean="0">
                <a:latin typeface="Georgia" pitchFamily="18" charset="0"/>
              </a:rPr>
              <a:t>от существительных </a:t>
            </a:r>
            <a:r>
              <a:rPr lang="ru-RU" i="1" dirty="0" smtClean="0">
                <a:latin typeface="Georgia" pitchFamily="18" charset="0"/>
              </a:rPr>
              <a:t>вокзал, город, школа.</a:t>
            </a:r>
            <a:endParaRPr lang="ru-RU" dirty="0" smtClean="0"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3071810"/>
            <a:ext cx="492922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Georgia" pitchFamily="18" charset="0"/>
              </a:rPr>
              <a:t>привокзальный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4071942"/>
            <a:ext cx="457203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Georgia" pitchFamily="18" charset="0"/>
              </a:rPr>
              <a:t>пригородный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5214950"/>
            <a:ext cx="492922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Georgia" pitchFamily="18" charset="0"/>
              </a:rPr>
              <a:t>пришкольный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7" name="Рисунок 6" descr="0_6d49b_e2340760_L.png"/>
          <p:cNvPicPr>
            <a:picLocks noChangeAspect="1"/>
          </p:cNvPicPr>
          <p:nvPr/>
        </p:nvPicPr>
        <p:blipFill>
          <a:blip r:embed="rId2"/>
          <a:srcRect l="51125" t="80379" r="35373" b="493"/>
          <a:stretch>
            <a:fillRect/>
          </a:stretch>
        </p:blipFill>
        <p:spPr>
          <a:xfrm>
            <a:off x="7072330" y="3786190"/>
            <a:ext cx="857256" cy="1214446"/>
          </a:xfrm>
          <a:prstGeom prst="rect">
            <a:avLst/>
          </a:prstGeom>
        </p:spPr>
      </p:pic>
      <p:pic>
        <p:nvPicPr>
          <p:cNvPr id="8" name="Рисунок 7" descr="0_6d49b_e2340760_L.png"/>
          <p:cNvPicPr>
            <a:picLocks noChangeAspect="1"/>
          </p:cNvPicPr>
          <p:nvPr/>
        </p:nvPicPr>
        <p:blipFill>
          <a:blip r:embed="rId2"/>
          <a:srcRect l="79254" t="63502" r="4994" b="20746"/>
          <a:stretch>
            <a:fillRect/>
          </a:stretch>
        </p:blipFill>
        <p:spPr>
          <a:xfrm>
            <a:off x="7929586" y="3143248"/>
            <a:ext cx="1000132" cy="1000132"/>
          </a:xfrm>
          <a:prstGeom prst="rect">
            <a:avLst/>
          </a:prstGeom>
        </p:spPr>
      </p:pic>
      <p:pic>
        <p:nvPicPr>
          <p:cNvPr id="9" name="Рисунок 8" descr="0_6d49b_e2340760_L.png"/>
          <p:cNvPicPr>
            <a:picLocks noChangeAspect="1"/>
          </p:cNvPicPr>
          <p:nvPr/>
        </p:nvPicPr>
        <p:blipFill>
          <a:blip r:embed="rId2"/>
          <a:srcRect l="6751" t="79885" r="77497" b="987"/>
          <a:stretch>
            <a:fillRect/>
          </a:stretch>
        </p:blipFill>
        <p:spPr>
          <a:xfrm>
            <a:off x="285720" y="4929198"/>
            <a:ext cx="1428760" cy="1734923"/>
          </a:xfrm>
          <a:prstGeom prst="rect">
            <a:avLst/>
          </a:prstGeom>
        </p:spPr>
      </p:pic>
      <p:pic>
        <p:nvPicPr>
          <p:cNvPr id="10" name="Рисунок 9" descr="0_6d49b_e2340760_L.png"/>
          <p:cNvPicPr>
            <a:picLocks noChangeAspect="1"/>
          </p:cNvPicPr>
          <p:nvPr/>
        </p:nvPicPr>
        <p:blipFill>
          <a:blip r:embed="rId2"/>
          <a:srcRect l="86005" t="81504" r="-632"/>
          <a:stretch>
            <a:fillRect/>
          </a:stretch>
        </p:blipFill>
        <p:spPr>
          <a:xfrm>
            <a:off x="7929586" y="5500702"/>
            <a:ext cx="928694" cy="1174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6974_afaabc91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46" y="254396"/>
            <a:ext cx="6336508" cy="634920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429684" cy="535785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Georgia" pitchFamily="18" charset="0"/>
              </a:rPr>
              <a:t>Упр. 156, 157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	Язык прикусил – не совсем откусил,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	Пригорело – не значит сгорит.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	Помни – что сделано, но не совсем,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	Пишем с приставкой ПРИ-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5"/>
            <a:ext cx="8572560" cy="292895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Georgia" pitchFamily="18" charset="0"/>
              </a:rPr>
              <a:t>- От прилагательных </a:t>
            </a:r>
            <a:r>
              <a:rPr lang="ru-RU" i="1" dirty="0" smtClean="0">
                <a:latin typeface="Georgia" pitchFamily="18" charset="0"/>
              </a:rPr>
              <a:t>огромный, неприятный, скучный, весёлый </a:t>
            </a:r>
            <a:r>
              <a:rPr lang="ru-RU" dirty="0" smtClean="0">
                <a:latin typeface="Georgia" pitchFamily="18" charset="0"/>
              </a:rPr>
              <a:t>образуйте при помощи приставок прилагательные обозначающие </a:t>
            </a:r>
            <a:r>
              <a:rPr lang="ru-RU" b="1" dirty="0" smtClean="0">
                <a:latin typeface="Georgia" pitchFamily="18" charset="0"/>
              </a:rPr>
              <a:t>высокую степень качества</a:t>
            </a:r>
            <a:r>
              <a:rPr lang="ru-RU" dirty="0" smtClean="0">
                <a:latin typeface="Georgia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643314"/>
            <a:ext cx="3645550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преогромный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4429132"/>
            <a:ext cx="4251485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пренеприятный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5214950"/>
            <a:ext cx="3264035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прескучный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6000768"/>
            <a:ext cx="3191899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превесёлый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8" name="Рисунок 7" descr="0_96990_d6cdb539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2" y="3429000"/>
            <a:ext cx="2317348" cy="2317348"/>
          </a:xfrm>
          <a:prstGeom prst="rect">
            <a:avLst/>
          </a:prstGeom>
        </p:spPr>
      </p:pic>
      <p:pic>
        <p:nvPicPr>
          <p:cNvPr id="9" name="Рисунок 8" descr="0_9698f_e4ed256c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0652"/>
            <a:ext cx="2317348" cy="2317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Проверим!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9442"/>
              </p:ext>
            </p:extLst>
          </p:nvPr>
        </p:nvGraphicFramePr>
        <p:xfrm>
          <a:off x="251520" y="836712"/>
          <a:ext cx="8136904" cy="5832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2408"/>
                <a:gridCol w="2232248"/>
                <a:gridCol w="2232248"/>
              </a:tblGrid>
              <a:tr h="12058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Слова с неизменяемыми приставками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Слова с приставками на з- и с-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Слова с приставками пре- и при-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21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Подул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Замерзли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Открыл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Оглянулся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Высунул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Проговорил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Вышли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Обледенело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Заключена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Склонились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Задумались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На рассвете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Воскликнул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Прибежал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Прекрасный 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79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1979613" y="1071563"/>
            <a:ext cx="594677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6600" b="1" i="1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6600" b="1" i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Гласные в  приставках </a:t>
            </a:r>
            <a:r>
              <a:rPr lang="ru-RU" altLang="ru-RU" sz="6600" b="1" i="1" dirty="0">
                <a:solidFill>
                  <a:srgbClr val="0070C0"/>
                </a:solidFill>
                <a:latin typeface="Calibri" panose="020F0502020204030204" pitchFamily="34" charset="0"/>
              </a:rPr>
              <a:t>пре- и </a:t>
            </a:r>
            <a:r>
              <a:rPr lang="ru-RU" altLang="ru-RU" sz="6600" b="1" i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при-</a:t>
            </a:r>
            <a:endParaRPr lang="ru-RU" altLang="ru-RU" sz="66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4099" name="Рисунок 7" descr="kniga5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005263"/>
            <a:ext cx="30765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611188" y="60213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b="1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913A524-0498-4B6F-AC46-27888F3D52B8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06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i="1" dirty="0"/>
              <a:t>Познакомиться с условиями выбора букв е-и в приставках пре- и при-;</a:t>
            </a:r>
            <a:endParaRPr lang="ru-RU" sz="4000" dirty="0"/>
          </a:p>
          <a:p>
            <a:r>
              <a:rPr lang="ru-RU" sz="4000" b="1" i="1" dirty="0"/>
              <a:t>Уметь верно выбирать гласную е или и в приставках пре- и при-</a:t>
            </a:r>
            <a:endParaRPr lang="ru-RU" sz="4000" dirty="0"/>
          </a:p>
          <a:p>
            <a:r>
              <a:rPr lang="ru-RU" sz="4000" b="1" i="1" dirty="0"/>
              <a:t>Образовывать слова с приставками пре- и при-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3471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147095"/>
              </p:ext>
            </p:extLst>
          </p:nvPr>
        </p:nvGraphicFramePr>
        <p:xfrm>
          <a:off x="251520" y="836710"/>
          <a:ext cx="8435280" cy="57524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72608"/>
                <a:gridCol w="2962672"/>
              </a:tblGrid>
              <a:tr h="919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Примеры слов с приставками пре- - при-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Значение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9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ПРИехать к дому, Прилететь на самолете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приближение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1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ПРИшить карман, ПРИделать к крыше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присоединение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9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ПРИкрыть, ПРИсесть, ПРИзадуматься,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неполнота действия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9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ПРИшкольный, ПРИусадебный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находиться около</a:t>
                      </a:r>
                      <a:r>
                        <a:rPr lang="ru-RU" sz="2400" baseline="0" dirty="0" smtClean="0">
                          <a:effectLst/>
                        </a:rPr>
                        <a:t> чего-то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7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ПРЕбольшой</a:t>
                      </a:r>
                      <a:r>
                        <a:rPr lang="ru-RU" sz="2400" dirty="0">
                          <a:effectLst/>
                        </a:rPr>
                        <a:t> арбуз, </a:t>
                      </a:r>
                      <a:r>
                        <a:rPr lang="ru-RU" sz="2400" dirty="0" err="1">
                          <a:effectLst/>
                        </a:rPr>
                        <a:t>ПРЕмилый</a:t>
                      </a:r>
                      <a:r>
                        <a:rPr lang="ru-RU" sz="2400" dirty="0">
                          <a:effectLst/>
                        </a:rPr>
                        <a:t> котенок, </a:t>
                      </a:r>
                      <a:r>
                        <a:rPr lang="ru-RU" sz="2400" dirty="0" err="1">
                          <a:effectLst/>
                        </a:rPr>
                        <a:t>ПРЕхорошее</a:t>
                      </a:r>
                      <a:r>
                        <a:rPr lang="ru-RU" sz="2400" dirty="0">
                          <a:effectLst/>
                        </a:rPr>
                        <a:t> настроение;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=слову очень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ПРЕграды</a:t>
                      </a:r>
                      <a:r>
                        <a:rPr lang="ru-RU" sz="2400" dirty="0">
                          <a:effectLst/>
                        </a:rPr>
                        <a:t>, </a:t>
                      </a:r>
                      <a:r>
                        <a:rPr lang="ru-RU" sz="2400" dirty="0" err="1">
                          <a:effectLst/>
                        </a:rPr>
                        <a:t>ПРЕрвать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= приставке пере-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79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1" descr="http://images.myshared.ru/9/892774/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799288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88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Рисунок9.png"/>
          <p:cNvPicPr>
            <a:picLocks noChangeAspect="1"/>
          </p:cNvPicPr>
          <p:nvPr/>
        </p:nvPicPr>
        <p:blipFill>
          <a:blip r:embed="rId2"/>
          <a:srcRect l="10204" t="5556" b="9259"/>
          <a:stretch>
            <a:fillRect/>
          </a:stretch>
        </p:blipFill>
        <p:spPr>
          <a:xfrm>
            <a:off x="4786314" y="3214686"/>
            <a:ext cx="3500462" cy="3643314"/>
          </a:xfrm>
          <a:prstGeom prst="rect">
            <a:avLst/>
          </a:prstGeom>
        </p:spPr>
      </p:pic>
      <p:pic>
        <p:nvPicPr>
          <p:cNvPr id="31" name="Рисунок 30" descr="Рисунок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8934"/>
            <a:ext cx="4357686" cy="3929066"/>
          </a:xfrm>
          <a:prstGeom prst="rect">
            <a:avLst/>
          </a:prstGeom>
        </p:spPr>
      </p:pic>
      <p:pic>
        <p:nvPicPr>
          <p:cNvPr id="24" name="Рисунок 23" descr="a52f68b012be.png"/>
          <p:cNvPicPr>
            <a:picLocks noChangeAspect="1"/>
          </p:cNvPicPr>
          <p:nvPr/>
        </p:nvPicPr>
        <p:blipFill>
          <a:blip r:embed="rId4" cstate="print"/>
          <a:srcRect r="49219"/>
          <a:stretch>
            <a:fillRect/>
          </a:stretch>
        </p:blipFill>
        <p:spPr>
          <a:xfrm>
            <a:off x="831553" y="0"/>
            <a:ext cx="2526001" cy="2214554"/>
          </a:xfrm>
          <a:prstGeom prst="rect">
            <a:avLst/>
          </a:prstGeom>
        </p:spPr>
      </p:pic>
      <p:pic>
        <p:nvPicPr>
          <p:cNvPr id="22" name="Рисунок 21" descr="a52f68b012be.png"/>
          <p:cNvPicPr>
            <a:picLocks noChangeAspect="1"/>
          </p:cNvPicPr>
          <p:nvPr/>
        </p:nvPicPr>
        <p:blipFill>
          <a:blip r:embed="rId5" cstate="print"/>
          <a:srcRect l="52344"/>
          <a:stretch>
            <a:fillRect/>
          </a:stretch>
        </p:blipFill>
        <p:spPr>
          <a:xfrm>
            <a:off x="5715008" y="117798"/>
            <a:ext cx="2554019" cy="216819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57158" y="3643314"/>
            <a:ext cx="407196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Приближение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Присоединение </a:t>
            </a:r>
          </a:p>
          <a:p>
            <a:pPr marL="342900" indent="-342900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Близость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Неполное действие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ru-RU" sz="2800" dirty="0">
              <a:latin typeface="+mn-lt"/>
            </a:endParaRPr>
          </a:p>
          <a:p>
            <a:pPr marL="342900" indent="-342900">
              <a:defRPr/>
            </a:pPr>
            <a:endParaRPr lang="ru-RU" sz="2800" dirty="0">
              <a:latin typeface="+mn-lt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57950" y="785794"/>
            <a:ext cx="1066800" cy="152400"/>
            <a:chOff x="2064" y="1728"/>
            <a:chExt cx="672" cy="144"/>
          </a:xfrm>
        </p:grpSpPr>
        <p:sp>
          <p:nvSpPr>
            <p:cNvPr id="12305" name="Line 5"/>
            <p:cNvSpPr>
              <a:spLocks noChangeShapeType="1"/>
            </p:cNvSpPr>
            <p:nvPr/>
          </p:nvSpPr>
          <p:spPr bwMode="auto">
            <a:xfrm>
              <a:off x="2064" y="1728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6" name="Line 6"/>
            <p:cNvSpPr>
              <a:spLocks noChangeShapeType="1"/>
            </p:cNvSpPr>
            <p:nvPr/>
          </p:nvSpPr>
          <p:spPr bwMode="auto">
            <a:xfrm>
              <a:off x="2736" y="1728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00166" y="785794"/>
            <a:ext cx="1066800" cy="152400"/>
            <a:chOff x="2064" y="1728"/>
            <a:chExt cx="672" cy="144"/>
          </a:xfrm>
        </p:grpSpPr>
        <p:sp>
          <p:nvSpPr>
            <p:cNvPr id="12303" name="Line 8"/>
            <p:cNvSpPr>
              <a:spLocks noChangeShapeType="1"/>
            </p:cNvSpPr>
            <p:nvPr/>
          </p:nvSpPr>
          <p:spPr bwMode="auto">
            <a:xfrm>
              <a:off x="2064" y="1728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Line 9"/>
            <p:cNvSpPr>
              <a:spLocks noChangeShapeType="1"/>
            </p:cNvSpPr>
            <p:nvPr/>
          </p:nvSpPr>
          <p:spPr bwMode="auto">
            <a:xfrm>
              <a:off x="2736" y="1728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214414" y="785795"/>
            <a:ext cx="700092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  ПРИ- 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   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ПРЕ-</a:t>
            </a:r>
          </a:p>
          <a:p>
            <a:pPr algn="ctr">
              <a:defRPr/>
            </a:pPr>
            <a:endParaRPr lang="ru-RU" sz="3600" b="1" u="sng" dirty="0" smtClean="0"/>
          </a:p>
          <a:p>
            <a:pPr>
              <a:defRPr/>
            </a:pPr>
            <a:r>
              <a:rPr lang="ru-RU" sz="3600" b="1" dirty="0" smtClean="0">
                <a:latin typeface="Georgia" pitchFamily="18" charset="0"/>
              </a:rPr>
              <a:t>              </a:t>
            </a:r>
            <a:r>
              <a:rPr lang="ru-RU" sz="4800" b="1" dirty="0" smtClean="0">
                <a:latin typeface="Georgia" pitchFamily="18" charset="0"/>
              </a:rPr>
              <a:t>значение</a:t>
            </a:r>
            <a:endParaRPr lang="ru-RU" sz="4800" b="1" dirty="0">
              <a:latin typeface="Georgia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6578617" y="1850217"/>
            <a:ext cx="700880" cy="79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6215074" y="2214554"/>
            <a:ext cx="714380" cy="158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649395" y="1850217"/>
            <a:ext cx="700880" cy="79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000232" y="2214554"/>
            <a:ext cx="762000" cy="158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62600" y="2514600"/>
            <a:ext cx="3581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  <a:defRPr/>
            </a:pPr>
            <a:endParaRPr lang="ru-RU" sz="2800" dirty="0">
              <a:latin typeface="+mn-lt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ru-RU" sz="2800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57818" y="4082955"/>
            <a:ext cx="2819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очень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2. = пере-</a:t>
            </a:r>
          </a:p>
        </p:txBody>
      </p:sp>
    </p:spTree>
    <p:extLst>
      <p:ext uri="{BB962C8B-B14F-4D97-AF65-F5344CB8AC3E}">
        <p14:creationId xmlns:p14="http://schemas.microsoft.com/office/powerpoint/2010/main" val="405959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206" y="1268760"/>
            <a:ext cx="8964488" cy="5089198"/>
          </a:xfrm>
        </p:spPr>
        <p:txBody>
          <a:bodyPr>
            <a:normAutofit/>
          </a:bodyPr>
          <a:lstStyle/>
          <a:p>
            <a:r>
              <a:rPr lang="ru-RU" sz="4400" b="1" dirty="0"/>
              <a:t>1) приоткрыл, 2) прихрамывает 3)прескверный 4)предобрый 5) пренеприятный 6)приморский край 7)придорожная канава </a:t>
            </a:r>
            <a:r>
              <a:rPr lang="ru-RU" sz="4400" b="1" dirty="0" smtClean="0"/>
              <a:t>        8</a:t>
            </a:r>
            <a:r>
              <a:rPr lang="ru-RU" sz="4400" b="1" dirty="0"/>
              <a:t>) привокзальная площадь.</a:t>
            </a:r>
          </a:p>
          <a:p>
            <a:r>
              <a:rPr lang="ru-RU" dirty="0"/>
              <a:t>«5» - нет </a:t>
            </a:r>
            <a:r>
              <a:rPr lang="ru-RU" dirty="0" smtClean="0"/>
              <a:t>ошибок          «</a:t>
            </a:r>
            <a:r>
              <a:rPr lang="ru-RU" dirty="0"/>
              <a:t>4» - 1-2 ошибки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«</a:t>
            </a:r>
            <a:r>
              <a:rPr lang="ru-RU" dirty="0"/>
              <a:t>3» - 3-4 ошибки           </a:t>
            </a:r>
            <a:r>
              <a:rPr lang="ru-RU" dirty="0" smtClean="0"/>
              <a:t>«2» – 5 и более ошибок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85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652</Words>
  <Application>Microsoft Office PowerPoint</Application>
  <PresentationFormat>Экран (4:3)</PresentationFormat>
  <Paragraphs>161</Paragraphs>
  <Slides>27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Georgia</vt:lpstr>
      <vt:lpstr>Times New Roman</vt:lpstr>
      <vt:lpstr>Wingdings 2</vt:lpstr>
      <vt:lpstr>Тема Office</vt:lpstr>
      <vt:lpstr>Презентация PowerPoint</vt:lpstr>
      <vt:lpstr>Распределить слова с приставками по видам орфограмм</vt:lpstr>
      <vt:lpstr>Проверим!</vt:lpstr>
      <vt:lpstr>Презентация PowerPoint</vt:lpstr>
      <vt:lpstr>Цели урока:</vt:lpstr>
      <vt:lpstr>Презентация PowerPoint</vt:lpstr>
      <vt:lpstr>Презентация PowerPoint</vt:lpstr>
      <vt:lpstr>Презентация PowerPoint</vt:lpstr>
      <vt:lpstr>Самопроверка</vt:lpstr>
      <vt:lpstr>Найдите лишнее слово</vt:lpstr>
      <vt:lpstr>Найдите третье лишнее</vt:lpstr>
      <vt:lpstr>Самопроверка</vt:lpstr>
      <vt:lpstr>Самопроверка</vt:lpstr>
      <vt:lpstr>Домашнее задание:</vt:lpstr>
      <vt:lpstr>Рефлексия</vt:lpstr>
      <vt:lpstr>Правописание приставок</vt:lpstr>
      <vt:lpstr>Приставка -</vt:lpstr>
      <vt:lpstr>приставки</vt:lpstr>
      <vt:lpstr>НЕИЗМЕНЯЕМЫЕ ПРИСТАВКИ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45</cp:revision>
  <dcterms:created xsi:type="dcterms:W3CDTF">2010-05-03T15:39:30Z</dcterms:created>
  <dcterms:modified xsi:type="dcterms:W3CDTF">2020-05-25T18:06:51Z</dcterms:modified>
</cp:coreProperties>
</file>