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44"/>
  </p:notesMasterIdLst>
  <p:sldIdLst>
    <p:sldId id="293" r:id="rId4"/>
    <p:sldId id="309" r:id="rId5"/>
    <p:sldId id="292" r:id="rId6"/>
    <p:sldId id="294" r:id="rId7"/>
    <p:sldId id="295" r:id="rId8"/>
    <p:sldId id="296" r:id="rId9"/>
    <p:sldId id="297" r:id="rId10"/>
    <p:sldId id="298" r:id="rId11"/>
    <p:sldId id="299" r:id="rId12"/>
    <p:sldId id="271" r:id="rId13"/>
    <p:sldId id="272" r:id="rId14"/>
    <p:sldId id="300" r:id="rId15"/>
    <p:sldId id="302" r:id="rId16"/>
    <p:sldId id="301" r:id="rId17"/>
    <p:sldId id="303" r:id="rId18"/>
    <p:sldId id="304" r:id="rId19"/>
    <p:sldId id="305" r:id="rId20"/>
    <p:sldId id="270" r:id="rId21"/>
    <p:sldId id="260" r:id="rId22"/>
    <p:sldId id="265" r:id="rId23"/>
    <p:sldId id="258" r:id="rId24"/>
    <p:sldId id="266" r:id="rId25"/>
    <p:sldId id="261" r:id="rId26"/>
    <p:sldId id="274" r:id="rId27"/>
    <p:sldId id="276" r:id="rId28"/>
    <p:sldId id="262" r:id="rId29"/>
    <p:sldId id="263" r:id="rId30"/>
    <p:sldId id="268" r:id="rId31"/>
    <p:sldId id="269" r:id="rId32"/>
    <p:sldId id="281" r:id="rId33"/>
    <p:sldId id="283" r:id="rId34"/>
    <p:sldId id="284" r:id="rId35"/>
    <p:sldId id="307" r:id="rId36"/>
    <p:sldId id="310" r:id="rId37"/>
    <p:sldId id="308" r:id="rId38"/>
    <p:sldId id="286" r:id="rId39"/>
    <p:sldId id="287" r:id="rId40"/>
    <p:sldId id="288" r:id="rId41"/>
    <p:sldId id="289" r:id="rId42"/>
    <p:sldId id="291" r:id="rId43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800000"/>
    <a:srgbClr val="860000"/>
    <a:srgbClr val="B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011" autoAdjust="0"/>
  </p:normalViewPr>
  <p:slideViewPr>
    <p:cSldViewPr>
      <p:cViewPr varScale="1">
        <p:scale>
          <a:sx n="64" d="100"/>
          <a:sy n="64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E683B715-74E4-49B9-BB25-5586138DCE7B}" type="datetimeFigureOut">
              <a:rPr lang="ru-RU"/>
              <a:pPr>
                <a:defRPr/>
              </a:pPr>
              <a:t>29.10.2019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B980D26E-E5E9-4512-877B-68730530A6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81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B8AD00F-148F-4635-862A-23F82304E0F7}" type="slidenum">
              <a:rPr lang="ru-RU" altLang="ru-RU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23</a:t>
            </a:fld>
            <a:endParaRPr lang="ru-RU" altLang="ru-RU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06D20E-5EC4-4186-872B-B809389C2BA7}" type="slidenum">
              <a: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82998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9165E5-4D2F-44EB-881D-46B33C76B7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754459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67106D-3D4C-4DA0-8DC6-C4966612D0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9347590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FEE85F-F327-48E7-9E8E-DFC3B9424B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1730239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AA53E1-8D92-453E-8E27-35917679701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5670056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EB24AE-EACA-4B0E-8AB0-B30ABD922AB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8944986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69E0FA3-56C9-4069-A0A6-E28AF60D1AA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6270858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F49AC9-9BA9-423B-B2EE-AC3D9A4996E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4142864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5EEEF3B-4E77-4CDA-8931-A33C841B88F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5500680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F1ED70A-86A4-4385-BBCE-19C2B55D767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6965882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E288A8-69B4-4AFB-A44F-4AF8458E7A8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0265944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6DB478-E837-4E0D-89FD-23B9E76D999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93481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CE4294-0227-40E9-B4E2-DD31FE229B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8099114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B57CE6-A362-4889-A960-53B4D8EB9D7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7121583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CD3DF1-8CC3-41D1-BA6D-37B7AD98828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3410021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572261-9D39-4095-8555-282181A4CE8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32300763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C1C59-5361-461D-A1BF-1DEF6A9FD879}" type="datetimeFigureOut">
              <a:rPr lang="ru-RU" smtClean="0"/>
              <a:pPr/>
              <a:t>29.10.2019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522DA-EDCD-4551-8A84-D5DEF3AD84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8974199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C1C59-5361-461D-A1BF-1DEF6A9FD879}" type="datetimeFigureOut">
              <a:rPr lang="ru-RU" smtClean="0"/>
              <a:pPr/>
              <a:t>29.10.2019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522DA-EDCD-4551-8A84-D5DEF3AD84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6455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C1C59-5361-461D-A1BF-1DEF6A9FD879}" type="datetimeFigureOut">
              <a:rPr lang="ru-RU" smtClean="0"/>
              <a:pPr/>
              <a:t>29.10.2019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522DA-EDCD-4551-8A84-D5DEF3AD84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1780180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C1C59-5361-461D-A1BF-1DEF6A9FD879}" type="datetimeFigureOut">
              <a:rPr lang="ru-RU" smtClean="0"/>
              <a:pPr/>
              <a:t>29.10.2019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522DA-EDCD-4551-8A84-D5DEF3AD84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6120955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C1C59-5361-461D-A1BF-1DEF6A9FD879}" type="datetimeFigureOut">
              <a:rPr lang="ru-RU" smtClean="0"/>
              <a:pPr/>
              <a:t>29.10.2019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522DA-EDCD-4551-8A84-D5DEF3AD84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3487499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C1C59-5361-461D-A1BF-1DEF6A9FD879}" type="datetimeFigureOut">
              <a:rPr lang="ru-RU" smtClean="0"/>
              <a:pPr/>
              <a:t>29.10.2019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522DA-EDCD-4551-8A84-D5DEF3AD84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1929280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C1C59-5361-461D-A1BF-1DEF6A9FD879}" type="datetimeFigureOut">
              <a:rPr lang="ru-RU" smtClean="0"/>
              <a:pPr/>
              <a:t>29.10.2019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522DA-EDCD-4551-8A84-D5DEF3AD84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27343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2E1ECC-DF2B-4F13-825A-802F00BECF8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66515169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C1C59-5361-461D-A1BF-1DEF6A9FD879}" type="datetimeFigureOut">
              <a:rPr lang="ru-RU" smtClean="0"/>
              <a:pPr/>
              <a:t>29.10.2019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522DA-EDCD-4551-8A84-D5DEF3AD84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5253285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C1C59-5361-461D-A1BF-1DEF6A9FD879}" type="datetimeFigureOut">
              <a:rPr lang="ru-RU" smtClean="0"/>
              <a:pPr/>
              <a:t>29.10.2019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522DA-EDCD-4551-8A84-D5DEF3AD84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3187088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C1C59-5361-461D-A1BF-1DEF6A9FD879}" type="datetimeFigureOut">
              <a:rPr lang="ru-RU" smtClean="0"/>
              <a:pPr/>
              <a:t>29.10.2019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522DA-EDCD-4551-8A84-D5DEF3AD84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0564832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C1C59-5361-461D-A1BF-1DEF6A9FD879}" type="datetimeFigureOut">
              <a:rPr lang="ru-RU" smtClean="0"/>
              <a:pPr/>
              <a:t>29.10.2019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522DA-EDCD-4551-8A84-D5DEF3AD84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269068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6BC2B9-0027-458E-BCE7-6BA7576AD8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478583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6B87DD-252F-4BBE-9C52-D12A12500C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5504460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5EE1D4-80A6-4CD1-A5FF-8B2739EEA1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314388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A29C0B-9EB0-4119-8870-DDC7434772A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6685889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1CA56A-3DD1-4DFA-A1A3-712AE95B79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5634440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EB580C-5667-4037-B8B4-5D8B930189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2137477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ED99472C-D882-4AE9-B19A-D6A1278196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B0C75E1-E1D0-4470-96F9-49CD384E04A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397958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DC1C59-5361-461D-A1BF-1DEF6A9FD879}" type="datetimeFigureOut">
              <a:rPr lang="ru-RU" smtClean="0"/>
              <a:pPr/>
              <a:t>29.10.2019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1522DA-EDCD-4551-8A84-D5DEF3AD84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7017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4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8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5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91680" y="404664"/>
            <a:ext cx="6995120" cy="5721499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       </a:t>
            </a:r>
          </a:p>
          <a:p>
            <a:pPr algn="ctr">
              <a:buNone/>
            </a:pPr>
            <a:endParaRPr lang="ru-RU" b="1" dirty="0" smtClean="0">
              <a:solidFill>
                <a:srgbClr val="800000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800000"/>
                </a:solidFill>
              </a:rPr>
              <a:t>Всероссийский Урок Победы, посвященный Году Памяти и Славы – 75-летию Победы в Великой Отечественной войне 1941-1945 годов.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800000"/>
                </a:solidFill>
              </a:rPr>
              <a:t> «Поклонимся великим тем годам»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800000"/>
                </a:solidFill>
              </a:rPr>
              <a:t>2019 год.</a:t>
            </a:r>
            <a:endParaRPr lang="ru-RU" dirty="0" smtClean="0">
              <a:solidFill>
                <a:srgbClr val="80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3"/>
          <p:cNvSpPr>
            <a:spLocks noGrp="1"/>
          </p:cNvSpPr>
          <p:nvPr>
            <p:ph type="title" idx="4294967295"/>
          </p:nvPr>
        </p:nvSpPr>
        <p:spPr>
          <a:xfrm>
            <a:off x="1547664" y="476672"/>
            <a:ext cx="7210425" cy="811212"/>
          </a:xfrm>
        </p:spPr>
        <p:txBody>
          <a:bodyPr/>
          <a:lstStyle/>
          <a:p>
            <a:pPr algn="ctr"/>
            <a:r>
              <a:rPr lang="ru-RU" altLang="ru-RU" dirty="0"/>
              <a:t>«КАТЮША»</a:t>
            </a:r>
          </a:p>
        </p:txBody>
      </p:sp>
      <p:pic>
        <p:nvPicPr>
          <p:cNvPr id="19459" name="Объект 7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126462" y="1707995"/>
            <a:ext cx="2711772" cy="3442876"/>
          </a:xfrm>
        </p:spPr>
      </p:pic>
      <p:sp>
        <p:nvSpPr>
          <p:cNvPr id="19460" name="TextBox 8"/>
          <p:cNvSpPr txBox="1">
            <a:spLocks noChangeArrowheads="1"/>
          </p:cNvSpPr>
          <p:nvPr/>
        </p:nvSpPr>
        <p:spPr bwMode="auto">
          <a:xfrm>
            <a:off x="1835696" y="5395092"/>
            <a:ext cx="300253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altLang="ru-RU" sz="2000" kern="0" dirty="0"/>
              <a:t>Автор музыки — Матвей </a:t>
            </a:r>
            <a:r>
              <a:rPr lang="ru-RU" altLang="ru-RU" sz="2000" kern="0" dirty="0" err="1"/>
              <a:t>Блантер</a:t>
            </a:r>
            <a:endParaRPr lang="ru-RU" altLang="ru-RU" sz="2000" kern="0" dirty="0"/>
          </a:p>
        </p:txBody>
      </p:sp>
      <p:pic>
        <p:nvPicPr>
          <p:cNvPr id="19461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707996"/>
            <a:ext cx="2710865" cy="3442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TextBox 10"/>
          <p:cNvSpPr txBox="1">
            <a:spLocks noChangeArrowheads="1"/>
          </p:cNvSpPr>
          <p:nvPr/>
        </p:nvSpPr>
        <p:spPr bwMode="auto">
          <a:xfrm>
            <a:off x="6058326" y="5394319"/>
            <a:ext cx="329326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altLang="ru-RU" sz="2000" kern="0" dirty="0"/>
              <a:t>Автор слов — Михаил Исаковский</a:t>
            </a:r>
          </a:p>
        </p:txBody>
      </p:sp>
    </p:spTree>
    <p:extLst>
      <p:ext uri="{BB962C8B-B14F-4D97-AF65-F5344CB8AC3E}">
        <p14:creationId xmlns:p14="http://schemas.microsoft.com/office/powerpoint/2010/main" xmlns="" val="125098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692696"/>
            <a:ext cx="3744416" cy="5191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860692"/>
            <a:ext cx="3411243" cy="4741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485359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4210" name="Picture 2" descr="C:\Users\Мария\Desktop\000190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640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5234" name="Picture 2" descr="C:\Users\Мария\Desktop\49529_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520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6258" name="Picture 2" descr="C:\Users\Мария\Desktop\pamyatnik_artilleristam.p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2978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 descr="C:\Users\Мария\Desktop\24 МЕЧТЫ Из серии 'Вечно живые'. 1975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5" y="0"/>
            <a:ext cx="3559861" cy="4169676"/>
          </a:xfrm>
          <a:prstGeom prst="rect">
            <a:avLst/>
          </a:prstGeom>
          <a:noFill/>
        </p:spPr>
      </p:pic>
      <p:pic>
        <p:nvPicPr>
          <p:cNvPr id="97283" name="Picture 3" descr="C:\Users\Мария\Desktop\14 Из серии 'Вечно живые'. 1975.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0"/>
            <a:ext cx="3203847" cy="4004809"/>
          </a:xfrm>
          <a:prstGeom prst="rect">
            <a:avLst/>
          </a:prstGeom>
          <a:noFill/>
        </p:spPr>
      </p:pic>
      <p:pic>
        <p:nvPicPr>
          <p:cNvPr id="97285" name="Picture 5" descr="C:\Users\Мария\Desktop\картинки войны\fullsiz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2996952"/>
            <a:ext cx="3251003" cy="38610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4" descr="C:\Users\Мария\Desktop\2045863_origina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92" y="692696"/>
            <a:ext cx="9073008" cy="54211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9330" name="Picture 2" descr="C:\Users\Мария\Desktop\0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63688" y="18303"/>
            <a:ext cx="6049963" cy="1582738"/>
          </a:xfrm>
        </p:spPr>
        <p:txBody>
          <a:bodyPr/>
          <a:lstStyle/>
          <a:p>
            <a:pPr eaLnBrk="1" hangingPunct="1"/>
            <a:r>
              <a:rPr lang="ru-RU" altLang="ru-RU" b="1" dirty="0">
                <a:solidFill>
                  <a:srgbClr val="860000"/>
                </a:solidFill>
              </a:rPr>
              <a:t>Песенное Эхо Войны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43808" y="1268760"/>
            <a:ext cx="6048375" cy="3960813"/>
          </a:xfrm>
        </p:spPr>
        <p:txBody>
          <a:bodyPr/>
          <a:lstStyle/>
          <a:p>
            <a:pPr algn="r" eaLnBrk="1" hangingPunct="1"/>
            <a:r>
              <a:rPr lang="ru-RU" altLang="ru-RU" sz="1300" b="1" dirty="0">
                <a:latin typeface="ItalicT" panose="00000400000000000000" pitchFamily="2" charset="0"/>
                <a:cs typeface="ItalicT" panose="00000400000000000000" pitchFamily="2" charset="0"/>
              </a:rPr>
              <a:t>Вот уж даль дневную</a:t>
            </a:r>
            <a:br>
              <a:rPr lang="ru-RU" altLang="ru-RU" sz="1300" b="1" dirty="0">
                <a:latin typeface="ItalicT" panose="00000400000000000000" pitchFamily="2" charset="0"/>
                <a:cs typeface="ItalicT" panose="00000400000000000000" pitchFamily="2" charset="0"/>
              </a:rPr>
            </a:br>
            <a:r>
              <a:rPr lang="ru-RU" altLang="ru-RU" sz="1300" b="1" dirty="0">
                <a:latin typeface="ItalicT" panose="00000400000000000000" pitchFamily="2" charset="0"/>
                <a:cs typeface="ItalicT" panose="00000400000000000000" pitchFamily="2" charset="0"/>
              </a:rPr>
              <a:t>Скрасил вечерний свет.</a:t>
            </a:r>
            <a:br>
              <a:rPr lang="ru-RU" altLang="ru-RU" sz="1300" b="1" dirty="0">
                <a:latin typeface="ItalicT" panose="00000400000000000000" pitchFamily="2" charset="0"/>
                <a:cs typeface="ItalicT" panose="00000400000000000000" pitchFamily="2" charset="0"/>
              </a:rPr>
            </a:br>
            <a:r>
              <a:rPr lang="ru-RU" altLang="ru-RU" sz="1300" b="1" dirty="0">
                <a:latin typeface="ItalicT" panose="00000400000000000000" pitchFamily="2" charset="0"/>
                <a:cs typeface="ItalicT" panose="00000400000000000000" pitchFamily="2" charset="0"/>
              </a:rPr>
              <a:t>Что же меня волнуют</a:t>
            </a:r>
            <a:br>
              <a:rPr lang="ru-RU" altLang="ru-RU" sz="1300" b="1" dirty="0">
                <a:latin typeface="ItalicT" panose="00000400000000000000" pitchFamily="2" charset="0"/>
                <a:cs typeface="ItalicT" panose="00000400000000000000" pitchFamily="2" charset="0"/>
              </a:rPr>
            </a:br>
            <a:r>
              <a:rPr lang="ru-RU" altLang="ru-RU" sz="1300" b="1" dirty="0">
                <a:latin typeface="ItalicT" panose="00000400000000000000" pitchFamily="2" charset="0"/>
                <a:cs typeface="ItalicT" panose="00000400000000000000" pitchFamily="2" charset="0"/>
              </a:rPr>
              <a:t>Песни военных лет?</a:t>
            </a:r>
            <a:br>
              <a:rPr lang="ru-RU" altLang="ru-RU" sz="1300" b="1" dirty="0">
                <a:latin typeface="ItalicT" panose="00000400000000000000" pitchFamily="2" charset="0"/>
                <a:cs typeface="ItalicT" panose="00000400000000000000" pitchFamily="2" charset="0"/>
              </a:rPr>
            </a:br>
            <a:r>
              <a:rPr lang="ru-RU" altLang="ru-RU" sz="1300" b="1" dirty="0">
                <a:latin typeface="ItalicT" panose="00000400000000000000" pitchFamily="2" charset="0"/>
                <a:cs typeface="ItalicT" panose="00000400000000000000" pitchFamily="2" charset="0"/>
              </a:rPr>
              <a:t>Словно напомнить хочет</a:t>
            </a:r>
            <a:br>
              <a:rPr lang="ru-RU" altLang="ru-RU" sz="1300" b="1" dirty="0">
                <a:latin typeface="ItalicT" panose="00000400000000000000" pitchFamily="2" charset="0"/>
                <a:cs typeface="ItalicT" panose="00000400000000000000" pitchFamily="2" charset="0"/>
              </a:rPr>
            </a:br>
            <a:r>
              <a:rPr lang="ru-RU" altLang="ru-RU" sz="1300" b="1" dirty="0">
                <a:latin typeface="ItalicT" panose="00000400000000000000" pitchFamily="2" charset="0"/>
                <a:cs typeface="ItalicT" panose="00000400000000000000" pitchFamily="2" charset="0"/>
              </a:rPr>
              <a:t>Нам о былой поре</a:t>
            </a:r>
            <a:br>
              <a:rPr lang="ru-RU" altLang="ru-RU" sz="1300" b="1" dirty="0">
                <a:latin typeface="ItalicT" panose="00000400000000000000" pitchFamily="2" charset="0"/>
                <a:cs typeface="ItalicT" panose="00000400000000000000" pitchFamily="2" charset="0"/>
              </a:rPr>
            </a:br>
            <a:r>
              <a:rPr lang="ru-RU" altLang="ru-RU" sz="1300" b="1" dirty="0">
                <a:latin typeface="ItalicT" panose="00000400000000000000" pitchFamily="2" charset="0"/>
                <a:cs typeface="ItalicT" panose="00000400000000000000" pitchFamily="2" charset="0"/>
              </a:rPr>
              <a:t>Синенький ли платочек,</a:t>
            </a:r>
            <a:br>
              <a:rPr lang="ru-RU" altLang="ru-RU" sz="1300" b="1" dirty="0">
                <a:latin typeface="ItalicT" panose="00000400000000000000" pitchFamily="2" charset="0"/>
                <a:cs typeface="ItalicT" panose="00000400000000000000" pitchFamily="2" charset="0"/>
              </a:rPr>
            </a:br>
            <a:r>
              <a:rPr lang="ru-RU" altLang="ru-RU" sz="1300" b="1" dirty="0">
                <a:latin typeface="ItalicT" panose="00000400000000000000" pitchFamily="2" charset="0"/>
                <a:cs typeface="ItalicT" panose="00000400000000000000" pitchFamily="2" charset="0"/>
              </a:rPr>
              <a:t>Песня ли о Днепре.</a:t>
            </a:r>
            <a:br>
              <a:rPr lang="ru-RU" altLang="ru-RU" sz="1300" b="1" dirty="0">
                <a:latin typeface="ItalicT" panose="00000400000000000000" pitchFamily="2" charset="0"/>
                <a:cs typeface="ItalicT" panose="00000400000000000000" pitchFamily="2" charset="0"/>
              </a:rPr>
            </a:br>
            <a:r>
              <a:rPr lang="ru-RU" altLang="ru-RU" sz="1300" b="1" dirty="0">
                <a:latin typeface="ItalicT" panose="00000400000000000000" pitchFamily="2" charset="0"/>
                <a:cs typeface="ItalicT" panose="00000400000000000000" pitchFamily="2" charset="0"/>
              </a:rPr>
              <a:t/>
            </a:r>
            <a:br>
              <a:rPr lang="ru-RU" altLang="ru-RU" sz="1300" b="1" dirty="0">
                <a:latin typeface="ItalicT" panose="00000400000000000000" pitchFamily="2" charset="0"/>
                <a:cs typeface="ItalicT" panose="00000400000000000000" pitchFamily="2" charset="0"/>
              </a:rPr>
            </a:br>
            <a:r>
              <a:rPr lang="ru-RU" altLang="ru-RU" sz="1300" b="1" dirty="0">
                <a:latin typeface="ItalicT" panose="00000400000000000000" pitchFamily="2" charset="0"/>
                <a:cs typeface="ItalicT" panose="00000400000000000000" pitchFamily="2" charset="0"/>
              </a:rPr>
              <a:t>Что-то для нас святое</a:t>
            </a:r>
            <a:br>
              <a:rPr lang="ru-RU" altLang="ru-RU" sz="1300" b="1" dirty="0">
                <a:latin typeface="ItalicT" panose="00000400000000000000" pitchFamily="2" charset="0"/>
                <a:cs typeface="ItalicT" panose="00000400000000000000" pitchFamily="2" charset="0"/>
              </a:rPr>
            </a:br>
            <a:r>
              <a:rPr lang="ru-RU" altLang="ru-RU" sz="1300" b="1" dirty="0">
                <a:latin typeface="ItalicT" panose="00000400000000000000" pitchFamily="2" charset="0"/>
                <a:cs typeface="ItalicT" panose="00000400000000000000" pitchFamily="2" charset="0"/>
              </a:rPr>
              <a:t>Скрыто в их глубине,</a:t>
            </a:r>
            <a:br>
              <a:rPr lang="ru-RU" altLang="ru-RU" sz="1300" b="1" dirty="0">
                <a:latin typeface="ItalicT" panose="00000400000000000000" pitchFamily="2" charset="0"/>
                <a:cs typeface="ItalicT" panose="00000400000000000000" pitchFamily="2" charset="0"/>
              </a:rPr>
            </a:br>
            <a:r>
              <a:rPr lang="ru-RU" altLang="ru-RU" sz="1300" b="1" dirty="0">
                <a:latin typeface="ItalicT" panose="00000400000000000000" pitchFamily="2" charset="0"/>
                <a:cs typeface="ItalicT" panose="00000400000000000000" pitchFamily="2" charset="0"/>
              </a:rPr>
              <a:t>Строки, какие стоя</a:t>
            </a:r>
            <a:br>
              <a:rPr lang="ru-RU" altLang="ru-RU" sz="1300" b="1" dirty="0">
                <a:latin typeface="ItalicT" panose="00000400000000000000" pitchFamily="2" charset="0"/>
                <a:cs typeface="ItalicT" panose="00000400000000000000" pitchFamily="2" charset="0"/>
              </a:rPr>
            </a:br>
            <a:r>
              <a:rPr lang="ru-RU" altLang="ru-RU" sz="1300" b="1" dirty="0">
                <a:latin typeface="ItalicT" panose="00000400000000000000" pitchFamily="2" charset="0"/>
                <a:cs typeface="ItalicT" panose="00000400000000000000" pitchFamily="2" charset="0"/>
              </a:rPr>
              <a:t>Хочется слушать мне. </a:t>
            </a:r>
            <a:br>
              <a:rPr lang="ru-RU" altLang="ru-RU" sz="1300" b="1" dirty="0">
                <a:latin typeface="ItalicT" panose="00000400000000000000" pitchFamily="2" charset="0"/>
                <a:cs typeface="ItalicT" panose="00000400000000000000" pitchFamily="2" charset="0"/>
              </a:rPr>
            </a:br>
            <a:r>
              <a:rPr lang="ru-RU" altLang="ru-RU" sz="1300" b="1" dirty="0">
                <a:latin typeface="ItalicT" panose="00000400000000000000" pitchFamily="2" charset="0"/>
                <a:cs typeface="ItalicT" panose="00000400000000000000" pitchFamily="2" charset="0"/>
              </a:rPr>
              <a:t>Песни поры военной,</a:t>
            </a:r>
            <a:br>
              <a:rPr lang="ru-RU" altLang="ru-RU" sz="1300" b="1" dirty="0">
                <a:latin typeface="ItalicT" panose="00000400000000000000" pitchFamily="2" charset="0"/>
                <a:cs typeface="ItalicT" panose="00000400000000000000" pitchFamily="2" charset="0"/>
              </a:rPr>
            </a:br>
            <a:r>
              <a:rPr lang="ru-RU" altLang="ru-RU" sz="1300" b="1" dirty="0">
                <a:latin typeface="ItalicT" panose="00000400000000000000" pitchFamily="2" charset="0"/>
                <a:cs typeface="ItalicT" panose="00000400000000000000" pitchFamily="2" charset="0"/>
              </a:rPr>
              <a:t>Что сберегли для нас</a:t>
            </a:r>
            <a:br>
              <a:rPr lang="ru-RU" altLang="ru-RU" sz="1300" b="1" dirty="0">
                <a:latin typeface="ItalicT" panose="00000400000000000000" pitchFamily="2" charset="0"/>
                <a:cs typeface="ItalicT" panose="00000400000000000000" pitchFamily="2" charset="0"/>
              </a:rPr>
            </a:br>
            <a:r>
              <a:rPr lang="ru-RU" altLang="ru-RU" sz="1300" b="1" dirty="0">
                <a:latin typeface="ItalicT" panose="00000400000000000000" pitchFamily="2" charset="0"/>
                <a:cs typeface="ItalicT" panose="00000400000000000000" pitchFamily="2" charset="0"/>
              </a:rPr>
              <a:t>Весь неприкосновенный</a:t>
            </a:r>
            <a:br>
              <a:rPr lang="ru-RU" altLang="ru-RU" sz="1300" b="1" dirty="0">
                <a:latin typeface="ItalicT" panose="00000400000000000000" pitchFamily="2" charset="0"/>
                <a:cs typeface="ItalicT" panose="00000400000000000000" pitchFamily="2" charset="0"/>
              </a:rPr>
            </a:br>
            <a:r>
              <a:rPr lang="ru-RU" altLang="ru-RU" sz="1300" b="1" dirty="0">
                <a:latin typeface="ItalicT" panose="00000400000000000000" pitchFamily="2" charset="0"/>
                <a:cs typeface="ItalicT" panose="00000400000000000000" pitchFamily="2" charset="0"/>
              </a:rPr>
              <a:t>Наших сердец запас.</a:t>
            </a:r>
            <a:br>
              <a:rPr lang="ru-RU" altLang="ru-RU" sz="1300" b="1" dirty="0">
                <a:latin typeface="ItalicT" panose="00000400000000000000" pitchFamily="2" charset="0"/>
                <a:cs typeface="ItalicT" panose="00000400000000000000" pitchFamily="2" charset="0"/>
              </a:rPr>
            </a:br>
            <a:r>
              <a:rPr lang="ru-RU" altLang="ru-RU" sz="1300" b="1" dirty="0">
                <a:latin typeface="ItalicT" panose="00000400000000000000" pitchFamily="2" charset="0"/>
                <a:cs typeface="ItalicT" panose="00000400000000000000" pitchFamily="2" charset="0"/>
              </a:rPr>
              <a:t/>
            </a:r>
            <a:br>
              <a:rPr lang="ru-RU" altLang="ru-RU" sz="1300" b="1" dirty="0">
                <a:latin typeface="ItalicT" panose="00000400000000000000" pitchFamily="2" charset="0"/>
                <a:cs typeface="ItalicT" panose="00000400000000000000" pitchFamily="2" charset="0"/>
              </a:rPr>
            </a:br>
            <a:r>
              <a:rPr lang="ru-RU" altLang="ru-RU" sz="1300" b="1" dirty="0">
                <a:latin typeface="ItalicT" panose="00000400000000000000" pitchFamily="2" charset="0"/>
                <a:cs typeface="ItalicT" panose="00000400000000000000" pitchFamily="2" charset="0"/>
              </a:rPr>
              <a:t>Душу мою согрейте,</a:t>
            </a:r>
            <a:br>
              <a:rPr lang="ru-RU" altLang="ru-RU" sz="1300" b="1" dirty="0">
                <a:latin typeface="ItalicT" panose="00000400000000000000" pitchFamily="2" charset="0"/>
                <a:cs typeface="ItalicT" panose="00000400000000000000" pitchFamily="2" charset="0"/>
              </a:rPr>
            </a:br>
            <a:r>
              <a:rPr lang="ru-RU" altLang="ru-RU" sz="1300" b="1" dirty="0">
                <a:latin typeface="ItalicT" panose="00000400000000000000" pitchFamily="2" charset="0"/>
                <a:cs typeface="ItalicT" panose="00000400000000000000" pitchFamily="2" charset="0"/>
              </a:rPr>
              <a:t>Струну задев едва,</a:t>
            </a:r>
            <a:br>
              <a:rPr lang="ru-RU" altLang="ru-RU" sz="1300" b="1" dirty="0">
                <a:latin typeface="ItalicT" panose="00000400000000000000" pitchFamily="2" charset="0"/>
                <a:cs typeface="ItalicT" panose="00000400000000000000" pitchFamily="2" charset="0"/>
              </a:rPr>
            </a:br>
            <a:r>
              <a:rPr lang="ru-RU" altLang="ru-RU" sz="1300" b="1" dirty="0">
                <a:latin typeface="ItalicT" panose="00000400000000000000" pitchFamily="2" charset="0"/>
                <a:cs typeface="ItalicT" panose="00000400000000000000" pitchFamily="2" charset="0"/>
              </a:rPr>
              <a:t>Тех вечеров на рейде</a:t>
            </a:r>
            <a:br>
              <a:rPr lang="ru-RU" altLang="ru-RU" sz="1300" b="1" dirty="0">
                <a:latin typeface="ItalicT" panose="00000400000000000000" pitchFamily="2" charset="0"/>
                <a:cs typeface="ItalicT" panose="00000400000000000000" pitchFamily="2" charset="0"/>
              </a:rPr>
            </a:br>
            <a:r>
              <a:rPr lang="ru-RU" altLang="ru-RU" sz="1300" b="1" dirty="0">
                <a:latin typeface="ItalicT" panose="00000400000000000000" pitchFamily="2" charset="0"/>
                <a:cs typeface="ItalicT" panose="00000400000000000000" pitchFamily="2" charset="0"/>
              </a:rPr>
              <a:t>Трепетные слова.</a:t>
            </a:r>
            <a:br>
              <a:rPr lang="ru-RU" altLang="ru-RU" sz="1300" b="1" dirty="0">
                <a:latin typeface="ItalicT" panose="00000400000000000000" pitchFamily="2" charset="0"/>
                <a:cs typeface="ItalicT" panose="00000400000000000000" pitchFamily="2" charset="0"/>
              </a:rPr>
            </a:br>
            <a:r>
              <a:rPr lang="ru-RU" altLang="ru-RU" sz="1300" b="1" dirty="0">
                <a:latin typeface="ItalicT" panose="00000400000000000000" pitchFamily="2" charset="0"/>
                <a:cs typeface="ItalicT" panose="00000400000000000000" pitchFamily="2" charset="0"/>
              </a:rPr>
              <a:t>С первого взгляда, может,</a:t>
            </a:r>
            <a:br>
              <a:rPr lang="ru-RU" altLang="ru-RU" sz="1300" b="1" dirty="0">
                <a:latin typeface="ItalicT" panose="00000400000000000000" pitchFamily="2" charset="0"/>
                <a:cs typeface="ItalicT" panose="00000400000000000000" pitchFamily="2" charset="0"/>
              </a:rPr>
            </a:br>
            <a:r>
              <a:rPr lang="ru-RU" altLang="ru-RU" sz="1300" b="1" dirty="0">
                <a:latin typeface="ItalicT" panose="00000400000000000000" pitchFamily="2" charset="0"/>
                <a:cs typeface="ItalicT" panose="00000400000000000000" pitchFamily="2" charset="0"/>
              </a:rPr>
              <a:t>В них ничего и нет,</a:t>
            </a:r>
            <a:br>
              <a:rPr lang="ru-RU" altLang="ru-RU" sz="1300" b="1" dirty="0">
                <a:latin typeface="ItalicT" panose="00000400000000000000" pitchFamily="2" charset="0"/>
                <a:cs typeface="ItalicT" panose="00000400000000000000" pitchFamily="2" charset="0"/>
              </a:rPr>
            </a:br>
            <a:r>
              <a:rPr lang="ru-RU" altLang="ru-RU" sz="1300" b="1" dirty="0">
                <a:latin typeface="ItalicT" panose="00000400000000000000" pitchFamily="2" charset="0"/>
                <a:cs typeface="ItalicT" panose="00000400000000000000" pitchFamily="2" charset="0"/>
              </a:rPr>
              <a:t>Что ж меня вновь тревожит</a:t>
            </a:r>
            <a:br>
              <a:rPr lang="ru-RU" altLang="ru-RU" sz="1300" b="1" dirty="0">
                <a:latin typeface="ItalicT" panose="00000400000000000000" pitchFamily="2" charset="0"/>
                <a:cs typeface="ItalicT" panose="00000400000000000000" pitchFamily="2" charset="0"/>
              </a:rPr>
            </a:br>
            <a:r>
              <a:rPr lang="ru-RU" altLang="ru-RU" sz="1300" b="1" dirty="0">
                <a:latin typeface="ItalicT" panose="00000400000000000000" pitchFamily="2" charset="0"/>
                <a:cs typeface="ItalicT" panose="00000400000000000000" pitchFamily="2" charset="0"/>
              </a:rPr>
              <a:t>Песни военных лет?</a:t>
            </a:r>
          </a:p>
        </p:txBody>
      </p:sp>
      <p:pic>
        <p:nvPicPr>
          <p:cNvPr id="4" name="Рисунок 3" descr="pesni_vov2010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51720" y="1484784"/>
            <a:ext cx="3214678" cy="45383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49699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>
                <a:solidFill>
                  <a:srgbClr val="860000"/>
                </a:solidFill>
              </a:rPr>
              <a:t>«Эх, дороги…»</a:t>
            </a:r>
          </a:p>
        </p:txBody>
      </p:sp>
      <p:sp>
        <p:nvSpPr>
          <p:cNvPr id="3075" name="Текст 7"/>
          <p:cNvSpPr>
            <a:spLocks noGrp="1"/>
          </p:cNvSpPr>
          <p:nvPr>
            <p:ph type="body" idx="4294967295"/>
          </p:nvPr>
        </p:nvSpPr>
        <p:spPr>
          <a:xfrm>
            <a:off x="1714500" y="5214938"/>
            <a:ext cx="3357563" cy="639762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altLang="ru-RU" sz="2400"/>
              <a:t>композитор </a:t>
            </a:r>
          </a:p>
          <a:p>
            <a:pPr algn="ctr">
              <a:buFontTx/>
              <a:buNone/>
            </a:pPr>
            <a:r>
              <a:rPr lang="ru-RU" altLang="ru-RU" sz="2400" b="1"/>
              <a:t>А. Г. Новиков</a:t>
            </a:r>
            <a:endParaRPr lang="ru-RU" altLang="ru-RU" sz="2400">
              <a:cs typeface="Calibri" panose="020F0502020204030204" pitchFamily="34" charset="0"/>
            </a:endParaRPr>
          </a:p>
        </p:txBody>
      </p:sp>
      <p:pic>
        <p:nvPicPr>
          <p:cNvPr id="3076" name="Рисунок 9" descr="Novikov_AG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17713" y="1682750"/>
            <a:ext cx="2697162" cy="338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Рисунок 11" descr="271734298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81613" y="1643063"/>
            <a:ext cx="23622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5143500" y="5214938"/>
            <a:ext cx="25717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/>
              <a:t>поэт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/>
              <a:t> </a:t>
            </a:r>
            <a:r>
              <a:rPr lang="ru-RU" altLang="ru-RU" sz="2400" b="1"/>
              <a:t>Л. И. Ошанин</a:t>
            </a:r>
            <a:r>
              <a:rPr lang="ru-RU" altLang="ru-RU" sz="180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63688" y="476672"/>
            <a:ext cx="7056784" cy="5649491"/>
          </a:xfrm>
        </p:spPr>
        <p:txBody>
          <a:bodyPr/>
          <a:lstStyle/>
          <a:p>
            <a:pPr algn="ctr">
              <a:buNone/>
            </a:pPr>
            <a:r>
              <a:rPr lang="ru-RU" sz="2400" b="1" dirty="0" smtClean="0">
                <a:solidFill>
                  <a:srgbClr val="800000"/>
                </a:solidFill>
              </a:rPr>
              <a:t>Конспект интегрированного 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800000"/>
                </a:solidFill>
              </a:rPr>
              <a:t>урока по музыке в 6 классе «Никто не забыт, ничто не забыто»</a:t>
            </a:r>
          </a:p>
          <a:p>
            <a:pPr algn="ctr">
              <a:buNone/>
            </a:pPr>
            <a:endParaRPr lang="ru-RU" sz="2400" b="1" dirty="0" smtClean="0">
              <a:solidFill>
                <a:srgbClr val="800000"/>
              </a:solidFill>
            </a:endParaRPr>
          </a:p>
          <a:p>
            <a:pPr algn="ctr">
              <a:buNone/>
            </a:pPr>
            <a:r>
              <a:rPr lang="ru-RU" sz="2400" b="1" i="1" dirty="0" smtClean="0">
                <a:solidFill>
                  <a:srgbClr val="800000"/>
                </a:solidFill>
              </a:rPr>
              <a:t>6 класс, урок №5, 4 четверть </a:t>
            </a:r>
            <a:br>
              <a:rPr lang="ru-RU" sz="2400" b="1" i="1" dirty="0" smtClean="0">
                <a:solidFill>
                  <a:srgbClr val="800000"/>
                </a:solidFill>
              </a:rPr>
            </a:br>
            <a:r>
              <a:rPr lang="ru-RU" sz="2400" b="1" i="1" dirty="0" smtClean="0">
                <a:solidFill>
                  <a:srgbClr val="800000"/>
                </a:solidFill>
              </a:rPr>
              <a:t>Программа </a:t>
            </a:r>
            <a:r>
              <a:rPr lang="ru-RU" sz="2400" b="1" i="1" dirty="0" err="1" smtClean="0">
                <a:solidFill>
                  <a:srgbClr val="800000"/>
                </a:solidFill>
              </a:rPr>
              <a:t>Т.И.Науменко</a:t>
            </a:r>
            <a:r>
              <a:rPr lang="ru-RU" sz="2400" b="1" i="1" dirty="0" smtClean="0">
                <a:solidFill>
                  <a:srgbClr val="800000"/>
                </a:solidFill>
              </a:rPr>
              <a:t>, </a:t>
            </a:r>
            <a:r>
              <a:rPr lang="ru-RU" sz="2400" b="1" i="1" dirty="0" err="1" smtClean="0">
                <a:solidFill>
                  <a:srgbClr val="800000"/>
                </a:solidFill>
              </a:rPr>
              <a:t>В.В.Алеева</a:t>
            </a:r>
            <a:endParaRPr lang="ru-RU" sz="2400" b="1" dirty="0" smtClean="0">
              <a:solidFill>
                <a:srgbClr val="800000"/>
              </a:solidFill>
            </a:endParaRPr>
          </a:p>
          <a:p>
            <a:pPr algn="ctr">
              <a:buNone/>
            </a:pPr>
            <a:endParaRPr lang="ru-RU" sz="2400" b="1" dirty="0" smtClean="0">
              <a:solidFill>
                <a:srgbClr val="800000"/>
              </a:solidFill>
            </a:endParaRPr>
          </a:p>
          <a:p>
            <a:pPr algn="ctr">
              <a:buNone/>
            </a:pPr>
            <a:r>
              <a:rPr lang="ru-RU" sz="2400" b="1" dirty="0" smtClean="0">
                <a:solidFill>
                  <a:srgbClr val="800000"/>
                </a:solidFill>
              </a:rPr>
              <a:t>Учитель: Максимова М.А.,  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800000"/>
                </a:solidFill>
              </a:rPr>
              <a:t>МБОУ «</a:t>
            </a:r>
            <a:r>
              <a:rPr lang="ru-RU" sz="2400" b="1" dirty="0" err="1" smtClean="0">
                <a:solidFill>
                  <a:srgbClr val="800000"/>
                </a:solidFill>
              </a:rPr>
              <a:t>Кимовская</a:t>
            </a:r>
            <a:r>
              <a:rPr lang="ru-RU" sz="2400" b="1" dirty="0" smtClean="0">
                <a:solidFill>
                  <a:srgbClr val="800000"/>
                </a:solidFill>
              </a:rPr>
              <a:t> СОШ» Спасского муниципального  района РТ.</a:t>
            </a:r>
            <a:br>
              <a:rPr lang="ru-RU" sz="2400" b="1" dirty="0" smtClean="0">
                <a:solidFill>
                  <a:srgbClr val="800000"/>
                </a:solidFill>
              </a:rPr>
            </a:br>
            <a:endParaRPr lang="ru-RU" sz="2400" b="1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Прямоугольник 6"/>
          <p:cNvSpPr>
            <a:spLocks noChangeArrowheads="1"/>
          </p:cNvSpPr>
          <p:nvPr/>
        </p:nvSpPr>
        <p:spPr bwMode="auto">
          <a:xfrm>
            <a:off x="1928813" y="285750"/>
            <a:ext cx="5929312" cy="252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/>
              <a:t>«Тогда казалось, что все, что можно написать о войне, уже написано, — вспоминает о времени создания песни Л.Ошанин, — И мы с Новиковым, в частности, написали немало военных песен. Может быть, поэтому и увлекла нас тема, которая была сформулирована скупо: </a:t>
            </a:r>
            <a:r>
              <a:rPr lang="ru-RU" altLang="ru-RU" sz="2000" b="1"/>
              <a:t>«Под стук колес», </a:t>
            </a:r>
            <a:r>
              <a:rPr lang="ru-RU" altLang="ru-RU" sz="2000"/>
              <a:t>а в скобках стояло — </a:t>
            </a:r>
            <a:r>
              <a:rPr lang="ru-RU" altLang="ru-RU" sz="2000" b="1"/>
              <a:t>«Солдаты едут на фронт»</a:t>
            </a:r>
            <a:r>
              <a:rPr lang="ru-RU" altLang="ru-RU" sz="2000"/>
              <a:t>.</a:t>
            </a:r>
            <a:r>
              <a:rPr lang="ru-RU" altLang="ru-RU" sz="1800"/>
              <a:t/>
            </a:r>
            <a:br>
              <a:rPr lang="ru-RU" altLang="ru-RU" sz="1800"/>
            </a:br>
            <a:endParaRPr lang="ru-RU" altLang="ru-RU" sz="1800"/>
          </a:p>
        </p:txBody>
      </p:sp>
      <p:pic>
        <p:nvPicPr>
          <p:cNvPr id="4099" name="Рисунок 8" descr="1328527311_eh_dorogi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4075" y="2643188"/>
            <a:ext cx="6019800" cy="407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8"/>
          <p:cNvSpPr>
            <a:spLocks noChangeArrowheads="1"/>
          </p:cNvSpPr>
          <p:nvPr/>
        </p:nvSpPr>
        <p:spPr bwMode="auto">
          <a:xfrm>
            <a:off x="2071688" y="0"/>
            <a:ext cx="5643562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i="1"/>
              <a:t>“Эх, дороги…” далеким эхом незабываемых, суровых и трудных военных лет отзывается в сердце и памяти тех, кто поет или слышит ее знакомый до боли напев. </a:t>
            </a:r>
          </a:p>
        </p:txBody>
      </p:sp>
      <p:pic>
        <p:nvPicPr>
          <p:cNvPr id="5123" name="Рисунок 9" descr="ehdorogi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86063" y="1838325"/>
            <a:ext cx="4000500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Прямоугольник 1"/>
          <p:cNvSpPr>
            <a:spLocks noChangeArrowheads="1"/>
          </p:cNvSpPr>
          <p:nvPr/>
        </p:nvSpPr>
        <p:spPr bwMode="auto">
          <a:xfrm>
            <a:off x="1857375" y="285750"/>
            <a:ext cx="6215063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i="1"/>
              <a:t>Песня эта как исповедь о выстраданном и пережитом, раздумье о том, через что довелось пройти и что выдюжить в минувшей войне нашему народу.</a:t>
            </a:r>
            <a:endParaRPr lang="ru-RU" altLang="ru-RU" sz="2400" i="1"/>
          </a:p>
        </p:txBody>
      </p:sp>
      <p:pic>
        <p:nvPicPr>
          <p:cNvPr id="6147" name="Рисунок 2" descr="tracks_road_of_life.1s99bi1ku1wk0c88gksck4w8k.ejcuplo1l0oo0sk8c40s8osc4.th.jpe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00250" y="1833563"/>
            <a:ext cx="7143750" cy="481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9"/>
          <p:cNvSpPr>
            <a:spLocks noGrp="1" noChangeArrowheads="1"/>
          </p:cNvSpPr>
          <p:nvPr>
            <p:ph type="title"/>
          </p:nvPr>
        </p:nvSpPr>
        <p:spPr>
          <a:xfrm>
            <a:off x="1214438" y="0"/>
            <a:ext cx="7929562" cy="1143000"/>
          </a:xfrm>
          <a:noFill/>
        </p:spPr>
        <p:txBody>
          <a:bodyPr/>
          <a:lstStyle/>
          <a:p>
            <a:r>
              <a:rPr lang="ru-RU" altLang="ru-RU" sz="3600" b="1" i="1"/>
              <a:t>“Нам дороги эти позабыть нельзя”. </a:t>
            </a:r>
            <a:endParaRPr lang="ru-RU" altLang="ru-RU" sz="3600" b="1" i="1">
              <a:solidFill>
                <a:srgbClr val="860000"/>
              </a:solidFill>
            </a:endParaRPr>
          </a:p>
        </p:txBody>
      </p:sp>
      <p:pic>
        <p:nvPicPr>
          <p:cNvPr id="7171" name="Рисунок 3" descr="0_a7678_e9182c91_XL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5938" y="3611563"/>
            <a:ext cx="7358062" cy="324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Рисунок 4" descr="8570bcc0b227334be455446d5be1eb11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5938" y="1095375"/>
            <a:ext cx="4000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Рисунок 5" descr="406847_600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0688" y="1071563"/>
            <a:ext cx="3643312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Текст 4"/>
          <p:cNvSpPr>
            <a:spLocks noGrp="1"/>
          </p:cNvSpPr>
          <p:nvPr>
            <p:ph type="body" sz="half" idx="4294967295"/>
          </p:nvPr>
        </p:nvSpPr>
        <p:spPr>
          <a:xfrm>
            <a:off x="4788024" y="5877272"/>
            <a:ext cx="7210425" cy="817563"/>
          </a:xfrm>
        </p:spPr>
        <p:txBody>
          <a:bodyPr/>
          <a:lstStyle/>
          <a:p>
            <a:pPr marL="0" indent="0">
              <a:buNone/>
            </a:pPr>
            <a:r>
              <a:rPr lang="ru-RU" altLang="ru-RU" sz="2400" dirty="0"/>
              <a:t>Негры пели русскую "Катюшу", </a:t>
            </a:r>
            <a:endParaRPr lang="en-US" altLang="ru-RU" sz="2400" dirty="0"/>
          </a:p>
          <a:p>
            <a:pPr marL="0" indent="0">
              <a:buNone/>
            </a:pPr>
            <a:r>
              <a:rPr lang="ru-RU" altLang="ru-RU" sz="2400" dirty="0"/>
              <a:t>Ту, что Исаковский написал.</a:t>
            </a:r>
          </a:p>
        </p:txBody>
      </p:sp>
      <p:pic>
        <p:nvPicPr>
          <p:cNvPr id="22531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59" y="4509120"/>
            <a:ext cx="3747126" cy="2409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16632"/>
            <a:ext cx="4104456" cy="2639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5376" y="8238"/>
            <a:ext cx="2483768" cy="3357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073004"/>
            <a:ext cx="3672408" cy="2754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2480797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63235" y="857250"/>
            <a:ext cx="3080765" cy="5143500"/>
          </a:xfrm>
          <a:prstGeom prst="rect">
            <a:avLst/>
          </a:prstGeom>
          <a:effectLst>
            <a:glow rad="127000">
              <a:srgbClr val="F3EDD7"/>
            </a:glow>
            <a:softEdge rad="190500"/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189292" y="1085851"/>
            <a:ext cx="4873943" cy="1604486"/>
          </a:xfrm>
        </p:spPr>
        <p:txBody>
          <a:bodyPr/>
          <a:lstStyle/>
          <a:p>
            <a:pPr algn="ctr"/>
            <a:r>
              <a:rPr lang="ru-RU" sz="41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Тернистый путь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625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«Смуглянки»</a:t>
            </a:r>
          </a:p>
        </p:txBody>
      </p:sp>
    </p:spTree>
    <p:extLst>
      <p:ext uri="{BB962C8B-B14F-4D97-AF65-F5344CB8AC3E}">
        <p14:creationId xmlns:p14="http://schemas.microsoft.com/office/powerpoint/2010/main" xmlns="" val="30987973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54112"/>
          </a:xfrm>
        </p:spPr>
        <p:txBody>
          <a:bodyPr/>
          <a:lstStyle/>
          <a:p>
            <a:r>
              <a:rPr lang="ru-RU" altLang="ru-RU" b="1">
                <a:solidFill>
                  <a:srgbClr val="860000"/>
                </a:solidFill>
              </a:rPr>
              <a:t>«В землянке»</a:t>
            </a:r>
          </a:p>
        </p:txBody>
      </p:sp>
      <p:pic>
        <p:nvPicPr>
          <p:cNvPr id="21" name="Содержимое 20" descr="Surkov_AA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214938" y="1571625"/>
            <a:ext cx="3148012" cy="4071938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" name="Содержимое 24" descr="Listov1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2000250" y="1571625"/>
            <a:ext cx="2786063" cy="4071938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221" name="Прямоугольник 25"/>
          <p:cNvSpPr>
            <a:spLocks noChangeArrowheads="1"/>
          </p:cNvSpPr>
          <p:nvPr/>
        </p:nvSpPr>
        <p:spPr bwMode="auto">
          <a:xfrm>
            <a:off x="2143125" y="5786438"/>
            <a:ext cx="30861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/>
              <a:t>композитор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/>
              <a:t> Константин Листов</a:t>
            </a:r>
          </a:p>
        </p:txBody>
      </p:sp>
      <p:sp>
        <p:nvSpPr>
          <p:cNvPr id="9222" name="Прямоугольник 26"/>
          <p:cNvSpPr>
            <a:spLocks noChangeArrowheads="1"/>
          </p:cNvSpPr>
          <p:nvPr/>
        </p:nvSpPr>
        <p:spPr bwMode="auto">
          <a:xfrm>
            <a:off x="5572125" y="5786438"/>
            <a:ext cx="259873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/>
              <a:t>поэт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/>
              <a:t> Алексей Сурков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3"/>
          <p:cNvSpPr>
            <a:spLocks noChangeArrowheads="1"/>
          </p:cNvSpPr>
          <p:nvPr/>
        </p:nvSpPr>
        <p:spPr bwMode="auto">
          <a:xfrm>
            <a:off x="1500188" y="214313"/>
            <a:ext cx="7643812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Когда поэт писал стихотворение «Бьется в тесной печурке огонь», он не собирался его публиковать  и тем более не думал, что оно может стать песней. Это были несколько стихотворных строчек из письма жене с фронта. </a:t>
            </a:r>
          </a:p>
        </p:txBody>
      </p:sp>
      <p:pic>
        <p:nvPicPr>
          <p:cNvPr id="10243" name="Рисунок 4" descr="zem_av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57375" y="1482725"/>
            <a:ext cx="3357563" cy="537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Рисунок 5" descr="6-2s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485900"/>
            <a:ext cx="3810000" cy="537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1"/>
          <p:cNvSpPr>
            <a:spLocks noChangeArrowheads="1"/>
          </p:cNvSpPr>
          <p:nvPr/>
        </p:nvSpPr>
        <p:spPr bwMode="auto">
          <a:xfrm>
            <a:off x="2000250" y="0"/>
            <a:ext cx="67151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Эта песня считается одной из наивысших лирических удач во всей фронтовой поэзии. Она звала в бой, воодушевляла на подвиг, звучала как вызов врагу, как презрение к смерти. </a:t>
            </a:r>
          </a:p>
        </p:txBody>
      </p:sp>
      <p:pic>
        <p:nvPicPr>
          <p:cNvPr id="12291" name="Рисунок 2" descr="27325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5938" y="1357313"/>
            <a:ext cx="3670300" cy="471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Рисунок 3" descr="slide_5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0688" y="1357313"/>
            <a:ext cx="3643312" cy="471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Прямоугольник 4"/>
          <p:cNvSpPr>
            <a:spLocks noChangeArrowheads="1"/>
          </p:cNvSpPr>
          <p:nvPr/>
        </p:nvSpPr>
        <p:spPr bwMode="auto">
          <a:xfrm>
            <a:off x="5643563" y="428625"/>
            <a:ext cx="3500437" cy="557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="1" i="1"/>
              <a:t>Памятный знак </a:t>
            </a:r>
            <a:r>
              <a:rPr lang="ru-RU" altLang="ru-RU" sz="1800" b="1"/>
              <a:t>установлен в 1998 году, на месте землянки, в которой в ноябре 1941 года фронтовой корреспондент и поэт Алексей Сурков написал стихи, впоследствии ставшие словами песни. Выкопали эту землянку во дворе своего дома братья Михаил и Владимир Кузнецовы. Потом на фронте в минуты затишья пели они песню «в Землянке»,не зная о том, что их печурка согрела Алексея Суркова и вдохновила композитора Константина Листова на создание одной из самых чистых и светлых песен о любви! </a:t>
            </a:r>
          </a:p>
        </p:txBody>
      </p:sp>
      <p:pic>
        <p:nvPicPr>
          <p:cNvPr id="13315" name="Рисунок 5" descr="2732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5006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player.myshared.ru/6/778457/slides/slide_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63688" y="620688"/>
            <a:ext cx="7210425" cy="1081088"/>
          </a:xfrm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/>
              <a:t>«ЖУРАВЛИ» </a:t>
            </a:r>
            <a:br>
              <a:rPr lang="ru-RU" dirty="0"/>
            </a:br>
            <a:r>
              <a:rPr lang="ru-RU" sz="3100" dirty="0"/>
              <a:t>("Марку Бернесу, для которого эта песня стала последней ")</a:t>
            </a:r>
          </a:p>
        </p:txBody>
      </p:sp>
      <p:pic>
        <p:nvPicPr>
          <p:cNvPr id="24579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459403" y="2882689"/>
            <a:ext cx="2317130" cy="3242074"/>
          </a:xfrm>
        </p:spPr>
      </p:pic>
      <p:sp>
        <p:nvSpPr>
          <p:cNvPr id="24580" name="TextBox 4"/>
          <p:cNvSpPr txBox="1">
            <a:spLocks noChangeArrowheads="1"/>
          </p:cNvSpPr>
          <p:nvPr/>
        </p:nvSpPr>
        <p:spPr bwMode="auto">
          <a:xfrm>
            <a:off x="1827004" y="6252044"/>
            <a:ext cx="235029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altLang="ru-RU" sz="2000" kern="0" dirty="0"/>
              <a:t>Расул Гамзатов</a:t>
            </a:r>
          </a:p>
        </p:txBody>
      </p:sp>
      <p:pic>
        <p:nvPicPr>
          <p:cNvPr id="24581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29086" y="2852936"/>
            <a:ext cx="2350679" cy="3289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2" name="TextBox 6"/>
          <p:cNvSpPr txBox="1">
            <a:spLocks noChangeArrowheads="1"/>
          </p:cNvSpPr>
          <p:nvPr/>
        </p:nvSpPr>
        <p:spPr bwMode="auto">
          <a:xfrm>
            <a:off x="7031829" y="6142435"/>
            <a:ext cx="21455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altLang="ru-RU" sz="2000" kern="0" dirty="0"/>
              <a:t>Ян Френкель</a:t>
            </a:r>
          </a:p>
        </p:txBody>
      </p:sp>
      <p:pic>
        <p:nvPicPr>
          <p:cNvPr id="24583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94877" y="2882689"/>
            <a:ext cx="2306424" cy="323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4" name="TextBox 8"/>
          <p:cNvSpPr txBox="1">
            <a:spLocks noChangeArrowheads="1"/>
          </p:cNvSpPr>
          <p:nvPr/>
        </p:nvSpPr>
        <p:spPr bwMode="auto">
          <a:xfrm>
            <a:off x="4688168" y="6120252"/>
            <a:ext cx="128468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altLang="ru-RU" sz="2000" kern="0" dirty="0"/>
              <a:t>Марк Бернес</a:t>
            </a:r>
          </a:p>
        </p:txBody>
      </p:sp>
    </p:spTree>
    <p:extLst>
      <p:ext uri="{BB962C8B-B14F-4D97-AF65-F5344CB8AC3E}">
        <p14:creationId xmlns:p14="http://schemas.microsoft.com/office/powerpoint/2010/main" xmlns="" val="403652144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1"/>
          <p:cNvSpPr txBox="1">
            <a:spLocks noChangeArrowheads="1"/>
          </p:cNvSpPr>
          <p:nvPr/>
        </p:nvSpPr>
        <p:spPr bwMode="auto">
          <a:xfrm>
            <a:off x="5384827" y="836712"/>
            <a:ext cx="3765947" cy="535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altLang="ru-RU" kern="0" dirty="0"/>
              <a:t>Мне кажется порою, что джигиты,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altLang="ru-RU" kern="0" dirty="0"/>
              <a:t>В могилах братских не были зарыты,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altLang="ru-RU" kern="0" dirty="0"/>
              <a:t>А превратились в белых журавлей...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altLang="ru-RU" kern="0" dirty="0"/>
              <a:t>Они летят, свершают путь свой длинный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altLang="ru-RU" kern="0" dirty="0"/>
              <a:t>И выкликают чьи-то имена.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altLang="ru-RU" kern="0" dirty="0"/>
              <a:t>Не потому ли с клином журавлиным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altLang="ru-RU" kern="0" dirty="0"/>
              <a:t>От века речь аварская сходна?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altLang="ru-RU" kern="0" dirty="0"/>
              <a:t>Летит, летит по небу клин усталый -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altLang="ru-RU" kern="0" dirty="0"/>
              <a:t>Мои друзья былые и родня.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altLang="ru-RU" kern="0" dirty="0"/>
              <a:t>И в их строю есть промежуток малый -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altLang="ru-RU" kern="0" dirty="0"/>
              <a:t>Быть может, это место для меня!..</a:t>
            </a:r>
          </a:p>
        </p:txBody>
      </p:sp>
      <p:pic>
        <p:nvPicPr>
          <p:cNvPr id="26627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23490" y="1412776"/>
            <a:ext cx="2771775" cy="3530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TextBox 3"/>
          <p:cNvSpPr txBox="1">
            <a:spLocks noChangeArrowheads="1"/>
          </p:cNvSpPr>
          <p:nvPr/>
        </p:nvSpPr>
        <p:spPr bwMode="auto">
          <a:xfrm>
            <a:off x="2421730" y="5517232"/>
            <a:ext cx="237529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altLang="ru-RU" sz="2000" kern="0" dirty="0"/>
              <a:t>Наум Гребнев</a:t>
            </a:r>
          </a:p>
        </p:txBody>
      </p:sp>
    </p:spTree>
    <p:extLst>
      <p:ext uri="{BB962C8B-B14F-4D97-AF65-F5344CB8AC3E}">
        <p14:creationId xmlns:p14="http://schemas.microsoft.com/office/powerpoint/2010/main" xmlns="" val="93856490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15861" y="738428"/>
            <a:ext cx="3707904" cy="5578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13926" y="3645024"/>
            <a:ext cx="3414946" cy="2672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47172" y="836712"/>
            <a:ext cx="3381700" cy="2274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3982676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0354" name="Picture 2" descr="C:\Users\Мария\Desktop\big_thum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63" y="-5080"/>
            <a:ext cx="9137237" cy="68630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91680" y="260648"/>
            <a:ext cx="3528392" cy="5937523"/>
          </a:xfrm>
        </p:spPr>
        <p:txBody>
          <a:bodyPr/>
          <a:lstStyle/>
          <a:p>
            <a:pPr>
              <a:buNone/>
            </a:pPr>
            <a:r>
              <a:rPr lang="ru-RU" sz="1400" b="1" dirty="0" smtClean="0">
                <a:solidFill>
                  <a:srgbClr val="800000"/>
                </a:solidFill>
              </a:rPr>
              <a:t>Текст песни «Вальс Победы» </a:t>
            </a:r>
          </a:p>
          <a:p>
            <a:pPr>
              <a:buNone/>
            </a:pPr>
            <a:r>
              <a:rPr lang="ru-RU" sz="1400" b="1" dirty="0" smtClean="0">
                <a:solidFill>
                  <a:srgbClr val="800000"/>
                </a:solidFill>
              </a:rPr>
              <a:t> </a:t>
            </a:r>
          </a:p>
          <a:p>
            <a:pPr>
              <a:buNone/>
            </a:pPr>
            <a:r>
              <a:rPr lang="ru-RU" sz="1400" b="1" dirty="0" smtClean="0">
                <a:solidFill>
                  <a:srgbClr val="800000"/>
                </a:solidFill>
              </a:rPr>
              <a:t>1.Сверкают солнца яркие лучи</a:t>
            </a:r>
          </a:p>
          <a:p>
            <a:pPr>
              <a:buNone/>
            </a:pPr>
            <a:r>
              <a:rPr lang="ru-RU" sz="1400" b="1" dirty="0" smtClean="0">
                <a:solidFill>
                  <a:srgbClr val="800000"/>
                </a:solidFill>
              </a:rPr>
              <a:t>И с ними вместе вновь весну встречают</a:t>
            </a:r>
          </a:p>
          <a:p>
            <a:pPr>
              <a:buNone/>
            </a:pPr>
            <a:r>
              <a:rPr lang="ru-RU" sz="1400" b="1" dirty="0" smtClean="0">
                <a:solidFill>
                  <a:srgbClr val="800000"/>
                </a:solidFill>
              </a:rPr>
              <a:t>Родные ветераны-старики</a:t>
            </a:r>
          </a:p>
          <a:p>
            <a:pPr>
              <a:buNone/>
            </a:pPr>
            <a:r>
              <a:rPr lang="ru-RU" sz="1400" b="1" dirty="0" smtClean="0">
                <a:solidFill>
                  <a:srgbClr val="800000"/>
                </a:solidFill>
              </a:rPr>
              <a:t>Ведь День Победы раз в году бывает.</a:t>
            </a:r>
          </a:p>
          <a:p>
            <a:pPr>
              <a:buNone/>
            </a:pPr>
            <a:r>
              <a:rPr lang="ru-RU" sz="1400" b="1" dirty="0" smtClean="0">
                <a:solidFill>
                  <a:srgbClr val="800000"/>
                </a:solidFill>
              </a:rPr>
              <a:t>Пусть незаметно скатится слеза</a:t>
            </a:r>
          </a:p>
          <a:p>
            <a:pPr>
              <a:buNone/>
            </a:pPr>
            <a:r>
              <a:rPr lang="ru-RU" sz="1400" b="1" dirty="0" smtClean="0">
                <a:solidFill>
                  <a:srgbClr val="800000"/>
                </a:solidFill>
              </a:rPr>
              <a:t>По тем, кто с поля боя не пришёл когда-то</a:t>
            </a:r>
          </a:p>
          <a:p>
            <a:pPr>
              <a:buNone/>
            </a:pPr>
            <a:r>
              <a:rPr lang="ru-RU" sz="1400" b="1" dirty="0" smtClean="0">
                <a:solidFill>
                  <a:srgbClr val="800000"/>
                </a:solidFill>
              </a:rPr>
              <a:t>И вспомнится далёкая весна</a:t>
            </a:r>
          </a:p>
          <a:p>
            <a:pPr>
              <a:buNone/>
            </a:pPr>
            <a:r>
              <a:rPr lang="ru-RU" sz="1400" b="1" dirty="0" smtClean="0">
                <a:solidFill>
                  <a:srgbClr val="800000"/>
                </a:solidFill>
              </a:rPr>
              <a:t>В ликующем, счастливом сорок пятом.</a:t>
            </a:r>
          </a:p>
          <a:p>
            <a:pPr>
              <a:buNone/>
            </a:pPr>
            <a:r>
              <a:rPr lang="ru-RU" sz="1400" b="1" dirty="0" smtClean="0">
                <a:solidFill>
                  <a:srgbClr val="800000"/>
                </a:solidFill>
              </a:rPr>
              <a:t> </a:t>
            </a:r>
          </a:p>
          <a:p>
            <a:pPr>
              <a:buNone/>
            </a:pPr>
            <a:r>
              <a:rPr lang="ru-RU" sz="1400" b="1" dirty="0" smtClean="0">
                <a:solidFill>
                  <a:srgbClr val="800000"/>
                </a:solidFill>
              </a:rPr>
              <a:t>Припев.</a:t>
            </a:r>
          </a:p>
          <a:p>
            <a:pPr>
              <a:buNone/>
            </a:pPr>
            <a:r>
              <a:rPr lang="ru-RU" sz="1400" b="1" dirty="0" smtClean="0">
                <a:solidFill>
                  <a:srgbClr val="800000"/>
                </a:solidFill>
              </a:rPr>
              <a:t>Пусть закружит, закружит он нас</a:t>
            </a:r>
          </a:p>
          <a:p>
            <a:pPr>
              <a:buNone/>
            </a:pPr>
            <a:r>
              <a:rPr lang="ru-RU" sz="1400" b="1" dirty="0" smtClean="0">
                <a:solidFill>
                  <a:srgbClr val="800000"/>
                </a:solidFill>
              </a:rPr>
              <a:t>Этот вальс, этот праздничный вальс.</a:t>
            </a:r>
          </a:p>
          <a:p>
            <a:pPr>
              <a:buNone/>
            </a:pPr>
            <a:r>
              <a:rPr lang="ru-RU" sz="1400" b="1" dirty="0" smtClean="0">
                <a:solidFill>
                  <a:srgbClr val="800000"/>
                </a:solidFill>
              </a:rPr>
              <a:t>Пусть на солнце блестит седина</a:t>
            </a:r>
          </a:p>
          <a:p>
            <a:pPr>
              <a:buNone/>
            </a:pPr>
            <a:r>
              <a:rPr lang="ru-RU" sz="1400" b="1" dirty="0" smtClean="0">
                <a:solidFill>
                  <a:srgbClr val="800000"/>
                </a:solidFill>
              </a:rPr>
              <a:t>На груди пусть горят ордена.</a:t>
            </a:r>
          </a:p>
          <a:p>
            <a:pPr>
              <a:buNone/>
            </a:pPr>
            <a:r>
              <a:rPr lang="ru-RU" sz="1400" b="1" dirty="0" smtClean="0">
                <a:solidFill>
                  <a:srgbClr val="800000"/>
                </a:solidFill>
              </a:rPr>
              <a:t>Пусть звучит этот вальс над землёй</a:t>
            </a:r>
          </a:p>
          <a:p>
            <a:pPr>
              <a:buNone/>
            </a:pPr>
            <a:r>
              <a:rPr lang="ru-RU" sz="1400" b="1" dirty="0" smtClean="0">
                <a:solidFill>
                  <a:srgbClr val="800000"/>
                </a:solidFill>
              </a:rPr>
              <a:t>Он такой молодой и седой</a:t>
            </a:r>
          </a:p>
          <a:p>
            <a:pPr>
              <a:buNone/>
            </a:pPr>
            <a:r>
              <a:rPr lang="ru-RU" sz="1400" b="1" dirty="0" smtClean="0">
                <a:solidFill>
                  <a:srgbClr val="800000"/>
                </a:solidFill>
              </a:rPr>
              <a:t>Пусть года всё спешат и спешат,</a:t>
            </a:r>
          </a:p>
          <a:p>
            <a:pPr>
              <a:buNone/>
            </a:pPr>
            <a:r>
              <a:rPr lang="ru-RU" sz="1400" b="1" dirty="0" smtClean="0">
                <a:solidFill>
                  <a:srgbClr val="800000"/>
                </a:solidFill>
              </a:rPr>
              <a:t>Никогда не стареет душа.</a:t>
            </a:r>
          </a:p>
          <a:p>
            <a:pPr>
              <a:buNone/>
            </a:pPr>
            <a:r>
              <a:rPr lang="ru-RU" sz="1400" b="1" dirty="0" smtClean="0">
                <a:solidFill>
                  <a:srgbClr val="800000"/>
                </a:solidFill>
              </a:rPr>
              <a:t> </a:t>
            </a:r>
          </a:p>
          <a:p>
            <a:pPr>
              <a:buNone/>
            </a:pPr>
            <a:endParaRPr lang="ru-RU" sz="1200" dirty="0" smtClean="0"/>
          </a:p>
          <a:p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5148064" y="332656"/>
            <a:ext cx="3528392" cy="5937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Пусть в сердце каждом этот вальс звучит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 молодо опять глаза сияют,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Пусть солнце светит и ручей журчит,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Пусть пушки замолчат и не стреляют.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 на полях сражения-цветы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Раскроют лепестки в лучах заката.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Пусть сбудутся волшебные мечты,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Что снились им когда-то в сорок пятом.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Припев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 Торжественно фанфары запоют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 засверкает медь на ярком солнце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Зажжётся в небе праздничный салют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 ветеран счастливо улыбнётся.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 пусть последний бой давно затих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Но ветеран останется солдатом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 на параде каждый за двоих,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 вальс звучит опять как в сорок пятом.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Припев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ChangeArrowheads="1"/>
          </p:cNvSpPr>
          <p:nvPr/>
        </p:nvSpPr>
        <p:spPr bwMode="auto">
          <a:xfrm>
            <a:off x="2267744" y="363915"/>
            <a:ext cx="5508104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Создание творческого проекта – тема «Тема войны в произведениях искусства».</a:t>
            </a: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lang="ru-RU" sz="3200" b="1" dirty="0" smtClean="0">
              <a:solidFill>
                <a:srgbClr val="800000"/>
              </a:solidFill>
              <a:latin typeface="Calibri" pitchFamily="34" charset="0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 Подготовить к исполнению песню «Вальс Победы»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b="1" dirty="0" smtClean="0">
              <a:solidFill>
                <a:srgbClr val="800000"/>
              </a:solidFill>
              <a:latin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b="1" dirty="0" smtClean="0">
              <a:solidFill>
                <a:srgbClr val="800000"/>
              </a:solidFill>
              <a:latin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463290" y="1199674"/>
            <a:ext cx="4629150" cy="994172"/>
          </a:xfrm>
        </p:spPr>
        <p:txBody>
          <a:bodyPr>
            <a:noAutofit/>
          </a:bodyPr>
          <a:lstStyle/>
          <a:p>
            <a:r>
              <a:rPr lang="ru-RU" sz="52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«День Победы»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23110" y="2448306"/>
            <a:ext cx="5275181" cy="3300985"/>
          </a:xfrm>
          <a:prstGeom prst="rect">
            <a:avLst/>
          </a:prstGeom>
          <a:effectLst>
            <a:softEdge rad="177800"/>
          </a:effectLst>
        </p:spPr>
      </p:pic>
    </p:spTree>
    <p:extLst>
      <p:ext uri="{BB962C8B-B14F-4D97-AF65-F5344CB8AC3E}">
        <p14:creationId xmlns:p14="http://schemas.microsoft.com/office/powerpoint/2010/main" xmlns="" val="376378824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alphaModFix amt="99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788920" y="4525804"/>
            <a:ext cx="6240780" cy="994172"/>
          </a:xfrm>
        </p:spPr>
        <p:txBody>
          <a:bodyPr>
            <a:noAutofit/>
          </a:bodyPr>
          <a:lstStyle/>
          <a:p>
            <a:pPr algn="ctr"/>
            <a:r>
              <a:rPr lang="ru-RU" sz="4125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Владимир Гаврилович Харитонов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35896" y="0"/>
            <a:ext cx="4104456" cy="4499538"/>
          </a:xfrm>
          <a:prstGeom prst="rect">
            <a:avLst/>
          </a:prstGeom>
          <a:effectLst>
            <a:softEdge rad="0"/>
          </a:effectLst>
        </p:spPr>
      </p:pic>
    </p:spTree>
    <p:extLst>
      <p:ext uri="{BB962C8B-B14F-4D97-AF65-F5344CB8AC3E}">
        <p14:creationId xmlns:p14="http://schemas.microsoft.com/office/powerpoint/2010/main" xmlns="" val="166106821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616744"/>
            <a:ext cx="6629400" cy="1943576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«Это радость со слезами на глазах» 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та самая строчка, та главная мысль, от которой и пошла вся песня</a:t>
            </a:r>
          </a:p>
        </p:txBody>
      </p:sp>
    </p:spTree>
    <p:extLst>
      <p:ext uri="{BB962C8B-B14F-4D97-AF65-F5344CB8AC3E}">
        <p14:creationId xmlns:p14="http://schemas.microsoft.com/office/powerpoint/2010/main" xmlns="" val="144622728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138" r="5946" b="17448"/>
          <a:stretch/>
        </p:blipFill>
        <p:spPr>
          <a:xfrm>
            <a:off x="2125980" y="1046782"/>
            <a:ext cx="3200400" cy="3773607"/>
          </a:xfrm>
          <a:effectLst>
            <a:softEdge rad="241300"/>
          </a:effectLst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52110" y="2519137"/>
            <a:ext cx="3348990" cy="3121259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452110" y="1337309"/>
            <a:ext cx="3314700" cy="99417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Давид Федорович </a:t>
            </a:r>
            <a:r>
              <a:rPr lang="ru-RU" dirty="0" err="1"/>
              <a:t>Тухманов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023666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Мария\Desktop\img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2832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xmlns="" val="27794456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Мария\Desktop\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488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11760" y="404664"/>
            <a:ext cx="6275040" cy="5721499"/>
          </a:xfrm>
        </p:spPr>
        <p:txBody>
          <a:bodyPr/>
          <a:lstStyle/>
          <a:p>
            <a:r>
              <a:rPr lang="ru-RU" sz="4400" b="1" dirty="0" smtClean="0">
                <a:solidFill>
                  <a:srgbClr val="800000"/>
                </a:solidFill>
              </a:rPr>
              <a:t>Узнать ………</a:t>
            </a:r>
          </a:p>
          <a:p>
            <a:r>
              <a:rPr lang="ru-RU" sz="4400" b="1" dirty="0" smtClean="0">
                <a:solidFill>
                  <a:srgbClr val="800000"/>
                </a:solidFill>
              </a:rPr>
              <a:t>Познакомиться …….</a:t>
            </a:r>
          </a:p>
          <a:p>
            <a:r>
              <a:rPr lang="ru-RU" sz="4400" b="1" dirty="0" smtClean="0">
                <a:solidFill>
                  <a:srgbClr val="800000"/>
                </a:solidFill>
              </a:rPr>
              <a:t>Научиться ……..</a:t>
            </a:r>
          </a:p>
          <a:p>
            <a:r>
              <a:rPr lang="ru-RU" sz="4400" b="1" dirty="0" smtClean="0">
                <a:solidFill>
                  <a:srgbClr val="800000"/>
                </a:solidFill>
              </a:rPr>
              <a:t>Поразмышлять…….</a:t>
            </a:r>
          </a:p>
          <a:p>
            <a:r>
              <a:rPr lang="ru-RU" sz="4400" b="1" dirty="0" smtClean="0">
                <a:solidFill>
                  <a:srgbClr val="800000"/>
                </a:solidFill>
              </a:rPr>
              <a:t>Вспомнить……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098" name="AutoShape 2" descr="https://im0-tub-ru.yandex.net/i?id=8c3a4a82487c0b8da9a482f42674d91f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0" name="AutoShape 4" descr="https://im0-tub-ru.yandex.net/i?id=8c3a4a82487c0b8da9a482f42674d91f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1" name="Picture 5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6978" y="260648"/>
            <a:ext cx="8865135" cy="6264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3" name="Picture 1" descr="C:\Users\Мария\Desktop\s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3187" name="Picture 3" descr="C:\Users\Мария\Desktop\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Оформление по умолчанию">
  <a:themeElements>
    <a:clrScheme name="Оформление по умолчанию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9_maya</Template>
  <TotalTime>146</TotalTime>
  <Words>555</Words>
  <Application>Microsoft Office PowerPoint</Application>
  <PresentationFormat>Экран (4:3)</PresentationFormat>
  <Paragraphs>114</Paragraphs>
  <Slides>40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40</vt:i4>
      </vt:variant>
    </vt:vector>
  </HeadingPairs>
  <TitlesOfParts>
    <vt:vector size="43" baseType="lpstr">
      <vt:lpstr>Оформление по умолчанию</vt:lpstr>
      <vt:lpstr>1_Оформление по умолчанию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«КАТЮША»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Песенное Эхо Войны</vt:lpstr>
      <vt:lpstr>«Эх, дороги…»</vt:lpstr>
      <vt:lpstr>Слайд 20</vt:lpstr>
      <vt:lpstr>Слайд 21</vt:lpstr>
      <vt:lpstr>Слайд 22</vt:lpstr>
      <vt:lpstr>“Нам дороги эти позабыть нельзя”. </vt:lpstr>
      <vt:lpstr>Слайд 24</vt:lpstr>
      <vt:lpstr>Тернистый путь  «Смуглянки»</vt:lpstr>
      <vt:lpstr>«В землянке»</vt:lpstr>
      <vt:lpstr>Слайд 27</vt:lpstr>
      <vt:lpstr>Слайд 28</vt:lpstr>
      <vt:lpstr>Слайд 29</vt:lpstr>
      <vt:lpstr>«ЖУРАВЛИ»  ("Марку Бернесу, для которого эта песня стала последней ")</vt:lpstr>
      <vt:lpstr>Слайд 31</vt:lpstr>
      <vt:lpstr>Слайд 32</vt:lpstr>
      <vt:lpstr>Слайд 33</vt:lpstr>
      <vt:lpstr>Слайд 34</vt:lpstr>
      <vt:lpstr>Слайд 35</vt:lpstr>
      <vt:lpstr>«День Победы»</vt:lpstr>
      <vt:lpstr>Владимир Гаврилович Харитонов</vt:lpstr>
      <vt:lpstr>«Это радость со слезами на глазах» - та самая строчка, та главная мысль, от которой и пошла вся песня</vt:lpstr>
      <vt:lpstr>Давид Федорович Тухманов</vt:lpstr>
      <vt:lpstr>Слайд 40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«Эх, дороги…»</dc:title>
  <dc:creator>Оля Шедова</dc:creator>
  <cp:lastModifiedBy>Мария</cp:lastModifiedBy>
  <cp:revision>17</cp:revision>
  <dcterms:created xsi:type="dcterms:W3CDTF">2016-05-03T14:33:48Z</dcterms:created>
  <dcterms:modified xsi:type="dcterms:W3CDTF">2019-10-29T08:23:36Z</dcterms:modified>
</cp:coreProperties>
</file>