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270" r:id="rId4"/>
    <p:sldId id="272" r:id="rId5"/>
    <p:sldId id="273" r:id="rId6"/>
    <p:sldId id="267" r:id="rId7"/>
    <p:sldId id="257" r:id="rId8"/>
    <p:sldId id="264" r:id="rId9"/>
    <p:sldId id="261" r:id="rId10"/>
    <p:sldId id="268" r:id="rId11"/>
    <p:sldId id="279" r:id="rId12"/>
    <p:sldId id="276" r:id="rId13"/>
    <p:sldId id="277" r:id="rId14"/>
    <p:sldId id="260" r:id="rId15"/>
    <p:sldId id="263" r:id="rId16"/>
    <p:sldId id="278" r:id="rId17"/>
    <p:sldId id="274" r:id="rId18"/>
    <p:sldId id="266" r:id="rId19"/>
    <p:sldId id="280" r:id="rId20"/>
    <p:sldId id="265" r:id="rId21"/>
    <p:sldId id="275"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9" d="100"/>
          <a:sy n="59" d="100"/>
        </p:scale>
        <p:origin x="-127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68E2309-AD14-42EA-B89B-DB706A97E1F2}" type="datetimeFigureOut">
              <a:rPr lang="ru-RU" smtClean="0"/>
              <a:pPr/>
              <a:t>13.05.2020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37B57B-9217-428D-AF49-38B449DF510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68E2309-AD14-42EA-B89B-DB706A97E1F2}" type="datetimeFigureOut">
              <a:rPr lang="ru-RU" smtClean="0"/>
              <a:pPr/>
              <a:t>13.05.2020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37B57B-9217-428D-AF49-38B449DF510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68E2309-AD14-42EA-B89B-DB706A97E1F2}" type="datetimeFigureOut">
              <a:rPr lang="ru-RU" smtClean="0"/>
              <a:pPr/>
              <a:t>13.05.2020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37B57B-9217-428D-AF49-38B449DF510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68E2309-AD14-42EA-B89B-DB706A97E1F2}" type="datetimeFigureOut">
              <a:rPr lang="ru-RU" smtClean="0"/>
              <a:pPr/>
              <a:t>13.05.2020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37B57B-9217-428D-AF49-38B449DF510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68E2309-AD14-42EA-B89B-DB706A97E1F2}" type="datetimeFigureOut">
              <a:rPr lang="ru-RU" smtClean="0"/>
              <a:pPr/>
              <a:t>13.05.2020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37B57B-9217-428D-AF49-38B449DF510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68E2309-AD14-42EA-B89B-DB706A97E1F2}" type="datetimeFigureOut">
              <a:rPr lang="ru-RU" smtClean="0"/>
              <a:pPr/>
              <a:t>13.05.2020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237B57B-9217-428D-AF49-38B449DF510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68E2309-AD14-42EA-B89B-DB706A97E1F2}" type="datetimeFigureOut">
              <a:rPr lang="ru-RU" smtClean="0"/>
              <a:pPr/>
              <a:t>13.05.2020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237B57B-9217-428D-AF49-38B449DF510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68E2309-AD14-42EA-B89B-DB706A97E1F2}" type="datetimeFigureOut">
              <a:rPr lang="ru-RU" smtClean="0"/>
              <a:pPr/>
              <a:t>13.05.2020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237B57B-9217-428D-AF49-38B449DF510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68E2309-AD14-42EA-B89B-DB706A97E1F2}" type="datetimeFigureOut">
              <a:rPr lang="ru-RU" smtClean="0"/>
              <a:pPr/>
              <a:t>13.05.2020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237B57B-9217-428D-AF49-38B449DF510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68E2309-AD14-42EA-B89B-DB706A97E1F2}" type="datetimeFigureOut">
              <a:rPr lang="ru-RU" smtClean="0"/>
              <a:pPr/>
              <a:t>13.05.2020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237B57B-9217-428D-AF49-38B449DF510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68E2309-AD14-42EA-B89B-DB706A97E1F2}" type="datetimeFigureOut">
              <a:rPr lang="ru-RU" smtClean="0"/>
              <a:pPr/>
              <a:t>13.05.2020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237B57B-9217-428D-AF49-38B449DF510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40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8E2309-AD14-42EA-B89B-DB706A97E1F2}" type="datetimeFigureOut">
              <a:rPr lang="ru-RU" smtClean="0"/>
              <a:pPr/>
              <a:t>13.05.2020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37B57B-9217-428D-AF49-38B449DF510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www.youtube.com/watch?v=HaV3W0svP9M" TargetMode="External"/><Relationship Id="rId2" Type="http://schemas.openxmlformats.org/officeDocument/2006/relationships/hyperlink" Target="https://www.studsell.com/view/25441/40000"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de-DE" sz="5400" b="1" dirty="0" smtClean="0">
                <a:solidFill>
                  <a:schemeClr val="accent3">
                    <a:lumMod val="50000"/>
                  </a:schemeClr>
                </a:solidFill>
                <a:latin typeface="Times New Roman" pitchFamily="18" charset="0"/>
                <a:cs typeface="Times New Roman" pitchFamily="18" charset="0"/>
              </a:rPr>
              <a:t>Die</a:t>
            </a:r>
            <a:r>
              <a:rPr lang="ru-RU" sz="5400" b="1" dirty="0" smtClean="0">
                <a:solidFill>
                  <a:schemeClr val="accent3">
                    <a:lumMod val="50000"/>
                  </a:schemeClr>
                </a:solidFill>
                <a:latin typeface="Times New Roman" pitchFamily="18" charset="0"/>
                <a:cs typeface="Times New Roman" pitchFamily="18" charset="0"/>
              </a:rPr>
              <a:t> </a:t>
            </a:r>
            <a:r>
              <a:rPr lang="de-DE" sz="5400" b="1" dirty="0" smtClean="0">
                <a:solidFill>
                  <a:schemeClr val="accent3">
                    <a:lumMod val="50000"/>
                  </a:schemeClr>
                </a:solidFill>
                <a:latin typeface="Times New Roman" pitchFamily="18" charset="0"/>
                <a:cs typeface="Times New Roman" pitchFamily="18" charset="0"/>
              </a:rPr>
              <a:t>Grünwald</a:t>
            </a:r>
            <a:r>
              <a:rPr lang="ru-RU" sz="5400" b="1" dirty="0" smtClean="0">
                <a:solidFill>
                  <a:schemeClr val="accent3">
                    <a:lumMod val="50000"/>
                  </a:schemeClr>
                </a:solidFill>
                <a:latin typeface="Times New Roman" pitchFamily="18" charset="0"/>
                <a:cs typeface="Times New Roman" pitchFamily="18" charset="0"/>
              </a:rPr>
              <a:t> -</a:t>
            </a:r>
            <a:r>
              <a:rPr lang="de-DE" sz="5400" b="1" dirty="0" smtClean="0">
                <a:solidFill>
                  <a:schemeClr val="accent3">
                    <a:lumMod val="50000"/>
                  </a:schemeClr>
                </a:solidFill>
                <a:latin typeface="Times New Roman" pitchFamily="18" charset="0"/>
                <a:cs typeface="Times New Roman" pitchFamily="18" charset="0"/>
              </a:rPr>
              <a:t> Felsen</a:t>
            </a:r>
            <a:endParaRPr lang="ru-RU" sz="5400" b="1" dirty="0">
              <a:solidFill>
                <a:schemeClr val="accent3">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b="1" dirty="0" smtClean="0">
                <a:solidFill>
                  <a:schemeClr val="accent3">
                    <a:lumMod val="50000"/>
                  </a:schemeClr>
                </a:solidFill>
                <a:latin typeface="Times New Roman" pitchFamily="18" charset="0"/>
                <a:cs typeface="Times New Roman" pitchFamily="18" charset="0"/>
              </a:rPr>
              <a:t>Die</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Grünwald</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 Felsen</a:t>
            </a:r>
            <a:endParaRPr lang="ru-RU" dirty="0"/>
          </a:p>
        </p:txBody>
      </p:sp>
      <p:pic>
        <p:nvPicPr>
          <p:cNvPr id="5" name="Содержимое 4" descr="14666056271424 (1).jpg"/>
          <p:cNvPicPr>
            <a:picLocks noGrp="1" noChangeAspect="1"/>
          </p:cNvPicPr>
          <p:nvPr>
            <p:ph sz="half" idx="1"/>
          </p:nvPr>
        </p:nvPicPr>
        <p:blipFill>
          <a:blip r:embed="rId2"/>
          <a:stretch>
            <a:fillRect/>
          </a:stretch>
        </p:blipFill>
        <p:spPr>
          <a:xfrm>
            <a:off x="457200" y="1643050"/>
            <a:ext cx="3686172" cy="4643470"/>
          </a:xfrm>
        </p:spPr>
      </p:pic>
      <p:sp>
        <p:nvSpPr>
          <p:cNvPr id="4" name="Содержимое 3"/>
          <p:cNvSpPr>
            <a:spLocks noGrp="1"/>
          </p:cNvSpPr>
          <p:nvPr>
            <p:ph sz="half" idx="2"/>
          </p:nvPr>
        </p:nvSpPr>
        <p:spPr>
          <a:xfrm>
            <a:off x="4214810" y="1600200"/>
            <a:ext cx="4714908" cy="4972072"/>
          </a:xfrm>
        </p:spPr>
        <p:txBody>
          <a:bodyPr>
            <a:normAutofit lnSpcReduction="10000"/>
          </a:bodyPr>
          <a:lstStyle/>
          <a:p>
            <a:pPr>
              <a:buNone/>
            </a:pPr>
            <a:r>
              <a:rPr lang="de-DE" dirty="0" smtClean="0">
                <a:latin typeface="Times New Roman" pitchFamily="18" charset="0"/>
                <a:cs typeface="Times New Roman" pitchFamily="18" charset="0"/>
              </a:rPr>
              <a:t>    Was für ein Gelehrte war Grünewald</a:t>
            </a:r>
            <a:r>
              <a:rPr lang="ru-RU" dirty="0" smtClean="0">
                <a:latin typeface="Times New Roman" pitchFamily="18" charset="0"/>
                <a:cs typeface="Times New Roman" pitchFamily="18" charset="0"/>
              </a:rPr>
              <a:t>?</a:t>
            </a:r>
            <a:r>
              <a:rPr lang="ru-RU" dirty="0" smtClean="0"/>
              <a:t> </a:t>
            </a:r>
            <a:r>
              <a:rPr lang="ru-RU" dirty="0" smtClean="0">
                <a:latin typeface="Times New Roman" pitchFamily="18" charset="0"/>
                <a:cs typeface="Times New Roman" pitchFamily="18" charset="0"/>
              </a:rPr>
              <a:t>(1827-1873). </a:t>
            </a:r>
            <a:r>
              <a:rPr lang="de-DE" dirty="0" smtClean="0">
                <a:latin typeface="Times New Roman" pitchFamily="18" charset="0"/>
                <a:cs typeface="Times New Roman" pitchFamily="18" charset="0"/>
              </a:rPr>
              <a:t> Leider  gibt es in unserem Heimatmuseum keine Fotos. Moritz  Grünewald war Mitglied der dritten Expedition in Uralgebirge </a:t>
            </a:r>
            <a:r>
              <a:rPr lang="ru-RU" dirty="0" smtClean="0">
                <a:latin typeface="Times New Roman" pitchFamily="18" charset="0"/>
                <a:cs typeface="Times New Roman" pitchFamily="18" charset="0"/>
              </a:rPr>
              <a:t>(1853)</a:t>
            </a:r>
            <a:r>
              <a:rPr lang="de-DE" dirty="0" smtClean="0">
                <a:latin typeface="Times New Roman" pitchFamily="18" charset="0"/>
                <a:cs typeface="Times New Roman" pitchFamily="18" charset="0"/>
              </a:rPr>
              <a:t>. Moritz  Grünewald  war Magister der   Sankt-Petersburger Universität , Doktor der </a:t>
            </a:r>
            <a:r>
              <a:rPr lang="de-DE" dirty="0" err="1" smtClean="0">
                <a:latin typeface="Times New Roman" pitchFamily="18" charset="0"/>
                <a:cs typeface="Times New Roman" pitchFamily="18" charset="0"/>
              </a:rPr>
              <a:t>Philosofie</a:t>
            </a:r>
            <a:r>
              <a:rPr lang="de-DE" dirty="0" smtClean="0">
                <a:latin typeface="Times New Roman" pitchFamily="18" charset="0"/>
                <a:cs typeface="Times New Roman" pitchFamily="18" charset="0"/>
              </a:rPr>
              <a:t> in Berliner Universität.</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b="1" dirty="0" smtClean="0">
                <a:solidFill>
                  <a:schemeClr val="accent3">
                    <a:lumMod val="50000"/>
                  </a:schemeClr>
                </a:solidFill>
                <a:latin typeface="Times New Roman" pitchFamily="18" charset="0"/>
                <a:cs typeface="Times New Roman" pitchFamily="18" charset="0"/>
              </a:rPr>
              <a:t>Die</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Grünwald</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 Felsen</a:t>
            </a:r>
            <a:endParaRPr lang="ru-RU" dirty="0"/>
          </a:p>
        </p:txBody>
      </p:sp>
      <p:sp>
        <p:nvSpPr>
          <p:cNvPr id="3" name="Содержимое 2"/>
          <p:cNvSpPr>
            <a:spLocks noGrp="1"/>
          </p:cNvSpPr>
          <p:nvPr>
            <p:ph sz="half" idx="1"/>
          </p:nvPr>
        </p:nvSpPr>
        <p:spPr>
          <a:xfrm>
            <a:off x="457200" y="1600200"/>
            <a:ext cx="4257676" cy="4972072"/>
          </a:xfrm>
        </p:spPr>
        <p:txBody>
          <a:bodyPr>
            <a:normAutofit fontScale="92500" lnSpcReduction="20000"/>
          </a:bodyPr>
          <a:lstStyle/>
          <a:p>
            <a:r>
              <a:rPr lang="de-DE" dirty="0" smtClean="0">
                <a:latin typeface="Times New Roman" pitchFamily="18" charset="0"/>
                <a:cs typeface="Times New Roman" pitchFamily="18" charset="0"/>
              </a:rPr>
              <a:t>Moritz  Grünewald war ein bekannter Geologe und </a:t>
            </a:r>
            <a:r>
              <a:rPr lang="de-DE" dirty="0" err="1" smtClean="0">
                <a:latin typeface="Times New Roman" pitchFamily="18" charset="0"/>
                <a:cs typeface="Times New Roman" pitchFamily="18" charset="0"/>
              </a:rPr>
              <a:t>Paleontologe</a:t>
            </a:r>
            <a:r>
              <a:rPr lang="de-DE" dirty="0" smtClean="0">
                <a:latin typeface="Times New Roman" pitchFamily="18" charset="0"/>
                <a:cs typeface="Times New Roman" pitchFamily="18" charset="0"/>
              </a:rPr>
              <a:t> . Machte Untersuchungen und schrieb wissenschaftliche Werke </a:t>
            </a:r>
            <a:r>
              <a:rPr lang="ru-RU" dirty="0" smtClean="0">
                <a:latin typeface="Times New Roman" pitchFamily="18" charset="0"/>
                <a:cs typeface="Times New Roman" pitchFamily="18" charset="0"/>
              </a:rPr>
              <a:t>„</a:t>
            </a:r>
            <a:r>
              <a:rPr lang="de-DE" dirty="0" smtClean="0">
                <a:latin typeface="Times New Roman" pitchFamily="18" charset="0"/>
                <a:cs typeface="Times New Roman" pitchFamily="18" charset="0"/>
              </a:rPr>
              <a:t>Ü</a:t>
            </a:r>
            <a:r>
              <a:rPr lang="ru-RU" dirty="0" err="1" smtClean="0">
                <a:latin typeface="Times New Roman" pitchFamily="18" charset="0"/>
                <a:cs typeface="Times New Roman" pitchFamily="18" charset="0"/>
              </a:rPr>
              <a:t>ber</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die</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Versteinerungen</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der</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sillurischen</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Kalksteine</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von</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Bogoslowsk</a:t>
            </a:r>
            <a:r>
              <a:rPr lang="ru-RU" dirty="0" smtClean="0">
                <a:latin typeface="Times New Roman" pitchFamily="18" charset="0"/>
                <a:cs typeface="Times New Roman" pitchFamily="18" charset="0"/>
              </a:rPr>
              <a:t>" (СПб., 1854 "</a:t>
            </a:r>
            <a:r>
              <a:rPr lang="ru-RU" dirty="0" err="1" smtClean="0">
                <a:latin typeface="Times New Roman" pitchFamily="18" charset="0"/>
                <a:cs typeface="Times New Roman" pitchFamily="18" charset="0"/>
              </a:rPr>
              <a:t>Mem</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des</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Sav</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Etr</a:t>
            </a: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VII); "</a:t>
            </a:r>
            <a:r>
              <a:rPr lang="en-US" dirty="0" err="1" smtClean="0">
                <a:latin typeface="Times New Roman" pitchFamily="18" charset="0"/>
                <a:cs typeface="Times New Roman" pitchFamily="18" charset="0"/>
              </a:rPr>
              <a:t>Notizen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über</a:t>
            </a:r>
            <a:r>
              <a:rPr lang="en-US" dirty="0" smtClean="0">
                <a:latin typeface="Times New Roman" pitchFamily="18" charset="0"/>
                <a:cs typeface="Times New Roman" pitchFamily="18" charset="0"/>
              </a:rPr>
              <a:t> die </a:t>
            </a:r>
            <a:r>
              <a:rPr lang="en-US" dirty="0" err="1" smtClean="0">
                <a:latin typeface="Times New Roman" pitchFamily="18" charset="0"/>
                <a:cs typeface="Times New Roman" pitchFamily="18" charset="0"/>
              </a:rPr>
              <a:t>versteinerungfürenden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Gebirgsformationen</a:t>
            </a:r>
            <a:r>
              <a:rPr lang="en-US" dirty="0" smtClean="0">
                <a:latin typeface="Times New Roman" pitchFamily="18" charset="0"/>
                <a:cs typeface="Times New Roman" pitchFamily="18" charset="0"/>
              </a:rPr>
              <a:t> des Ural" (</a:t>
            </a:r>
            <a:r>
              <a:rPr lang="ru-RU" dirty="0" smtClean="0">
                <a:latin typeface="Times New Roman" pitchFamily="18" charset="0"/>
                <a:cs typeface="Times New Roman" pitchFamily="18" charset="0"/>
              </a:rPr>
              <a:t>СПб</a:t>
            </a:r>
            <a:r>
              <a:rPr lang="en-US" dirty="0" smtClean="0">
                <a:latin typeface="Times New Roman" pitchFamily="18" charset="0"/>
                <a:cs typeface="Times New Roman" pitchFamily="18" charset="0"/>
              </a:rPr>
              <a:t>., 1857, </a:t>
            </a:r>
            <a:r>
              <a:rPr lang="ru-RU" dirty="0" smtClean="0">
                <a:latin typeface="Times New Roman" pitchFamily="18" charset="0"/>
                <a:cs typeface="Times New Roman" pitchFamily="18" charset="0"/>
              </a:rPr>
              <a:t>т</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же</a:t>
            </a:r>
            <a:r>
              <a:rPr lang="en-US" dirty="0" smtClean="0">
                <a:latin typeface="Times New Roman" pitchFamily="18" charset="0"/>
                <a:cs typeface="Times New Roman" pitchFamily="18" charset="0"/>
              </a:rPr>
              <a:t> VII);   </a:t>
            </a:r>
            <a:endParaRPr lang="ru-RU" dirty="0" smtClean="0">
              <a:latin typeface="Times New Roman" pitchFamily="18" charset="0"/>
              <a:cs typeface="Times New Roman" pitchFamily="18" charset="0"/>
            </a:endParaRPr>
          </a:p>
          <a:p>
            <a:endParaRPr lang="ru-RU" dirty="0"/>
          </a:p>
        </p:txBody>
      </p:sp>
      <p:pic>
        <p:nvPicPr>
          <p:cNvPr id="5" name="Содержимое 4" descr="2017-11-24_202605.jpg"/>
          <p:cNvPicPr>
            <a:picLocks noGrp="1" noChangeAspect="1"/>
          </p:cNvPicPr>
          <p:nvPr>
            <p:ph sz="half" idx="2"/>
          </p:nvPr>
        </p:nvPicPr>
        <p:blipFill>
          <a:blip r:embed="rId2"/>
          <a:stretch>
            <a:fillRect/>
          </a:stretch>
        </p:blipFill>
        <p:spPr>
          <a:xfrm>
            <a:off x="4648200" y="1714488"/>
            <a:ext cx="4281518" cy="4357718"/>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b="1" dirty="0" smtClean="0">
                <a:solidFill>
                  <a:schemeClr val="accent3">
                    <a:lumMod val="50000"/>
                  </a:schemeClr>
                </a:solidFill>
                <a:latin typeface="Times New Roman" pitchFamily="18" charset="0"/>
                <a:cs typeface="Times New Roman" pitchFamily="18" charset="0"/>
              </a:rPr>
              <a:t>Die</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Grünwald</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 Felsen</a:t>
            </a:r>
            <a:endParaRPr lang="ru-RU" dirty="0"/>
          </a:p>
        </p:txBody>
      </p:sp>
      <p:pic>
        <p:nvPicPr>
          <p:cNvPr id="5" name="Содержимое 4" descr="Gofman.jpg"/>
          <p:cNvPicPr>
            <a:picLocks noGrp="1" noChangeAspect="1"/>
          </p:cNvPicPr>
          <p:nvPr>
            <p:ph sz="half" idx="1"/>
          </p:nvPr>
        </p:nvPicPr>
        <p:blipFill>
          <a:blip r:embed="rId2"/>
          <a:stretch>
            <a:fillRect/>
          </a:stretch>
        </p:blipFill>
        <p:spPr>
          <a:xfrm>
            <a:off x="560237" y="1600200"/>
            <a:ext cx="3122914" cy="4525963"/>
          </a:xfrm>
        </p:spPr>
      </p:pic>
      <p:sp>
        <p:nvSpPr>
          <p:cNvPr id="4" name="Содержимое 3"/>
          <p:cNvSpPr>
            <a:spLocks noGrp="1"/>
          </p:cNvSpPr>
          <p:nvPr>
            <p:ph sz="half" idx="2"/>
          </p:nvPr>
        </p:nvSpPr>
        <p:spPr>
          <a:xfrm>
            <a:off x="4572000" y="1428736"/>
            <a:ext cx="3714776" cy="5143536"/>
          </a:xfrm>
        </p:spPr>
        <p:txBody>
          <a:bodyPr>
            <a:normAutofit/>
          </a:bodyPr>
          <a:lstStyle/>
          <a:p>
            <a:endParaRPr lang="de-DE" sz="2400" dirty="0" smtClean="0">
              <a:latin typeface="Times New Roman" pitchFamily="18" charset="0"/>
              <a:cs typeface="Times New Roman" pitchFamily="18" charset="0"/>
            </a:endParaRPr>
          </a:p>
          <a:p>
            <a:r>
              <a:rPr lang="de-DE" sz="2400" dirty="0" smtClean="0">
                <a:latin typeface="Times New Roman" pitchFamily="18" charset="0"/>
                <a:cs typeface="Times New Roman" pitchFamily="18" charset="0"/>
              </a:rPr>
              <a:t>Der Leiter dieser Expedition war Ernst </a:t>
            </a:r>
            <a:r>
              <a:rPr lang="de-DE" sz="2400" dirty="0" err="1" smtClean="0">
                <a:latin typeface="Times New Roman" pitchFamily="18" charset="0"/>
                <a:cs typeface="Times New Roman" pitchFamily="18" charset="0"/>
              </a:rPr>
              <a:t>Gofmann</a:t>
            </a:r>
            <a:r>
              <a:rPr lang="de-DE" sz="2400" dirty="0" smtClean="0">
                <a:latin typeface="Times New Roman" pitchFamily="18" charset="0"/>
                <a:cs typeface="Times New Roman" pitchFamily="18" charset="0"/>
              </a:rPr>
              <a:t>. </a:t>
            </a:r>
            <a:r>
              <a:rPr lang="de-DE" sz="2400" dirty="0" err="1" smtClean="0">
                <a:latin typeface="Times New Roman" pitchFamily="18" charset="0"/>
                <a:cs typeface="Times New Roman" pitchFamily="18" charset="0"/>
              </a:rPr>
              <a:t>Gofmann</a:t>
            </a:r>
            <a:r>
              <a:rPr lang="de-DE" sz="2400" dirty="0" smtClean="0">
                <a:latin typeface="Times New Roman" pitchFamily="18" charset="0"/>
                <a:cs typeface="Times New Roman" pitchFamily="18" charset="0"/>
              </a:rPr>
              <a:t>  publizierte in Berlin sein Werk </a:t>
            </a:r>
            <a:r>
              <a:rPr lang="ru-RU" sz="2400" dirty="0" smtClean="0">
                <a:latin typeface="Times New Roman" pitchFamily="18" charset="0"/>
                <a:cs typeface="Times New Roman" pitchFamily="18" charset="0"/>
              </a:rPr>
              <a:t>«</a:t>
            </a:r>
            <a:r>
              <a:rPr lang="ru-RU" sz="2400" dirty="0" err="1" smtClean="0">
                <a:latin typeface="Times New Roman" pitchFamily="18" charset="0"/>
                <a:cs typeface="Times New Roman" pitchFamily="18" charset="0"/>
              </a:rPr>
              <a:t>Geognostische</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Untersuchung</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der</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Süd-Uralgebirges</a:t>
            </a:r>
            <a:r>
              <a:rPr lang="ru-RU" sz="2400" dirty="0" smtClean="0">
                <a:latin typeface="Times New Roman" pitchFamily="18" charset="0"/>
                <a:cs typeface="Times New Roman" pitchFamily="18" charset="0"/>
              </a:rPr>
              <a:t>» (1831г.)</a:t>
            </a:r>
            <a:endParaRPr lang="ru-RU"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b="1" dirty="0" smtClean="0">
                <a:solidFill>
                  <a:schemeClr val="accent3">
                    <a:lumMod val="50000"/>
                  </a:schemeClr>
                </a:solidFill>
                <a:latin typeface="Times New Roman" pitchFamily="18" charset="0"/>
                <a:cs typeface="Times New Roman" pitchFamily="18" charset="0"/>
              </a:rPr>
              <a:t>Die</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Grünwald</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 Felsen</a:t>
            </a:r>
            <a:endParaRPr lang="ru-RU" dirty="0"/>
          </a:p>
        </p:txBody>
      </p:sp>
      <p:sp>
        <p:nvSpPr>
          <p:cNvPr id="3" name="Содержимое 2"/>
          <p:cNvSpPr>
            <a:spLocks noGrp="1"/>
          </p:cNvSpPr>
          <p:nvPr>
            <p:ph sz="half" idx="1"/>
          </p:nvPr>
        </p:nvSpPr>
        <p:spPr/>
        <p:txBody>
          <a:bodyPr>
            <a:normAutofit/>
          </a:bodyPr>
          <a:lstStyle/>
          <a:p>
            <a:endParaRPr lang="de-DE" dirty="0" smtClean="0">
              <a:latin typeface="Times New Roman" pitchFamily="18" charset="0"/>
              <a:cs typeface="Times New Roman" pitchFamily="18" charset="0"/>
            </a:endParaRPr>
          </a:p>
          <a:p>
            <a:r>
              <a:rPr lang="de-DE" dirty="0" smtClean="0">
                <a:latin typeface="Times New Roman" pitchFamily="18" charset="0"/>
                <a:cs typeface="Times New Roman" pitchFamily="18" charset="0"/>
              </a:rPr>
              <a:t>In unserem Stadtmuseum gibt es Materialien über diese Expeditionen und Untersuchungen.</a:t>
            </a:r>
            <a:endParaRPr lang="ru-RU" dirty="0">
              <a:latin typeface="Times New Roman" pitchFamily="18" charset="0"/>
              <a:cs typeface="Times New Roman" pitchFamily="18" charset="0"/>
            </a:endParaRPr>
          </a:p>
        </p:txBody>
      </p:sp>
      <p:pic>
        <p:nvPicPr>
          <p:cNvPr id="5" name="Содержимое 4" descr="2017-11-24_202623.jpg"/>
          <p:cNvPicPr>
            <a:picLocks noGrp="1" noChangeAspect="1"/>
          </p:cNvPicPr>
          <p:nvPr>
            <p:ph sz="half" idx="2"/>
          </p:nvPr>
        </p:nvPicPr>
        <p:blipFill>
          <a:blip r:embed="rId2"/>
          <a:stretch>
            <a:fillRect/>
          </a:stretch>
        </p:blipFill>
        <p:spPr>
          <a:xfrm>
            <a:off x="4857752" y="1643050"/>
            <a:ext cx="4038600" cy="2890262"/>
          </a:xfrm>
        </p:spPr>
      </p:pic>
      <p:pic>
        <p:nvPicPr>
          <p:cNvPr id="6" name="Содержимое 5" descr="2017-11-24_202642.jpg"/>
          <p:cNvPicPr>
            <a:picLocks noChangeAspect="1"/>
          </p:cNvPicPr>
          <p:nvPr/>
        </p:nvPicPr>
        <p:blipFill>
          <a:blip r:embed="rId3"/>
          <a:stretch>
            <a:fillRect/>
          </a:stretch>
        </p:blipFill>
        <p:spPr>
          <a:xfrm>
            <a:off x="4857752" y="4143380"/>
            <a:ext cx="4038600" cy="2322195"/>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b="1" dirty="0" smtClean="0">
                <a:solidFill>
                  <a:schemeClr val="accent3">
                    <a:lumMod val="50000"/>
                  </a:schemeClr>
                </a:solidFill>
                <a:latin typeface="Times New Roman" pitchFamily="18" charset="0"/>
                <a:cs typeface="Times New Roman" pitchFamily="18" charset="0"/>
              </a:rPr>
              <a:t>Die</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Grünwald</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 Felsen</a:t>
            </a:r>
            <a:endParaRPr lang="ru-RU" dirty="0"/>
          </a:p>
        </p:txBody>
      </p:sp>
      <p:sp>
        <p:nvSpPr>
          <p:cNvPr id="6" name="Содержимое 5"/>
          <p:cNvSpPr>
            <a:spLocks noGrp="1"/>
          </p:cNvSpPr>
          <p:nvPr>
            <p:ph sz="half" idx="2"/>
          </p:nvPr>
        </p:nvSpPr>
        <p:spPr/>
        <p:txBody>
          <a:bodyPr/>
          <a:lstStyle/>
          <a:p>
            <a:endParaRPr lang="de-DE" dirty="0" smtClean="0"/>
          </a:p>
          <a:p>
            <a:r>
              <a:rPr lang="de-DE" dirty="0" smtClean="0">
                <a:latin typeface="Times New Roman" pitchFamily="18" charset="0"/>
                <a:cs typeface="Times New Roman" pitchFamily="18" charset="0"/>
              </a:rPr>
              <a:t>Auf den Felsen wachsen verschiedene Pflanzenarten – Bäume, </a:t>
            </a:r>
            <a:r>
              <a:rPr lang="de-DE" dirty="0" err="1" smtClean="0">
                <a:latin typeface="Times New Roman" pitchFamily="18" charset="0"/>
                <a:cs typeface="Times New Roman" pitchFamily="18" charset="0"/>
              </a:rPr>
              <a:t>Sträuche</a:t>
            </a:r>
            <a:r>
              <a:rPr lang="de-DE" dirty="0" smtClean="0">
                <a:latin typeface="Times New Roman" pitchFamily="18" charset="0"/>
                <a:cs typeface="Times New Roman" pitchFamily="18" charset="0"/>
              </a:rPr>
              <a:t>, Gräser, Blumen. Einige Pflanzenarten stehen unter den Naturschutz.</a:t>
            </a:r>
            <a:endParaRPr lang="ru-RU" dirty="0">
              <a:latin typeface="Times New Roman" pitchFamily="18" charset="0"/>
              <a:cs typeface="Times New Roman" pitchFamily="18" charset="0"/>
            </a:endParaRPr>
          </a:p>
        </p:txBody>
      </p:sp>
      <p:pic>
        <p:nvPicPr>
          <p:cNvPr id="1026" name="Picture 2" descr="C:\Users\Olga\Desktop\НПК  Грюнвальд\скалы грюнвальда.jpg"/>
          <p:cNvPicPr>
            <a:picLocks noGrp="1" noChangeAspect="1" noChangeArrowheads="1"/>
          </p:cNvPicPr>
          <p:nvPr>
            <p:ph sz="half" idx="1"/>
          </p:nvPr>
        </p:nvPicPr>
        <p:blipFill>
          <a:blip r:embed="rId2" cstate="print"/>
          <a:srcRect/>
          <a:stretch>
            <a:fillRect/>
          </a:stretch>
        </p:blipFill>
        <p:spPr bwMode="auto">
          <a:xfrm>
            <a:off x="457200" y="1643050"/>
            <a:ext cx="4038600" cy="4500594"/>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b="1" dirty="0" smtClean="0">
                <a:solidFill>
                  <a:schemeClr val="accent3">
                    <a:lumMod val="50000"/>
                  </a:schemeClr>
                </a:solidFill>
                <a:latin typeface="Times New Roman" pitchFamily="18" charset="0"/>
                <a:cs typeface="Times New Roman" pitchFamily="18" charset="0"/>
              </a:rPr>
              <a:t>Die</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Grünwald</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 </a:t>
            </a:r>
            <a:r>
              <a:rPr lang="de-DE" b="1" dirty="0" err="1" smtClean="0">
                <a:solidFill>
                  <a:schemeClr val="accent3">
                    <a:lumMod val="50000"/>
                  </a:schemeClr>
                </a:solidFill>
                <a:latin typeface="Times New Roman" pitchFamily="18" charset="0"/>
                <a:cs typeface="Times New Roman" pitchFamily="18" charset="0"/>
              </a:rPr>
              <a:t>FelsenD</a:t>
            </a:r>
            <a:endParaRPr lang="ru-RU" dirty="0"/>
          </a:p>
        </p:txBody>
      </p:sp>
      <p:pic>
        <p:nvPicPr>
          <p:cNvPr id="5" name="Содержимое 4" descr="ветреница2.jpg"/>
          <p:cNvPicPr>
            <a:picLocks noGrp="1" noChangeAspect="1"/>
          </p:cNvPicPr>
          <p:nvPr>
            <p:ph sz="half" idx="1"/>
          </p:nvPr>
        </p:nvPicPr>
        <p:blipFill>
          <a:blip r:embed="rId2" cstate="print"/>
          <a:stretch>
            <a:fillRect/>
          </a:stretch>
        </p:blipFill>
        <p:spPr>
          <a:xfrm>
            <a:off x="4929190" y="1285860"/>
            <a:ext cx="3752848" cy="2643206"/>
          </a:xfrm>
        </p:spPr>
      </p:pic>
      <p:pic>
        <p:nvPicPr>
          <p:cNvPr id="8" name="Содержимое 5" descr="гвоздика иглолистная.jpg"/>
          <p:cNvPicPr>
            <a:picLocks noChangeAspect="1"/>
          </p:cNvPicPr>
          <p:nvPr/>
        </p:nvPicPr>
        <p:blipFill>
          <a:blip r:embed="rId3" cstate="print"/>
          <a:stretch>
            <a:fillRect/>
          </a:stretch>
        </p:blipFill>
        <p:spPr>
          <a:xfrm>
            <a:off x="428596" y="2571744"/>
            <a:ext cx="4038600" cy="3028950"/>
          </a:xfrm>
          <a:prstGeom prst="rect">
            <a:avLst/>
          </a:prstGeom>
        </p:spPr>
      </p:pic>
      <p:pic>
        <p:nvPicPr>
          <p:cNvPr id="6" name="Содержимое 4" descr="горицвет на скалах.jpg"/>
          <p:cNvPicPr>
            <a:picLocks noGrp="1" noChangeAspect="1"/>
          </p:cNvPicPr>
          <p:nvPr>
            <p:ph sz="half" idx="2"/>
          </p:nvPr>
        </p:nvPicPr>
        <p:blipFill>
          <a:blip r:embed="rId4" cstate="print"/>
          <a:stretch>
            <a:fillRect/>
          </a:stretch>
        </p:blipFill>
        <p:spPr>
          <a:xfrm>
            <a:off x="4929190" y="4286256"/>
            <a:ext cx="3752848" cy="231457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b="1" dirty="0" smtClean="0">
                <a:solidFill>
                  <a:schemeClr val="accent3">
                    <a:lumMod val="50000"/>
                  </a:schemeClr>
                </a:solidFill>
                <a:latin typeface="Times New Roman" pitchFamily="18" charset="0"/>
                <a:cs typeface="Times New Roman" pitchFamily="18" charset="0"/>
              </a:rPr>
              <a:t>Die</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Grünwald</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 Felsen</a:t>
            </a:r>
            <a:endParaRPr lang="ru-RU" dirty="0"/>
          </a:p>
        </p:txBody>
      </p:sp>
      <p:sp>
        <p:nvSpPr>
          <p:cNvPr id="4" name="Содержимое 3"/>
          <p:cNvSpPr>
            <a:spLocks noGrp="1"/>
          </p:cNvSpPr>
          <p:nvPr>
            <p:ph sz="half" idx="2"/>
          </p:nvPr>
        </p:nvSpPr>
        <p:spPr/>
        <p:txBody>
          <a:bodyPr>
            <a:normAutofit fontScale="92500"/>
          </a:bodyPr>
          <a:lstStyle/>
          <a:p>
            <a:r>
              <a:rPr lang="de-DE" dirty="0" smtClean="0">
                <a:latin typeface="Times New Roman" pitchFamily="18" charset="0"/>
                <a:cs typeface="Times New Roman" pitchFamily="18" charset="0"/>
              </a:rPr>
              <a:t>Der Wind und der Regen zerstören die Felsen. Im Sommer 2017  konnten wir große und kleine Steine beim Eingang in die Höhle sehen.  Neben den Felsen befinden sich  Müllhaufen. Nicht alle Menschen sorgen für die Sauberkeit des Territoriums.</a:t>
            </a:r>
            <a:endParaRPr lang="ru-RU" dirty="0">
              <a:latin typeface="Times New Roman" pitchFamily="18" charset="0"/>
              <a:cs typeface="Times New Roman" pitchFamily="18" charset="0"/>
            </a:endParaRPr>
          </a:p>
        </p:txBody>
      </p:sp>
      <p:pic>
        <p:nvPicPr>
          <p:cNvPr id="1026" name="Picture 2" descr="C:\Users\Olga\Desktop\НПК  Грюнвальд\1466266928_skaly-gryunvalda.jpg"/>
          <p:cNvPicPr>
            <a:picLocks noGrp="1" noChangeAspect="1" noChangeArrowheads="1"/>
          </p:cNvPicPr>
          <p:nvPr>
            <p:ph sz="half" idx="1"/>
          </p:nvPr>
        </p:nvPicPr>
        <p:blipFill>
          <a:blip r:embed="rId2"/>
          <a:srcRect/>
          <a:stretch>
            <a:fillRect/>
          </a:stretch>
        </p:blipFill>
        <p:spPr bwMode="auto">
          <a:xfrm>
            <a:off x="457200" y="1857364"/>
            <a:ext cx="4038600" cy="3857652"/>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b="1" dirty="0" smtClean="0">
                <a:solidFill>
                  <a:schemeClr val="accent3">
                    <a:lumMod val="50000"/>
                  </a:schemeClr>
                </a:solidFill>
                <a:latin typeface="Times New Roman" pitchFamily="18" charset="0"/>
                <a:cs typeface="Times New Roman" pitchFamily="18" charset="0"/>
              </a:rPr>
              <a:t>Die</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Grünwald</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 Felsen</a:t>
            </a:r>
            <a:endParaRPr lang="ru-RU" dirty="0"/>
          </a:p>
        </p:txBody>
      </p:sp>
      <p:sp>
        <p:nvSpPr>
          <p:cNvPr id="4" name="Содержимое 3"/>
          <p:cNvSpPr>
            <a:spLocks noGrp="1"/>
          </p:cNvSpPr>
          <p:nvPr>
            <p:ph sz="half" idx="2"/>
          </p:nvPr>
        </p:nvSpPr>
        <p:spPr>
          <a:xfrm>
            <a:off x="4214810" y="1600200"/>
            <a:ext cx="4714908" cy="4972072"/>
          </a:xfrm>
        </p:spPr>
        <p:txBody>
          <a:bodyPr>
            <a:normAutofit/>
          </a:bodyPr>
          <a:lstStyle/>
          <a:p>
            <a:pPr>
              <a:buNone/>
            </a:pPr>
            <a:r>
              <a:rPr lang="de-DE" dirty="0" smtClean="0">
                <a:latin typeface="Times New Roman" pitchFamily="18" charset="0"/>
                <a:cs typeface="Times New Roman" pitchFamily="18" charset="0"/>
              </a:rPr>
              <a:t>     Die Natur am Ural ist wunderschön. Und wir alle müssen sie schützen. Die Organisation </a:t>
            </a:r>
            <a:r>
              <a:rPr lang="ru-RU" dirty="0" smtClean="0">
                <a:latin typeface="Times New Roman" pitchFamily="18" charset="0"/>
                <a:cs typeface="Times New Roman" pitchFamily="18" charset="0"/>
              </a:rPr>
              <a:t>«</a:t>
            </a:r>
            <a:r>
              <a:rPr lang="de-DE" dirty="0" smtClean="0">
                <a:latin typeface="Times New Roman" pitchFamily="18" charset="0"/>
                <a:cs typeface="Times New Roman" pitchFamily="18" charset="0"/>
              </a:rPr>
              <a:t>Grüne Wache</a:t>
            </a:r>
            <a:r>
              <a:rPr lang="ru-RU" dirty="0" smtClean="0">
                <a:latin typeface="Times New Roman" pitchFamily="18" charset="0"/>
                <a:cs typeface="Times New Roman" pitchFamily="18" charset="0"/>
              </a:rPr>
              <a:t>»</a:t>
            </a:r>
            <a:r>
              <a:rPr lang="de-DE" dirty="0" smtClean="0">
                <a:latin typeface="Times New Roman" pitchFamily="18" charset="0"/>
                <a:cs typeface="Times New Roman" pitchFamily="18" charset="0"/>
              </a:rPr>
              <a:t> vereinigt die Jugendlichen. Die Grünen sammeln Müll in Naturschutzgebieten, organisieren für Kinder Naturschutzaktionen.</a:t>
            </a:r>
            <a:endParaRPr lang="ru-RU" dirty="0">
              <a:latin typeface="Times New Roman" pitchFamily="18" charset="0"/>
              <a:cs typeface="Times New Roman" pitchFamily="18" charset="0"/>
            </a:endParaRPr>
          </a:p>
        </p:txBody>
      </p:sp>
      <p:pic>
        <p:nvPicPr>
          <p:cNvPr id="1026" name="Picture 2" descr="C:\Users\Olga\Desktop\503-dozor.jpg"/>
          <p:cNvPicPr>
            <a:picLocks noGrp="1" noChangeAspect="1" noChangeArrowheads="1"/>
          </p:cNvPicPr>
          <p:nvPr>
            <p:ph sz="half" idx="1"/>
          </p:nvPr>
        </p:nvPicPr>
        <p:blipFill>
          <a:blip r:embed="rId2"/>
          <a:srcRect/>
          <a:stretch>
            <a:fillRect/>
          </a:stretch>
        </p:blipFill>
        <p:spPr bwMode="auto">
          <a:xfrm>
            <a:off x="457200" y="1571612"/>
            <a:ext cx="3471858" cy="4714908"/>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b="1" dirty="0" smtClean="0">
                <a:solidFill>
                  <a:schemeClr val="accent3">
                    <a:lumMod val="50000"/>
                  </a:schemeClr>
                </a:solidFill>
                <a:latin typeface="Times New Roman" pitchFamily="18" charset="0"/>
                <a:cs typeface="Times New Roman" pitchFamily="18" charset="0"/>
              </a:rPr>
              <a:t>Die</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Grünwald</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 Felsen</a:t>
            </a:r>
            <a:endParaRPr lang="ru-RU" dirty="0"/>
          </a:p>
        </p:txBody>
      </p:sp>
      <p:pic>
        <p:nvPicPr>
          <p:cNvPr id="5" name="Содержимое 4" descr="природа 085.jpg"/>
          <p:cNvPicPr>
            <a:picLocks noGrp="1" noChangeAspect="1"/>
          </p:cNvPicPr>
          <p:nvPr>
            <p:ph sz="half" idx="1"/>
          </p:nvPr>
        </p:nvPicPr>
        <p:blipFill>
          <a:blip r:embed="rId2" cstate="print"/>
          <a:stretch>
            <a:fillRect/>
          </a:stretch>
        </p:blipFill>
        <p:spPr>
          <a:xfrm>
            <a:off x="214282" y="1285860"/>
            <a:ext cx="4038600" cy="3028950"/>
          </a:xfrm>
        </p:spPr>
      </p:pic>
      <p:sp>
        <p:nvSpPr>
          <p:cNvPr id="4" name="Содержимое 3"/>
          <p:cNvSpPr>
            <a:spLocks noGrp="1"/>
          </p:cNvSpPr>
          <p:nvPr>
            <p:ph sz="half" idx="2"/>
          </p:nvPr>
        </p:nvSpPr>
        <p:spPr>
          <a:xfrm>
            <a:off x="4648200" y="1357298"/>
            <a:ext cx="4038600" cy="5143536"/>
          </a:xfrm>
        </p:spPr>
        <p:txBody>
          <a:bodyPr>
            <a:normAutofit/>
          </a:bodyPr>
          <a:lstStyle/>
          <a:p>
            <a:r>
              <a:rPr lang="de-DE" dirty="0" smtClean="0">
                <a:latin typeface="Times New Roman" pitchFamily="18" charset="0"/>
                <a:cs typeface="Times New Roman" pitchFamily="18" charset="0"/>
              </a:rPr>
              <a:t>Viele Gäste und Touristen besuchen unsere Stadt. Auf den Grünewald </a:t>
            </a:r>
            <a:r>
              <a:rPr lang="ru-RU" dirty="0" smtClean="0">
                <a:latin typeface="Times New Roman" pitchFamily="18" charset="0"/>
                <a:cs typeface="Times New Roman" pitchFamily="18" charset="0"/>
              </a:rPr>
              <a:t>-</a:t>
            </a:r>
            <a:r>
              <a:rPr lang="de-DE" dirty="0" smtClean="0">
                <a:latin typeface="Times New Roman" pitchFamily="18" charset="0"/>
                <a:cs typeface="Times New Roman" pitchFamily="18" charset="0"/>
              </a:rPr>
              <a:t>Felsen befindet sich das teuerste Hotel der Stadt </a:t>
            </a:r>
            <a:r>
              <a:rPr lang="de-DE" dirty="0" err="1" smtClean="0">
                <a:latin typeface="Times New Roman" pitchFamily="18" charset="0"/>
                <a:cs typeface="Times New Roman" pitchFamily="18" charset="0"/>
              </a:rPr>
              <a:t>Sewerouralsk</a:t>
            </a:r>
            <a:r>
              <a:rPr lang="de-DE" dirty="0" smtClean="0">
                <a:latin typeface="Times New Roman" pitchFamily="18" charset="0"/>
                <a:cs typeface="Times New Roman" pitchFamily="18" charset="0"/>
              </a:rPr>
              <a:t>. Die Gäste der Stadt können hier wohnen und sich die schöne Natur bewundern.</a:t>
            </a:r>
            <a:endParaRPr lang="ru-RU" dirty="0">
              <a:latin typeface="Times New Roman" pitchFamily="18" charset="0"/>
              <a:cs typeface="Times New Roman" pitchFamily="18" charset="0"/>
            </a:endParaRPr>
          </a:p>
        </p:txBody>
      </p:sp>
      <p:pic>
        <p:nvPicPr>
          <p:cNvPr id="6" name="Содержимое 5" descr="2017-11-22_195403.jpg"/>
          <p:cNvPicPr>
            <a:picLocks noChangeAspect="1"/>
          </p:cNvPicPr>
          <p:nvPr/>
        </p:nvPicPr>
        <p:blipFill>
          <a:blip r:embed="rId3"/>
          <a:stretch>
            <a:fillRect/>
          </a:stretch>
        </p:blipFill>
        <p:spPr>
          <a:xfrm>
            <a:off x="928662" y="3929066"/>
            <a:ext cx="4038600" cy="2713191"/>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b="1" dirty="0" smtClean="0">
                <a:solidFill>
                  <a:schemeClr val="accent3">
                    <a:lumMod val="50000"/>
                  </a:schemeClr>
                </a:solidFill>
                <a:latin typeface="Times New Roman" pitchFamily="18" charset="0"/>
                <a:cs typeface="Times New Roman" pitchFamily="18" charset="0"/>
              </a:rPr>
              <a:t>Die</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Grünwald</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 Felsen</a:t>
            </a:r>
            <a:endParaRPr lang="ru-RU" dirty="0"/>
          </a:p>
        </p:txBody>
      </p:sp>
      <p:sp>
        <p:nvSpPr>
          <p:cNvPr id="3" name="Содержимое 2"/>
          <p:cNvSpPr>
            <a:spLocks noGrp="1"/>
          </p:cNvSpPr>
          <p:nvPr>
            <p:ph idx="1"/>
          </p:nvPr>
        </p:nvSpPr>
        <p:spPr/>
        <p:txBody>
          <a:bodyPr>
            <a:normAutofit/>
          </a:bodyPr>
          <a:lstStyle/>
          <a:p>
            <a:pPr lvl="0">
              <a:buNone/>
            </a:pPr>
            <a:r>
              <a:rPr lang="de-DE" sz="2600" b="1" dirty="0" smtClean="0">
                <a:latin typeface="Times New Roman" pitchFamily="18" charset="0"/>
                <a:cs typeface="Times New Roman" pitchFamily="18" charset="0"/>
              </a:rPr>
              <a:t>    Die  Hypothese</a:t>
            </a:r>
            <a:r>
              <a:rPr lang="de-DE" sz="2600" dirty="0" smtClean="0">
                <a:latin typeface="Times New Roman" pitchFamily="18" charset="0"/>
                <a:cs typeface="Times New Roman" pitchFamily="18" charset="0"/>
              </a:rPr>
              <a:t>– Wenn die Felsen den deutschen Namen tragen, so können diese Felsen zu den Naturdenkmälern Russlands gehören?  </a:t>
            </a:r>
            <a:endParaRPr lang="ru-RU" sz="2600" dirty="0" smtClean="0">
              <a:latin typeface="Times New Roman" pitchFamily="18" charset="0"/>
              <a:cs typeface="Times New Roman" pitchFamily="18" charset="0"/>
            </a:endParaRPr>
          </a:p>
          <a:p>
            <a:pPr lvl="0">
              <a:buNone/>
            </a:pPr>
            <a:r>
              <a:rPr lang="de-DE" sz="2600" dirty="0" smtClean="0">
                <a:latin typeface="Times New Roman" pitchFamily="18" charset="0"/>
                <a:cs typeface="Times New Roman" pitchFamily="18" charset="0"/>
              </a:rPr>
              <a:t>    Ja,   die </a:t>
            </a:r>
            <a:r>
              <a:rPr lang="de-DE" sz="2800" dirty="0" smtClean="0">
                <a:latin typeface="Times New Roman" pitchFamily="18" charset="0"/>
                <a:cs typeface="Times New Roman" pitchFamily="18" charset="0"/>
              </a:rPr>
              <a:t>Grünewald </a:t>
            </a:r>
            <a:r>
              <a:rPr lang="ru-RU" sz="2800" dirty="0" smtClean="0">
                <a:latin typeface="Times New Roman" pitchFamily="18" charset="0"/>
                <a:cs typeface="Times New Roman" pitchFamily="18" charset="0"/>
              </a:rPr>
              <a:t>-</a:t>
            </a:r>
            <a:r>
              <a:rPr lang="de-DE" sz="2800" dirty="0" smtClean="0">
                <a:latin typeface="Times New Roman" pitchFamily="18" charset="0"/>
                <a:cs typeface="Times New Roman" pitchFamily="18" charset="0"/>
              </a:rPr>
              <a:t>Felsen</a:t>
            </a:r>
            <a:r>
              <a:rPr lang="de-DE" sz="2600" dirty="0" smtClean="0">
                <a:latin typeface="Times New Roman" pitchFamily="18" charset="0"/>
                <a:cs typeface="Times New Roman" pitchFamily="18" charset="0"/>
              </a:rPr>
              <a:t> liegen in der Umgebung der Stadt </a:t>
            </a:r>
            <a:r>
              <a:rPr lang="de-DE" sz="2600" dirty="0" err="1" smtClean="0">
                <a:latin typeface="Times New Roman" pitchFamily="18" charset="0"/>
                <a:cs typeface="Times New Roman" pitchFamily="18" charset="0"/>
              </a:rPr>
              <a:t>Sewerouralsk</a:t>
            </a:r>
            <a:r>
              <a:rPr lang="de-DE" sz="2600" dirty="0" smtClean="0">
                <a:latin typeface="Times New Roman" pitchFamily="18" charset="0"/>
                <a:cs typeface="Times New Roman" pitchFamily="18" charset="0"/>
              </a:rPr>
              <a:t>, darum gehören sie zu den Naturschätzen Russlands. In Deutschland gibt es auch Objekte, die russische Namen tragen, zum Beispiel Alexanderplatz in Berlin.</a:t>
            </a:r>
            <a:endParaRPr lang="ru-RU" sz="2600" dirty="0" smtClean="0">
              <a:latin typeface="Times New Roman" pitchFamily="18" charset="0"/>
              <a:cs typeface="Times New Roman" pitchFamily="18" charset="0"/>
            </a:endParaRPr>
          </a:p>
          <a:p>
            <a:pPr lvl="0">
              <a:buNone/>
            </a:pPr>
            <a:r>
              <a:rPr lang="de-DE" sz="2600" dirty="0" smtClean="0">
                <a:latin typeface="Times New Roman" pitchFamily="18" charset="0"/>
                <a:cs typeface="Times New Roman" pitchFamily="18" charset="0"/>
              </a:rPr>
              <a:t>    Wir sind auf die Naturdenkmälern unserer Heimat stolz.                                                                                                                                                                                              </a:t>
            </a:r>
            <a:endParaRPr lang="ru-RU" sz="2600" dirty="0" smtClean="0">
              <a:latin typeface="Times New Roman" pitchFamily="18" charset="0"/>
              <a:cs typeface="Times New Roman" pitchFamily="18" charset="0"/>
            </a:endParaRP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tx2"/>
                </a:solidFill>
                <a:latin typeface="Times New Roman" pitchFamily="18" charset="0"/>
                <a:cs typeface="Times New Roman" pitchFamily="18" charset="0"/>
              </a:rPr>
              <a:t>Цели:</a:t>
            </a:r>
            <a:endParaRPr lang="ru-RU" dirty="0"/>
          </a:p>
        </p:txBody>
      </p:sp>
      <p:sp>
        <p:nvSpPr>
          <p:cNvPr id="3" name="Содержимое 2"/>
          <p:cNvSpPr>
            <a:spLocks noGrp="1"/>
          </p:cNvSpPr>
          <p:nvPr>
            <p:ph idx="1"/>
          </p:nvPr>
        </p:nvSpPr>
        <p:spPr/>
        <p:txBody>
          <a:bodyPr/>
          <a:lstStyle/>
          <a:p>
            <a:endParaRPr lang="de-DE" sz="2800" dirty="0" smtClean="0">
              <a:latin typeface="Times New Roman" pitchFamily="18" charset="0"/>
              <a:cs typeface="Times New Roman" pitchFamily="18" charset="0"/>
            </a:endParaRPr>
          </a:p>
          <a:p>
            <a:r>
              <a:rPr lang="ru-RU" sz="2800" dirty="0" smtClean="0">
                <a:latin typeface="Times New Roman" pitchFamily="18" charset="0"/>
                <a:cs typeface="Times New Roman" pitchFamily="18" charset="0"/>
              </a:rPr>
              <a:t>Формирование </a:t>
            </a:r>
            <a:r>
              <a:rPr lang="ru-RU" sz="2800" dirty="0">
                <a:latin typeface="Times New Roman" pitchFamily="18" charset="0"/>
                <a:cs typeface="Times New Roman" pitchFamily="18" charset="0"/>
              </a:rPr>
              <a:t>ключевых компетенций (знание и умения мобилизовать их в необходимой ситуации).</a:t>
            </a:r>
          </a:p>
          <a:p>
            <a:r>
              <a:rPr lang="ru-RU" sz="2800" dirty="0">
                <a:latin typeface="Times New Roman" pitchFamily="18" charset="0"/>
                <a:cs typeface="Times New Roman" pitchFamily="18" charset="0"/>
              </a:rPr>
              <a:t>Развитие познавательного интереса.</a:t>
            </a:r>
          </a:p>
          <a:p>
            <a:r>
              <a:rPr lang="ru-RU" sz="2800" dirty="0">
                <a:latin typeface="Times New Roman" pitchFamily="18" charset="0"/>
                <a:cs typeface="Times New Roman" pitchFamily="18" charset="0"/>
              </a:rPr>
              <a:t>расширить лингвострановедческий кругозор учащихся в рамках темы </a:t>
            </a:r>
            <a:r>
              <a:rPr lang="ru-RU" sz="2800" dirty="0" smtClean="0">
                <a:latin typeface="Times New Roman" pitchFamily="18" charset="0"/>
                <a:cs typeface="Times New Roman" pitchFamily="18" charset="0"/>
              </a:rPr>
              <a:t>«Памятники природы»</a:t>
            </a:r>
            <a:endParaRPr lang="ru-RU" sz="2800" dirty="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b="1" dirty="0" smtClean="0">
                <a:solidFill>
                  <a:schemeClr val="accent3">
                    <a:lumMod val="50000"/>
                  </a:schemeClr>
                </a:solidFill>
                <a:latin typeface="Times New Roman" pitchFamily="18" charset="0"/>
                <a:cs typeface="Times New Roman" pitchFamily="18" charset="0"/>
              </a:rPr>
              <a:t>Die</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Grünwald</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 Felsen</a:t>
            </a:r>
            <a:endParaRPr lang="ru-RU" dirty="0"/>
          </a:p>
        </p:txBody>
      </p:sp>
      <p:pic>
        <p:nvPicPr>
          <p:cNvPr id="9" name="Содержимое 4" descr="уроки 078.jpg"/>
          <p:cNvPicPr>
            <a:picLocks noGrp="1" noChangeAspect="1"/>
          </p:cNvPicPr>
          <p:nvPr>
            <p:ph sz="half" idx="2"/>
          </p:nvPr>
        </p:nvPicPr>
        <p:blipFill>
          <a:blip r:embed="rId2" cstate="print"/>
          <a:stretch>
            <a:fillRect/>
          </a:stretch>
        </p:blipFill>
        <p:spPr>
          <a:xfrm>
            <a:off x="5000628" y="1428736"/>
            <a:ext cx="3686172" cy="4643470"/>
          </a:xfrm>
        </p:spPr>
      </p:pic>
      <p:sp>
        <p:nvSpPr>
          <p:cNvPr id="6" name="Содержимое 5"/>
          <p:cNvSpPr>
            <a:spLocks noGrp="1"/>
          </p:cNvSpPr>
          <p:nvPr>
            <p:ph sz="half" idx="1"/>
          </p:nvPr>
        </p:nvSpPr>
        <p:spPr>
          <a:xfrm>
            <a:off x="214282" y="1600200"/>
            <a:ext cx="4643470" cy="4525963"/>
          </a:xfrm>
        </p:spPr>
        <p:txBody>
          <a:bodyPr>
            <a:normAutofit/>
          </a:bodyPr>
          <a:lstStyle/>
          <a:p>
            <a:pPr>
              <a:buNone/>
            </a:pPr>
            <a:r>
              <a:rPr lang="ru-RU" sz="6600" b="1" dirty="0" smtClean="0">
                <a:solidFill>
                  <a:srgbClr val="FF0000"/>
                </a:solidFill>
                <a:latin typeface="Times New Roman" pitchFamily="18" charset="0"/>
                <a:cs typeface="Times New Roman" pitchFamily="18" charset="0"/>
              </a:rPr>
              <a:t>  </a:t>
            </a:r>
            <a:r>
              <a:rPr lang="de-DE" sz="3900" b="1" dirty="0" smtClean="0">
                <a:solidFill>
                  <a:srgbClr val="FF0000"/>
                </a:solidFill>
                <a:latin typeface="Times New Roman" pitchFamily="18" charset="0"/>
                <a:cs typeface="Times New Roman" pitchFamily="18" charset="0"/>
              </a:rPr>
              <a:t>Sorgen wir alle für die Naturdenkmälern unserer Stadt</a:t>
            </a:r>
            <a:r>
              <a:rPr lang="ru-RU" sz="3900" b="1" dirty="0" smtClean="0">
                <a:solidFill>
                  <a:srgbClr val="FF0000"/>
                </a:solidFill>
                <a:latin typeface="Times New Roman" pitchFamily="18" charset="0"/>
                <a:cs typeface="Times New Roman" pitchFamily="18" charset="0"/>
              </a:rPr>
              <a:t>!</a:t>
            </a:r>
            <a:endParaRPr lang="ru-RU" sz="39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accent3">
                    <a:lumMod val="50000"/>
                  </a:schemeClr>
                </a:solidFill>
                <a:latin typeface="Times New Roman" pitchFamily="18" charset="0"/>
                <a:cs typeface="Times New Roman" pitchFamily="18" charset="0"/>
              </a:rPr>
              <a:t>Источники:</a:t>
            </a:r>
            <a:endParaRPr lang="ru-RU" b="1" dirty="0">
              <a:solidFill>
                <a:schemeClr val="accent3">
                  <a:lumMod val="50000"/>
                </a:schemeClr>
              </a:solidFill>
              <a:latin typeface="Times New Roman" pitchFamily="18" charset="0"/>
              <a:cs typeface="Times New Roman" pitchFamily="18" charset="0"/>
            </a:endParaRPr>
          </a:p>
        </p:txBody>
      </p:sp>
      <p:sp>
        <p:nvSpPr>
          <p:cNvPr id="5" name="Содержимое 4"/>
          <p:cNvSpPr>
            <a:spLocks noGrp="1"/>
          </p:cNvSpPr>
          <p:nvPr>
            <p:ph idx="1"/>
          </p:nvPr>
        </p:nvSpPr>
        <p:spPr/>
        <p:txBody>
          <a:bodyPr>
            <a:normAutofit/>
          </a:bodyPr>
          <a:lstStyle/>
          <a:p>
            <a:r>
              <a:rPr lang="ru-RU" sz="2400" dirty="0" smtClean="0">
                <a:latin typeface="Times New Roman" pitchFamily="18" charset="0"/>
                <a:cs typeface="Times New Roman" pitchFamily="18" charset="0"/>
              </a:rPr>
              <a:t>Материалы музея г. Североуральска</a:t>
            </a:r>
          </a:p>
          <a:p>
            <a:r>
              <a:rPr lang="ru-RU" sz="2400" dirty="0" smtClean="0">
                <a:latin typeface="Times New Roman" pitchFamily="18" charset="0"/>
                <a:cs typeface="Times New Roman" pitchFamily="18" charset="0"/>
              </a:rPr>
              <a:t>Исследования </a:t>
            </a:r>
            <a:r>
              <a:rPr lang="ru-RU" sz="2400" dirty="0" err="1" smtClean="0">
                <a:latin typeface="Times New Roman" pitchFamily="18" charset="0"/>
                <a:cs typeface="Times New Roman" pitchFamily="18" charset="0"/>
              </a:rPr>
              <a:t>Грюнвальда</a:t>
            </a:r>
            <a:r>
              <a:rPr lang="ru-RU" sz="2400" dirty="0" smtClean="0">
                <a:latin typeface="Times New Roman" pitchFamily="18" charset="0"/>
                <a:cs typeface="Times New Roman" pitchFamily="18" charset="0"/>
              </a:rPr>
              <a:t> – «Горный журнал»№ 3 (1855г.), №5 за 1857г. </a:t>
            </a:r>
          </a:p>
          <a:p>
            <a:r>
              <a:rPr lang="ru-RU" sz="2400" dirty="0" err="1" smtClean="0">
                <a:latin typeface="Times New Roman" pitchFamily="18" charset="0"/>
                <a:cs typeface="Times New Roman" pitchFamily="18" charset="0"/>
              </a:rPr>
              <a:t>Интернетресурсы</a:t>
            </a: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 ( </a:t>
            </a:r>
            <a:r>
              <a:rPr lang="ru-RU" sz="2400" u="sng" dirty="0" smtClean="0">
                <a:latin typeface="Times New Roman" pitchFamily="18" charset="0"/>
                <a:cs typeface="Times New Roman" pitchFamily="18" charset="0"/>
                <a:hlinkClick r:id="rId2"/>
              </a:rPr>
              <a:t>https://www.studsell.com/view/25441/40000</a:t>
            </a:r>
            <a:r>
              <a:rPr lang="ru-RU" sz="2400" dirty="0" smtClean="0">
                <a:latin typeface="Times New Roman" pitchFamily="18" charset="0"/>
                <a:cs typeface="Times New Roman" pitchFamily="18" charset="0"/>
              </a:rPr>
              <a:t>)</a:t>
            </a:r>
          </a:p>
          <a:p>
            <a:pPr>
              <a:buNone/>
            </a:pPr>
            <a:r>
              <a:rPr lang="ru-RU" sz="2400" dirty="0" smtClean="0">
                <a:latin typeface="Times New Roman" pitchFamily="18" charset="0"/>
                <a:cs typeface="Times New Roman" pitchFamily="18" charset="0"/>
              </a:rPr>
              <a:t> - </a:t>
            </a:r>
            <a:r>
              <a:rPr lang="de-DE" sz="2400" dirty="0" smtClean="0">
                <a:latin typeface="Times New Roman" pitchFamily="18" charset="0"/>
                <a:cs typeface="Times New Roman" pitchFamily="18" charset="0"/>
                <a:hlinkClick r:id="rId3"/>
              </a:rPr>
              <a:t>https://www.youtube.com/watch?v=HaV3W0svP9M</a:t>
            </a: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 </a:t>
            </a:r>
            <a:r>
              <a:rPr lang="de-DE" sz="2400" dirty="0" smtClean="0">
                <a:latin typeface="Times New Roman" pitchFamily="18" charset="0"/>
                <a:cs typeface="Times New Roman" pitchFamily="18" charset="0"/>
              </a:rPr>
              <a:t>https://www.tripadvisor.ru </a:t>
            </a: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 </a:t>
            </a:r>
            <a:r>
              <a:rPr lang="de-DE" sz="2400" dirty="0" smtClean="0">
                <a:latin typeface="Times New Roman" pitchFamily="18" charset="0"/>
                <a:cs typeface="Times New Roman" pitchFamily="18" charset="0"/>
              </a:rPr>
              <a:t>www.ekatgid.ru </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tx2"/>
                </a:solidFill>
                <a:latin typeface="Times New Roman" pitchFamily="18" charset="0"/>
                <a:cs typeface="Times New Roman" pitchFamily="18" charset="0"/>
              </a:rPr>
              <a:t>Задачи:</a:t>
            </a:r>
            <a:endParaRPr lang="ru-RU" dirty="0"/>
          </a:p>
        </p:txBody>
      </p:sp>
      <p:sp>
        <p:nvSpPr>
          <p:cNvPr id="5" name="Содержимое 4"/>
          <p:cNvSpPr>
            <a:spLocks noGrp="1"/>
          </p:cNvSpPr>
          <p:nvPr>
            <p:ph idx="1"/>
          </p:nvPr>
        </p:nvSpPr>
        <p:spPr/>
        <p:txBody>
          <a:bodyPr>
            <a:normAutofit/>
          </a:bodyPr>
          <a:lstStyle/>
          <a:p>
            <a:pPr marL="274320" indent="-274320">
              <a:buClr>
                <a:schemeClr val="accent3"/>
              </a:buClr>
              <a:buNone/>
              <a:defRPr/>
            </a:pPr>
            <a:r>
              <a:rPr lang="ru-RU" dirty="0" smtClean="0">
                <a:latin typeface="Times New Roman" pitchFamily="18" charset="0"/>
                <a:cs typeface="Times New Roman" pitchFamily="18" charset="0"/>
              </a:rPr>
              <a:t>   - </a:t>
            </a:r>
            <a:r>
              <a:rPr lang="ru-RU" sz="2800" dirty="0" smtClean="0">
                <a:latin typeface="Times New Roman" pitchFamily="18" charset="0"/>
                <a:cs typeface="Times New Roman" pitchFamily="18" charset="0"/>
              </a:rPr>
              <a:t>Самостоятельное </a:t>
            </a:r>
            <a:r>
              <a:rPr lang="ru-RU" sz="2800" dirty="0">
                <a:latin typeface="Times New Roman" pitchFamily="18" charset="0"/>
                <a:cs typeface="Times New Roman" pitchFamily="18" charset="0"/>
              </a:rPr>
              <a:t>приобретение новых знаний.</a:t>
            </a:r>
          </a:p>
          <a:p>
            <a:pPr marL="274320" indent="-274320">
              <a:buClr>
                <a:schemeClr val="accent3"/>
              </a:buClr>
              <a:buNone/>
              <a:defRPr/>
            </a:pPr>
            <a:r>
              <a:rPr lang="ru-RU" sz="2800" dirty="0">
                <a:latin typeface="Times New Roman" pitchFamily="18" charset="0"/>
                <a:cs typeface="Times New Roman" pitchFamily="18" charset="0"/>
              </a:rPr>
              <a:t>   </a:t>
            </a:r>
            <a:r>
              <a:rPr lang="ru-RU" sz="2800" dirty="0" smtClean="0">
                <a:latin typeface="Times New Roman" pitchFamily="18" charset="0"/>
                <a:cs typeface="Times New Roman" pitchFamily="18" charset="0"/>
              </a:rPr>
              <a:t>- Развитие </a:t>
            </a:r>
            <a:r>
              <a:rPr lang="ru-RU" sz="2800" dirty="0">
                <a:latin typeface="Times New Roman" pitchFamily="18" charset="0"/>
                <a:cs typeface="Times New Roman" pitchFamily="18" charset="0"/>
              </a:rPr>
              <a:t>умений формулировать мысль на немецком языке, грамматически правильно оформлять ее</a:t>
            </a:r>
            <a:r>
              <a:rPr lang="ru-RU" sz="2800" dirty="0" smtClean="0">
                <a:latin typeface="Times New Roman" pitchFamily="18" charset="0"/>
                <a:cs typeface="Times New Roman" pitchFamily="18" charset="0"/>
              </a:rPr>
              <a:t>.</a:t>
            </a:r>
            <a:endParaRPr lang="ru-RU" sz="2800" dirty="0">
              <a:latin typeface="Times New Roman" pitchFamily="18" charset="0"/>
              <a:cs typeface="Times New Roman" pitchFamily="18" charset="0"/>
            </a:endParaRPr>
          </a:p>
          <a:p>
            <a:pPr marL="274320" indent="-274320">
              <a:buClr>
                <a:schemeClr val="accent3"/>
              </a:buClr>
              <a:buNone/>
              <a:defRPr/>
            </a:pPr>
            <a:r>
              <a:rPr lang="ru-RU" sz="2800" dirty="0">
                <a:latin typeface="Times New Roman" pitchFamily="18" charset="0"/>
                <a:cs typeface="Times New Roman" pitchFamily="18" charset="0"/>
              </a:rPr>
              <a:t>   </a:t>
            </a:r>
            <a:r>
              <a:rPr lang="ru-RU" sz="2800" dirty="0" smtClean="0">
                <a:latin typeface="Times New Roman" pitchFamily="18" charset="0"/>
                <a:cs typeface="Times New Roman" pitchFamily="18" charset="0"/>
              </a:rPr>
              <a:t>- Развитие </a:t>
            </a:r>
            <a:r>
              <a:rPr lang="ru-RU" sz="2800" dirty="0">
                <a:latin typeface="Times New Roman" pitchFamily="18" charset="0"/>
                <a:cs typeface="Times New Roman" pitchFamily="18" charset="0"/>
              </a:rPr>
              <a:t>творческих  способностей, </a:t>
            </a:r>
            <a:r>
              <a:rPr lang="ru-RU" sz="2800" dirty="0" smtClean="0">
                <a:latin typeface="Times New Roman" pitchFamily="18" charset="0"/>
                <a:cs typeface="Times New Roman" pitchFamily="18" charset="0"/>
              </a:rPr>
              <a:t>  эстетического </a:t>
            </a:r>
            <a:r>
              <a:rPr lang="ru-RU" sz="2800" dirty="0">
                <a:latin typeface="Times New Roman" pitchFamily="18" charset="0"/>
                <a:cs typeface="Times New Roman" pitchFamily="18" charset="0"/>
              </a:rPr>
              <a:t>вкуса, познавательного интереса.</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half" idx="2"/>
          </p:nvPr>
        </p:nvSpPr>
        <p:spPr>
          <a:xfrm>
            <a:off x="3929058" y="500042"/>
            <a:ext cx="5072098" cy="6072230"/>
          </a:xfrm>
        </p:spPr>
        <p:txBody>
          <a:bodyPr>
            <a:normAutofit/>
          </a:bodyPr>
          <a:lstStyle/>
          <a:p>
            <a:endParaRPr lang="de-DE" sz="2400" dirty="0" smtClean="0">
              <a:latin typeface="Times New Roman" pitchFamily="18" charset="0"/>
              <a:cs typeface="Times New Roman" pitchFamily="18" charset="0"/>
            </a:endParaRPr>
          </a:p>
          <a:p>
            <a:r>
              <a:rPr lang="de-DE" sz="2400" dirty="0" smtClean="0">
                <a:latin typeface="Times New Roman" pitchFamily="18" charset="0"/>
                <a:cs typeface="Times New Roman" pitchFamily="18" charset="0"/>
              </a:rPr>
              <a:t>Wir  leben in der Stadt </a:t>
            </a:r>
            <a:r>
              <a:rPr lang="de-DE" sz="2400" dirty="0" err="1" smtClean="0">
                <a:latin typeface="Times New Roman" pitchFamily="18" charset="0"/>
                <a:cs typeface="Times New Roman" pitchFamily="18" charset="0"/>
              </a:rPr>
              <a:t>Sewerouralsk</a:t>
            </a:r>
            <a:r>
              <a:rPr lang="de-DE" sz="2400" dirty="0" smtClean="0">
                <a:latin typeface="Times New Roman" pitchFamily="18" charset="0"/>
                <a:cs typeface="Times New Roman" pitchFamily="18" charset="0"/>
              </a:rPr>
              <a:t>. Wodurch ist unsere  Stadt  bekannt? Sie ist durch ihre Menschen, durch Bauxit,  durch ihre Naturschätze  bekannt. Wir  erfuhren, dass die Geschichte der Stadt   so reich und ereignisvoll ist. In der Umgebungen der Stadt gibt es Felsen, die deutsche  Namen tragen. Wir lernen Deutsch, darum  wurde es für uns  so interessant, über die Grünewald </a:t>
            </a:r>
            <a:r>
              <a:rPr lang="ru-RU" sz="2400" dirty="0" smtClean="0">
                <a:latin typeface="Times New Roman" pitchFamily="18" charset="0"/>
                <a:cs typeface="Times New Roman" pitchFamily="18" charset="0"/>
              </a:rPr>
              <a:t>-</a:t>
            </a:r>
            <a:r>
              <a:rPr lang="de-DE" sz="2400" dirty="0" smtClean="0">
                <a:latin typeface="Times New Roman" pitchFamily="18" charset="0"/>
                <a:cs typeface="Times New Roman" pitchFamily="18" charset="0"/>
              </a:rPr>
              <a:t>Felsen  etwas ausführlicher zu erfahren.</a:t>
            </a:r>
            <a:endParaRPr lang="ru-RU" sz="2400" dirty="0">
              <a:latin typeface="Times New Roman" pitchFamily="18" charset="0"/>
              <a:cs typeface="Times New Roman" pitchFamily="18" charset="0"/>
            </a:endParaRPr>
          </a:p>
        </p:txBody>
      </p:sp>
      <p:pic>
        <p:nvPicPr>
          <p:cNvPr id="4" name="Содержимое 4" descr="уроки 078.jpg"/>
          <p:cNvPicPr>
            <a:picLocks noGrp="1" noChangeAspect="1"/>
          </p:cNvPicPr>
          <p:nvPr>
            <p:ph sz="half" idx="1"/>
          </p:nvPr>
        </p:nvPicPr>
        <p:blipFill>
          <a:blip r:embed="rId2" cstate="print"/>
          <a:stretch>
            <a:fillRect/>
          </a:stretch>
        </p:blipFill>
        <p:spPr>
          <a:xfrm>
            <a:off x="214313" y="1500174"/>
            <a:ext cx="3571875" cy="4572031"/>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1"/>
          </p:nvPr>
        </p:nvSpPr>
        <p:spPr/>
        <p:txBody>
          <a:bodyPr/>
          <a:lstStyle/>
          <a:p>
            <a:pPr>
              <a:buNone/>
            </a:pPr>
            <a:endParaRPr lang="ru-RU" sz="2400" dirty="0" smtClean="0">
              <a:latin typeface="Times New Roman" pitchFamily="18" charset="0"/>
              <a:cs typeface="Times New Roman" pitchFamily="18" charset="0"/>
            </a:endParaRPr>
          </a:p>
          <a:p>
            <a:pPr>
              <a:buNone/>
            </a:pPr>
            <a:r>
              <a:rPr lang="de-DE" sz="2400" b="1" dirty="0" smtClean="0">
                <a:latin typeface="Times New Roman" pitchFamily="18" charset="0"/>
                <a:cs typeface="Times New Roman" pitchFamily="18" charset="0"/>
              </a:rPr>
              <a:t>    Die  Hypothese</a:t>
            </a:r>
            <a:r>
              <a:rPr lang="de-DE" sz="2400" dirty="0" smtClean="0">
                <a:latin typeface="Times New Roman" pitchFamily="18" charset="0"/>
                <a:cs typeface="Times New Roman" pitchFamily="18" charset="0"/>
              </a:rPr>
              <a:t>– Wenn die Felsen den deutschen Namen tragen, so können diese Felsen zu den Naturdenkmälern Russlands gehören? </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b="1" dirty="0" smtClean="0">
                <a:solidFill>
                  <a:schemeClr val="accent3">
                    <a:lumMod val="50000"/>
                  </a:schemeClr>
                </a:solidFill>
                <a:latin typeface="Times New Roman" pitchFamily="18" charset="0"/>
                <a:cs typeface="Times New Roman" pitchFamily="18" charset="0"/>
              </a:rPr>
              <a:t>Die</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Grünwald</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 Felsen</a:t>
            </a:r>
            <a:endParaRPr lang="ru-RU" dirty="0"/>
          </a:p>
        </p:txBody>
      </p:sp>
      <p:pic>
        <p:nvPicPr>
          <p:cNvPr id="4" name="Содержимое 3" descr="getlstd-property-photo.jpg"/>
          <p:cNvPicPr>
            <a:picLocks noGrp="1" noChangeAspect="1"/>
          </p:cNvPicPr>
          <p:nvPr>
            <p:ph idx="1"/>
          </p:nvPr>
        </p:nvPicPr>
        <p:blipFill>
          <a:blip r:embed="rId2"/>
          <a:stretch>
            <a:fillRect/>
          </a:stretch>
        </p:blipFill>
        <p:spPr>
          <a:xfrm>
            <a:off x="857224" y="1500174"/>
            <a:ext cx="7572428" cy="5143536"/>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b="1" dirty="0" smtClean="0">
                <a:solidFill>
                  <a:schemeClr val="accent3">
                    <a:lumMod val="50000"/>
                  </a:schemeClr>
                </a:solidFill>
                <a:latin typeface="Times New Roman" pitchFamily="18" charset="0"/>
                <a:cs typeface="Times New Roman" pitchFamily="18" charset="0"/>
              </a:rPr>
              <a:t>Die</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Grünwald</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 Felsen</a:t>
            </a:r>
            <a:endParaRPr lang="ru-RU" dirty="0"/>
          </a:p>
        </p:txBody>
      </p:sp>
      <p:pic>
        <p:nvPicPr>
          <p:cNvPr id="5" name="Содержимое 4" descr="2017-11-22_195732.jpg"/>
          <p:cNvPicPr>
            <a:picLocks noGrp="1" noChangeAspect="1"/>
          </p:cNvPicPr>
          <p:nvPr>
            <p:ph sz="half" idx="1"/>
          </p:nvPr>
        </p:nvPicPr>
        <p:blipFill>
          <a:blip r:embed="rId2"/>
          <a:stretch>
            <a:fillRect/>
          </a:stretch>
        </p:blipFill>
        <p:spPr>
          <a:xfrm>
            <a:off x="457200" y="1609173"/>
            <a:ext cx="4038600" cy="4508016"/>
          </a:xfrm>
        </p:spPr>
      </p:pic>
      <p:sp>
        <p:nvSpPr>
          <p:cNvPr id="4" name="Содержимое 3"/>
          <p:cNvSpPr>
            <a:spLocks noGrp="1"/>
          </p:cNvSpPr>
          <p:nvPr>
            <p:ph sz="half" idx="2"/>
          </p:nvPr>
        </p:nvSpPr>
        <p:spPr/>
        <p:txBody>
          <a:bodyPr>
            <a:normAutofit lnSpcReduction="10000"/>
          </a:bodyPr>
          <a:lstStyle/>
          <a:p>
            <a:endParaRPr lang="de-DE" sz="2400" dirty="0" smtClean="0">
              <a:latin typeface="Times New Roman" pitchFamily="18" charset="0"/>
              <a:cs typeface="Times New Roman" pitchFamily="18" charset="0"/>
            </a:endParaRPr>
          </a:p>
          <a:p>
            <a:r>
              <a:rPr lang="de-DE" sz="2400" dirty="0" smtClean="0">
                <a:latin typeface="Times New Roman" pitchFamily="18" charset="0"/>
                <a:cs typeface="Times New Roman" pitchFamily="18" charset="0"/>
              </a:rPr>
              <a:t>Die Grünewald </a:t>
            </a:r>
            <a:r>
              <a:rPr lang="ru-RU" sz="2400" dirty="0" smtClean="0">
                <a:latin typeface="Times New Roman" pitchFamily="18" charset="0"/>
                <a:cs typeface="Times New Roman" pitchFamily="18" charset="0"/>
              </a:rPr>
              <a:t>-</a:t>
            </a:r>
            <a:r>
              <a:rPr lang="de-DE" sz="2400" dirty="0" smtClean="0">
                <a:latin typeface="Times New Roman" pitchFamily="18" charset="0"/>
                <a:cs typeface="Times New Roman" pitchFamily="18" charset="0"/>
              </a:rPr>
              <a:t>Felsen befinden sich nicht weit von der Stadt </a:t>
            </a:r>
            <a:r>
              <a:rPr lang="de-DE" sz="2400" dirty="0" err="1" smtClean="0">
                <a:latin typeface="Times New Roman" pitchFamily="18" charset="0"/>
                <a:cs typeface="Times New Roman" pitchFamily="18" charset="0"/>
              </a:rPr>
              <a:t>Sewerouralsk</a:t>
            </a:r>
            <a:r>
              <a:rPr lang="de-DE" sz="2400" dirty="0" smtClean="0">
                <a:latin typeface="Times New Roman" pitchFamily="18" charset="0"/>
                <a:cs typeface="Times New Roman" pitchFamily="18" charset="0"/>
              </a:rPr>
              <a:t>, den </a:t>
            </a:r>
            <a:r>
              <a:rPr lang="de-DE" sz="2400" dirty="0" err="1" smtClean="0">
                <a:latin typeface="Times New Roman" pitchFamily="18" charset="0"/>
                <a:cs typeface="Times New Roman" pitchFamily="18" charset="0"/>
              </a:rPr>
              <a:t>Fluß</a:t>
            </a:r>
            <a:r>
              <a:rPr lang="de-DE" sz="2400" dirty="0" smtClean="0">
                <a:latin typeface="Times New Roman" pitchFamily="18" charset="0"/>
                <a:cs typeface="Times New Roman" pitchFamily="18" charset="0"/>
              </a:rPr>
              <a:t> </a:t>
            </a:r>
            <a:r>
              <a:rPr lang="de-DE" sz="2400" dirty="0" err="1" smtClean="0">
                <a:latin typeface="Times New Roman" pitchFamily="18" charset="0"/>
                <a:cs typeface="Times New Roman" pitchFamily="18" charset="0"/>
              </a:rPr>
              <a:t>Wagran</a:t>
            </a:r>
            <a:r>
              <a:rPr lang="de-DE" sz="2400" dirty="0" smtClean="0">
                <a:latin typeface="Times New Roman" pitchFamily="18" charset="0"/>
                <a:cs typeface="Times New Roman" pitchFamily="18" charset="0"/>
              </a:rPr>
              <a:t> entlang. Sie ziehen sich 250 Meter lang und sind 15 Meter hoch. Den Namen gab diesen Felsen der Geologe </a:t>
            </a:r>
            <a:r>
              <a:rPr lang="de-DE" sz="2400" dirty="0" err="1" smtClean="0">
                <a:latin typeface="Times New Roman" pitchFamily="18" charset="0"/>
                <a:cs typeface="Times New Roman" pitchFamily="18" charset="0"/>
              </a:rPr>
              <a:t>Moldawanzew</a:t>
            </a:r>
            <a:r>
              <a:rPr lang="de-DE" sz="2400" dirty="0" smtClean="0">
                <a:latin typeface="Times New Roman" pitchFamily="18" charset="0"/>
                <a:cs typeface="Times New Roman" pitchFamily="18" charset="0"/>
              </a:rPr>
              <a:t>. Diese Felsen gehören zu den Naturdenkmälern  unserer Stadt.</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b="1" dirty="0" smtClean="0">
                <a:solidFill>
                  <a:schemeClr val="accent3">
                    <a:lumMod val="50000"/>
                  </a:schemeClr>
                </a:solidFill>
                <a:latin typeface="Times New Roman" pitchFamily="18" charset="0"/>
                <a:cs typeface="Times New Roman" pitchFamily="18" charset="0"/>
              </a:rPr>
              <a:t>Die</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Grünwald</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 Felsen</a:t>
            </a:r>
            <a:endParaRPr lang="ru-RU" dirty="0"/>
          </a:p>
        </p:txBody>
      </p:sp>
      <p:sp>
        <p:nvSpPr>
          <p:cNvPr id="3" name="Содержимое 2"/>
          <p:cNvSpPr>
            <a:spLocks noGrp="1"/>
          </p:cNvSpPr>
          <p:nvPr>
            <p:ph sz="half" idx="1"/>
          </p:nvPr>
        </p:nvSpPr>
        <p:spPr/>
        <p:txBody>
          <a:bodyPr/>
          <a:lstStyle/>
          <a:p>
            <a:endParaRPr lang="de-DE" dirty="0" smtClean="0">
              <a:latin typeface="Times New Roman" pitchFamily="18" charset="0"/>
              <a:cs typeface="Times New Roman" pitchFamily="18" charset="0"/>
            </a:endParaRPr>
          </a:p>
          <a:p>
            <a:r>
              <a:rPr lang="de-DE" dirty="0" smtClean="0">
                <a:latin typeface="Times New Roman" pitchFamily="18" charset="0"/>
                <a:cs typeface="Times New Roman" pitchFamily="18" charset="0"/>
              </a:rPr>
              <a:t>Unten befindet sich die Höhle, die 11 Meter tief ist.  </a:t>
            </a:r>
            <a:endParaRPr lang="de-DE" dirty="0">
              <a:latin typeface="Times New Roman" pitchFamily="18" charset="0"/>
              <a:cs typeface="Times New Roman" pitchFamily="18" charset="0"/>
            </a:endParaRPr>
          </a:p>
          <a:p>
            <a:r>
              <a:rPr lang="de-DE" dirty="0" smtClean="0">
                <a:latin typeface="Times New Roman" pitchFamily="18" charset="0"/>
                <a:cs typeface="Times New Roman" pitchFamily="18" charset="0"/>
              </a:rPr>
              <a:t>Diese Felsen tragen den Namen den bekannten deutschen Geologe Moritz Grünewald.</a:t>
            </a:r>
            <a:endParaRPr lang="ru-RU" dirty="0"/>
          </a:p>
        </p:txBody>
      </p:sp>
      <p:pic>
        <p:nvPicPr>
          <p:cNvPr id="7" name="Содержимое 6" descr="план грота.jpg"/>
          <p:cNvPicPr>
            <a:picLocks noGrp="1" noChangeAspect="1"/>
          </p:cNvPicPr>
          <p:nvPr>
            <p:ph sz="half" idx="2"/>
          </p:nvPr>
        </p:nvPicPr>
        <p:blipFill>
          <a:blip r:embed="rId2"/>
          <a:stretch>
            <a:fillRect/>
          </a:stretch>
        </p:blipFill>
        <p:spPr>
          <a:xfrm>
            <a:off x="4648200" y="1500174"/>
            <a:ext cx="4038600" cy="4714908"/>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b="1" dirty="0" smtClean="0">
                <a:solidFill>
                  <a:schemeClr val="accent3">
                    <a:lumMod val="50000"/>
                  </a:schemeClr>
                </a:solidFill>
                <a:latin typeface="Times New Roman" pitchFamily="18" charset="0"/>
                <a:cs typeface="Times New Roman" pitchFamily="18" charset="0"/>
              </a:rPr>
              <a:t>Die</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Grünwald</a:t>
            </a:r>
            <a:r>
              <a:rPr lang="ru-RU" b="1" dirty="0" smtClean="0">
                <a:solidFill>
                  <a:schemeClr val="accent3">
                    <a:lumMod val="50000"/>
                  </a:schemeClr>
                </a:solidFill>
                <a:latin typeface="Times New Roman" pitchFamily="18" charset="0"/>
                <a:cs typeface="Times New Roman" pitchFamily="18" charset="0"/>
              </a:rPr>
              <a:t> -</a:t>
            </a:r>
            <a:r>
              <a:rPr lang="de-DE" b="1" dirty="0" smtClean="0">
                <a:solidFill>
                  <a:schemeClr val="accent3">
                    <a:lumMod val="50000"/>
                  </a:schemeClr>
                </a:solidFill>
                <a:latin typeface="Times New Roman" pitchFamily="18" charset="0"/>
                <a:cs typeface="Times New Roman" pitchFamily="18" charset="0"/>
              </a:rPr>
              <a:t> Felsen</a:t>
            </a:r>
            <a:endParaRPr lang="ru-RU" dirty="0"/>
          </a:p>
        </p:txBody>
      </p:sp>
      <p:pic>
        <p:nvPicPr>
          <p:cNvPr id="5" name="Содержимое 4" descr="скалы Грюнвальда 50-гг..jpeg"/>
          <p:cNvPicPr>
            <a:picLocks noGrp="1" noChangeAspect="1"/>
          </p:cNvPicPr>
          <p:nvPr>
            <p:ph sz="half" idx="1"/>
          </p:nvPr>
        </p:nvPicPr>
        <p:blipFill>
          <a:blip r:embed="rId2"/>
          <a:stretch>
            <a:fillRect/>
          </a:stretch>
        </p:blipFill>
        <p:spPr>
          <a:xfrm>
            <a:off x="732118" y="1600200"/>
            <a:ext cx="3488763" cy="4525963"/>
          </a:xfrm>
        </p:spPr>
      </p:pic>
      <p:sp>
        <p:nvSpPr>
          <p:cNvPr id="4" name="Содержимое 3"/>
          <p:cNvSpPr>
            <a:spLocks noGrp="1"/>
          </p:cNvSpPr>
          <p:nvPr>
            <p:ph sz="half" idx="2"/>
          </p:nvPr>
        </p:nvSpPr>
        <p:spPr/>
        <p:txBody>
          <a:bodyPr/>
          <a:lstStyle/>
          <a:p>
            <a:endParaRPr lang="de-DE" dirty="0" smtClean="0">
              <a:latin typeface="Times New Roman" pitchFamily="18" charset="0"/>
              <a:cs typeface="Times New Roman" pitchFamily="18" charset="0"/>
            </a:endParaRPr>
          </a:p>
          <a:p>
            <a:r>
              <a:rPr lang="de-DE" dirty="0" smtClean="0">
                <a:latin typeface="Times New Roman" pitchFamily="18" charset="0"/>
                <a:cs typeface="Times New Roman" pitchFamily="18" charset="0"/>
              </a:rPr>
              <a:t>Früher  hatte </a:t>
            </a:r>
            <a:r>
              <a:rPr lang="de-DE" dirty="0" err="1" smtClean="0">
                <a:latin typeface="Times New Roman" pitchFamily="18" charset="0"/>
                <a:cs typeface="Times New Roman" pitchFamily="18" charset="0"/>
              </a:rPr>
              <a:t>Wagran</a:t>
            </a:r>
            <a:r>
              <a:rPr lang="de-DE" dirty="0" smtClean="0">
                <a:latin typeface="Times New Roman" pitchFamily="18" charset="0"/>
                <a:cs typeface="Times New Roman" pitchFamily="18" charset="0"/>
              </a:rPr>
              <a:t> ein anderes </a:t>
            </a:r>
            <a:r>
              <a:rPr lang="de-DE" dirty="0" err="1" smtClean="0">
                <a:latin typeface="Times New Roman" pitchFamily="18" charset="0"/>
                <a:cs typeface="Times New Roman" pitchFamily="18" charset="0"/>
              </a:rPr>
              <a:t>Flußbett</a:t>
            </a:r>
            <a:r>
              <a:rPr lang="de-DE" dirty="0" smtClean="0">
                <a:latin typeface="Times New Roman" pitchFamily="18" charset="0"/>
                <a:cs typeface="Times New Roman" pitchFamily="18" charset="0"/>
              </a:rPr>
              <a:t>, er </a:t>
            </a:r>
            <a:r>
              <a:rPr lang="de-DE" dirty="0" err="1" smtClean="0">
                <a:latin typeface="Times New Roman" pitchFamily="18" charset="0"/>
                <a:cs typeface="Times New Roman" pitchFamily="18" charset="0"/>
              </a:rPr>
              <a:t>floß</a:t>
            </a:r>
            <a:r>
              <a:rPr lang="de-DE" dirty="0" smtClean="0">
                <a:latin typeface="Times New Roman" pitchFamily="18" charset="0"/>
                <a:cs typeface="Times New Roman" pitchFamily="18" charset="0"/>
              </a:rPr>
              <a:t> die</a:t>
            </a:r>
            <a:r>
              <a:rPr lang="ru-RU" dirty="0" smtClean="0">
                <a:latin typeface="Times New Roman" pitchFamily="18" charset="0"/>
                <a:cs typeface="Times New Roman" pitchFamily="18" charset="0"/>
              </a:rPr>
              <a:t> </a:t>
            </a:r>
            <a:r>
              <a:rPr lang="de-DE" dirty="0" smtClean="0">
                <a:latin typeface="Times New Roman" pitchFamily="18" charset="0"/>
                <a:cs typeface="Times New Roman" pitchFamily="18" charset="0"/>
              </a:rPr>
              <a:t>Grünewald </a:t>
            </a:r>
            <a:r>
              <a:rPr lang="ru-RU" dirty="0" smtClean="0">
                <a:latin typeface="Times New Roman" pitchFamily="18" charset="0"/>
                <a:cs typeface="Times New Roman" pitchFamily="18" charset="0"/>
              </a:rPr>
              <a:t>-</a:t>
            </a:r>
            <a:r>
              <a:rPr lang="de-DE" dirty="0" smtClean="0">
                <a:latin typeface="Times New Roman" pitchFamily="18" charset="0"/>
                <a:cs typeface="Times New Roman" pitchFamily="18" charset="0"/>
              </a:rPr>
              <a:t>Felsen vorbei. Jetzt ist hier ein Weg.</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275</TotalTime>
  <Words>712</Words>
  <Application>Microsoft Office PowerPoint</Application>
  <PresentationFormat>Экран (4:3)</PresentationFormat>
  <Paragraphs>59</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Тема Office</vt:lpstr>
      <vt:lpstr>Die Grünwald - Felsen</vt:lpstr>
      <vt:lpstr>Цели:</vt:lpstr>
      <vt:lpstr>Задачи:</vt:lpstr>
      <vt:lpstr>Слайд 4</vt:lpstr>
      <vt:lpstr>Слайд 5</vt:lpstr>
      <vt:lpstr>Die Grünwald - Felsen</vt:lpstr>
      <vt:lpstr>Die Grünwald - Felsen</vt:lpstr>
      <vt:lpstr>Die Grünwald - Felsen</vt:lpstr>
      <vt:lpstr>Die Grünwald - Felsen</vt:lpstr>
      <vt:lpstr>Die Grünwald - Felsen</vt:lpstr>
      <vt:lpstr>Die Grünwald - Felsen</vt:lpstr>
      <vt:lpstr>Die Grünwald - Felsen</vt:lpstr>
      <vt:lpstr>Die Grünwald - Felsen</vt:lpstr>
      <vt:lpstr>Die Grünwald - Felsen</vt:lpstr>
      <vt:lpstr>Die Grünwald - FelsenD</vt:lpstr>
      <vt:lpstr>Die Grünwald - Felsen</vt:lpstr>
      <vt:lpstr>Die Grünwald - Felsen</vt:lpstr>
      <vt:lpstr>Die Grünwald - Felsen</vt:lpstr>
      <vt:lpstr>Die Grünwald - Felsen</vt:lpstr>
      <vt:lpstr>Die Grünwald - Felsen</vt:lpstr>
      <vt:lpstr>Источники: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Olga</dc:creator>
  <cp:lastModifiedBy>Olga</cp:lastModifiedBy>
  <cp:revision>41</cp:revision>
  <dcterms:created xsi:type="dcterms:W3CDTF">2017-11-25T17:39:09Z</dcterms:created>
  <dcterms:modified xsi:type="dcterms:W3CDTF">2020-05-13T03:55:31Z</dcterms:modified>
</cp:coreProperties>
</file>