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4" r:id="rId5"/>
    <p:sldId id="260" r:id="rId6"/>
    <p:sldId id="265" r:id="rId7"/>
    <p:sldId id="266" r:id="rId8"/>
    <p:sldId id="261" r:id="rId9"/>
    <p:sldId id="263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59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2787"/>
    <p:restoredTop sz="90929"/>
  </p:normalViewPr>
  <p:slideViewPr>
    <p:cSldViewPr>
      <p:cViewPr varScale="1">
        <p:scale>
          <a:sx n="61" d="100"/>
          <a:sy n="61" d="100"/>
        </p:scale>
        <p:origin x="-90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685800"/>
            <a:ext cx="5181600" cy="1143000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828800"/>
            <a:ext cx="51816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FC77ACC-1F8F-4B38-AC0B-7692EFC827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048BE7-6AB1-40C3-9AE4-F14B2A7AFB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38950" y="609600"/>
            <a:ext cx="161925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81200" y="609600"/>
            <a:ext cx="470535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9068A-8081-47C0-AB99-CF1D2A501E6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552F7D-15B3-4797-9194-01489C95FE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C15584-5179-46CF-98E2-D8950B091E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81200" y="1981200"/>
            <a:ext cx="3162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95900" y="1981200"/>
            <a:ext cx="3162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3A48D8-DEAF-438B-810C-0C5E0F7088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0608EF-7F38-42CD-906F-5D646DBB73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14E46-38E3-4C2A-BA9C-93DD63AB5C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94E5-FFDE-4014-A192-7F4D4AA6C68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1A3A56-9050-440C-A6CD-4217448EB47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284CD3-1592-4163-AA2D-7E23EFA99C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81200" y="609600"/>
            <a:ext cx="6477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200" y="1981200"/>
            <a:ext cx="6477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DD9E100-0972-4FBF-AE76-61B3F4EC8E4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428604"/>
            <a:ext cx="8058176" cy="2357454"/>
          </a:xfrm>
        </p:spPr>
        <p:txBody>
          <a:bodyPr/>
          <a:lstStyle/>
          <a:p>
            <a:r>
              <a:rPr lang="ru-RU" sz="4800" dirty="0">
                <a:solidFill>
                  <a:schemeClr val="tx1"/>
                </a:solidFill>
              </a:rPr>
              <a:t>Кислородсодержащие</a:t>
            </a:r>
            <a:br>
              <a:rPr lang="ru-RU" sz="4800" dirty="0">
                <a:solidFill>
                  <a:schemeClr val="tx1"/>
                </a:solidFill>
              </a:rPr>
            </a:br>
            <a:r>
              <a:rPr lang="ru-RU" sz="4800" dirty="0">
                <a:solidFill>
                  <a:schemeClr val="tx1"/>
                </a:solidFill>
              </a:rPr>
              <a:t> органические вещества</a:t>
            </a: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28860" y="3571876"/>
            <a:ext cx="6215106" cy="2786082"/>
          </a:xfrm>
        </p:spPr>
        <p:txBody>
          <a:bodyPr/>
          <a:lstStyle/>
          <a:p>
            <a:pPr lvl="0" algn="r">
              <a:spcBef>
                <a:spcPct val="0"/>
              </a:spcBef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«Величие человека в его способности мыслить»</a:t>
            </a:r>
          </a:p>
          <a:p>
            <a:pPr lvl="0" algn="r" eaLnBrk="0" hangingPunct="0">
              <a:spcBef>
                <a:spcPct val="0"/>
              </a:spcBef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Б. Паскаль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1000108"/>
            <a:ext cx="721523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i="1" dirty="0" smtClean="0">
                <a:cs typeface="Times New Roman" pitchFamily="18" charset="0"/>
              </a:rPr>
              <a:t>«Химическая эстафета»</a:t>
            </a:r>
            <a:endParaRPr lang="ru-RU" sz="80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4286256"/>
            <a:ext cx="4000528" cy="2344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142852"/>
            <a:ext cx="742955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i="1" dirty="0" smtClean="0">
              <a:ea typeface="Times New Roman" pitchFamily="18" charset="0"/>
            </a:endParaRPr>
          </a:p>
          <a:p>
            <a:pPr lvl="0" algn="just"/>
            <a:r>
              <a:rPr lang="ru-RU" sz="3200" b="1" i="1" dirty="0" smtClean="0">
                <a:ea typeface="Times New Roman" pitchFamily="18" charset="0"/>
              </a:rPr>
              <a:t>1.Ацетилен </a:t>
            </a:r>
            <a:r>
              <a:rPr lang="ru-RU" sz="3200" b="1" i="1" dirty="0">
                <a:ea typeface="Times New Roman" pitchFamily="18" charset="0"/>
              </a:rPr>
              <a:t>→ </a:t>
            </a:r>
            <a:r>
              <a:rPr lang="ru-RU" sz="3200" b="1" i="1" dirty="0" err="1">
                <a:ea typeface="Times New Roman" pitchFamily="18" charset="0"/>
              </a:rPr>
              <a:t>этаналь</a:t>
            </a:r>
            <a:r>
              <a:rPr lang="ru-RU" sz="3200" b="1" i="1" dirty="0">
                <a:ea typeface="Times New Roman" pitchFamily="18" charset="0"/>
              </a:rPr>
              <a:t> → этанол → </a:t>
            </a:r>
            <a:r>
              <a:rPr lang="ru-RU" sz="3200" b="1" i="1" dirty="0" err="1">
                <a:ea typeface="Times New Roman" pitchFamily="18" charset="0"/>
              </a:rPr>
              <a:t>этилформиат</a:t>
            </a:r>
            <a:r>
              <a:rPr lang="ru-RU" sz="3200" b="1" i="1" dirty="0">
                <a:ea typeface="Times New Roman" pitchFamily="18" charset="0"/>
              </a:rPr>
              <a:t> → муравьиная кислота </a:t>
            </a:r>
            <a:endParaRPr lang="ru-RU" sz="3200" b="1" i="1" dirty="0" smtClean="0">
              <a:ea typeface="Times New Roman" pitchFamily="18" charset="0"/>
            </a:endParaRPr>
          </a:p>
          <a:p>
            <a:pPr lvl="0" algn="just"/>
            <a:endParaRPr lang="ru-RU" sz="3200" b="1" i="1" dirty="0"/>
          </a:p>
          <a:p>
            <a:pPr lvl="0" algn="just"/>
            <a:endParaRPr lang="ru-RU" sz="3200" b="1" dirty="0"/>
          </a:p>
          <a:p>
            <a:pPr lvl="0" algn="just" eaLnBrk="0" hangingPunct="0"/>
            <a:r>
              <a:rPr lang="ru-RU" sz="3200" b="1" i="1" dirty="0" smtClean="0">
                <a:ea typeface="Times New Roman" pitchFamily="18" charset="0"/>
              </a:rPr>
              <a:t>2.Ацетилен </a:t>
            </a:r>
            <a:r>
              <a:rPr lang="ru-RU" sz="3200" b="1" i="1" dirty="0">
                <a:ea typeface="Times New Roman" pitchFamily="18" charset="0"/>
              </a:rPr>
              <a:t>→ бензол → хлорбензол → фенол → пикриновая </a:t>
            </a:r>
            <a:r>
              <a:rPr lang="ru-RU" sz="3200" b="1" i="1" dirty="0" smtClean="0">
                <a:ea typeface="Times New Roman" pitchFamily="18" charset="0"/>
              </a:rPr>
              <a:t>кислота</a:t>
            </a:r>
          </a:p>
          <a:p>
            <a:pPr lvl="0" algn="just" eaLnBrk="0" hangingPunct="0"/>
            <a:endParaRPr lang="ru-RU" sz="3200" b="1" i="1" dirty="0"/>
          </a:p>
          <a:p>
            <a:pPr lvl="0" algn="just" eaLnBrk="0" hangingPunct="0"/>
            <a:endParaRPr lang="ru-RU" sz="3200" b="1" i="1" dirty="0" smtClean="0"/>
          </a:p>
          <a:p>
            <a:pPr lvl="0" algn="just" eaLnBrk="0" hangingPunct="0"/>
            <a:endParaRPr lang="ru-RU" sz="3200" b="1" dirty="0"/>
          </a:p>
          <a:p>
            <a:pPr lvl="0" algn="just" eaLnBrk="0" hangingPunct="0"/>
            <a:r>
              <a:rPr lang="ru-RU" sz="3200" b="1" i="1" dirty="0" smtClean="0">
                <a:ea typeface="Times New Roman" pitchFamily="18" charset="0"/>
              </a:rPr>
              <a:t>3.Хлорметан </a:t>
            </a:r>
            <a:r>
              <a:rPr lang="ru-RU" sz="3200" b="1" i="1" dirty="0">
                <a:ea typeface="Times New Roman" pitchFamily="18" charset="0"/>
              </a:rPr>
              <a:t>→ метанол → </a:t>
            </a:r>
            <a:r>
              <a:rPr lang="ru-RU" sz="3200" b="1" i="1" dirty="0" err="1">
                <a:ea typeface="Times New Roman" pitchFamily="18" charset="0"/>
              </a:rPr>
              <a:t>метаналь</a:t>
            </a:r>
            <a:r>
              <a:rPr lang="ru-RU" sz="3200" b="1" i="1" dirty="0">
                <a:ea typeface="Times New Roman" pitchFamily="18" charset="0"/>
              </a:rPr>
              <a:t> </a:t>
            </a:r>
            <a:r>
              <a:rPr lang="ru-RU" sz="3200" b="1" i="1" dirty="0" smtClean="0">
                <a:ea typeface="Times New Roman" pitchFamily="18" charset="0"/>
              </a:rPr>
              <a:t>→ муравьиная кислота</a:t>
            </a:r>
            <a:r>
              <a:rPr lang="ru-RU" sz="3200" b="1" i="1" dirty="0">
                <a:ea typeface="Times New Roman" pitchFamily="18" charset="0"/>
              </a:rPr>
              <a:t>→этиловый эфир муравьиной кислоты </a:t>
            </a:r>
            <a:endParaRPr lang="ru-RU" sz="3200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«Сравнение-основа мысли»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u="sng" dirty="0" smtClean="0"/>
              <a:t>Исключи лишнее слово:</a:t>
            </a:r>
          </a:p>
          <a:p>
            <a:pPr algn="ctr">
              <a:buNone/>
            </a:pPr>
            <a:r>
              <a:rPr lang="ru-RU" sz="4000" dirty="0" err="1"/>
              <a:t>з</a:t>
            </a:r>
            <a:r>
              <a:rPr lang="ru-RU" sz="4000" dirty="0" err="1" smtClean="0"/>
              <a:t>онелб</a:t>
            </a:r>
            <a:endParaRPr lang="ru-RU" sz="4000" dirty="0" smtClean="0"/>
          </a:p>
          <a:p>
            <a:pPr algn="ctr">
              <a:buNone/>
            </a:pPr>
            <a:r>
              <a:rPr lang="ru-RU" sz="4000" dirty="0" err="1"/>
              <a:t>п</a:t>
            </a:r>
            <a:r>
              <a:rPr lang="ru-RU" sz="4000" dirty="0" err="1" smtClean="0"/>
              <a:t>анопорл</a:t>
            </a:r>
            <a:endParaRPr lang="ru-RU" sz="4000" dirty="0" smtClean="0"/>
          </a:p>
          <a:p>
            <a:pPr algn="ctr">
              <a:buNone/>
            </a:pPr>
            <a:r>
              <a:rPr lang="ru-RU" sz="4000" dirty="0" err="1"/>
              <a:t>д</a:t>
            </a:r>
            <a:r>
              <a:rPr lang="ru-RU" sz="4000" dirty="0" err="1" smtClean="0"/>
              <a:t>амигельдорф</a:t>
            </a:r>
            <a:endParaRPr lang="ru-RU" sz="4000" dirty="0" smtClean="0"/>
          </a:p>
          <a:p>
            <a:pPr algn="ctr">
              <a:buNone/>
            </a:pPr>
            <a:r>
              <a:rPr lang="ru-RU" sz="4000" dirty="0" err="1" smtClean="0"/>
              <a:t>лефон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«Сравнение-основа мысли»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/>
              <a:t>Найди общее окончание :</a:t>
            </a:r>
          </a:p>
          <a:p>
            <a:pPr algn="ctr">
              <a:buNone/>
            </a:pPr>
            <a:r>
              <a:rPr lang="ru-RU" sz="4000" dirty="0"/>
              <a:t>к</a:t>
            </a:r>
            <a:r>
              <a:rPr lang="ru-RU" sz="4000" dirty="0" smtClean="0"/>
              <a:t>олок-</a:t>
            </a:r>
          </a:p>
          <a:p>
            <a:pPr algn="ctr">
              <a:buNone/>
            </a:pPr>
            <a:r>
              <a:rPr lang="ru-RU" sz="4000" dirty="0"/>
              <a:t>ф</a:t>
            </a:r>
            <a:r>
              <a:rPr lang="ru-RU" sz="4000" dirty="0" smtClean="0"/>
              <a:t>ен-</a:t>
            </a:r>
          </a:p>
          <a:p>
            <a:pPr algn="ctr">
              <a:buNone/>
            </a:pPr>
            <a:r>
              <a:rPr lang="ru-RU" sz="4000" dirty="0"/>
              <a:t>п</a:t>
            </a:r>
            <a:r>
              <a:rPr lang="ru-RU" sz="4000" dirty="0" smtClean="0"/>
              <a:t>рок-</a:t>
            </a:r>
          </a:p>
          <a:p>
            <a:pPr algn="ctr">
              <a:buNone/>
            </a:pPr>
            <a:r>
              <a:rPr lang="ru-RU" sz="4000" dirty="0"/>
              <a:t>э</a:t>
            </a:r>
            <a:r>
              <a:rPr lang="ru-RU" sz="4000" dirty="0" smtClean="0"/>
              <a:t>тан-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728" y="0"/>
            <a:ext cx="7029472" cy="1285860"/>
          </a:xfrm>
        </p:spPr>
        <p:txBody>
          <a:bodyPr/>
          <a:lstStyle/>
          <a:p>
            <a:r>
              <a:rPr lang="ru-RU" dirty="0" smtClean="0"/>
              <a:t>«Сравнение-основа мысли»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285852" y="1357298"/>
            <a:ext cx="7643866" cy="5357850"/>
          </a:xfrm>
        </p:spPr>
        <p:txBody>
          <a:bodyPr/>
          <a:lstStyle/>
          <a:p>
            <a:r>
              <a:rPr lang="ru-RU" dirty="0" smtClean="0"/>
              <a:t>Найди слово, соответствующее формуле по образцу:</a:t>
            </a:r>
          </a:p>
          <a:p>
            <a:pPr>
              <a:buNone/>
            </a:pPr>
            <a:r>
              <a:rPr lang="ru-RU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СН₃СН₂СОН  -----------  крохаль</a:t>
            </a: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СН₃СН₂СН₂ОН --------- вол</a:t>
            </a: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СН₃СОСН₃ </a:t>
            </a:r>
            <a:r>
              <a:rPr lang="ru-RU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----------- </a:t>
            </a:r>
            <a:r>
              <a:rPr lang="ru-RU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(Крокодил, </a:t>
            </a:r>
            <a:r>
              <a:rPr lang="ru-RU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>
              <a:buNone/>
            </a:pPr>
            <a:r>
              <a:rPr lang="ru-RU" i="1" dirty="0"/>
              <a:t> </a:t>
            </a:r>
            <a:r>
              <a:rPr lang="ru-RU" i="1" dirty="0" smtClean="0"/>
              <a:t>                         </a:t>
            </a:r>
            <a:r>
              <a:rPr lang="ru-RU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скорпион</a:t>
            </a:r>
            <a:r>
              <a:rPr lang="ru-RU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павлин).</a:t>
            </a: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Блиц-турнир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90850" y="2324100"/>
            <a:ext cx="44577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81200" y="1981200"/>
            <a:ext cx="6948518" cy="4114800"/>
          </a:xfrm>
        </p:spPr>
        <p:txBody>
          <a:bodyPr/>
          <a:lstStyle/>
          <a:p>
            <a:pPr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   Наберись  </a:t>
            </a:r>
          </a:p>
          <a:p>
            <a:pPr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  смелости-</a:t>
            </a:r>
          </a:p>
          <a:p>
            <a:pPr>
              <a:buNone/>
            </a:pPr>
            <a:r>
              <a:rPr lang="ru-RU" sz="6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сделай попытку!   </a:t>
            </a:r>
            <a:endParaRPr lang="ru-RU" sz="6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1676400"/>
            <a:ext cx="9144000" cy="3276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6151563" y="43735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5124" name="Picture 4" descr="C:\DOCUME~1\eclipse\LOCALS~1\Temp\~ga4~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057400"/>
            <a:ext cx="3733800" cy="2489200"/>
          </a:xfrm>
          <a:prstGeom prst="rect">
            <a:avLst/>
          </a:prstGeom>
          <a:noFill/>
        </p:spPr>
      </p:pic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4191000" y="2362200"/>
            <a:ext cx="4572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 dirty="0" smtClean="0">
                <a:latin typeface="Tahoma" pitchFamily="34" charset="0"/>
              </a:rPr>
              <a:t>Спасибо за работу!!!</a:t>
            </a:r>
            <a:endParaRPr lang="en-US" sz="5400" b="1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029604" cy="1428736"/>
          </a:xfrm>
        </p:spPr>
        <p:txBody>
          <a:bodyPr/>
          <a:lstStyle/>
          <a:p>
            <a:r>
              <a:rPr lang="ru-RU" dirty="0" smtClean="0"/>
              <a:t>Черный ящик-1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071546"/>
            <a:ext cx="8572560" cy="5572164"/>
          </a:xfrm>
        </p:spPr>
        <p:txBody>
          <a:bodyPr/>
          <a:lstStyle/>
          <a:p>
            <a:r>
              <a:rPr lang="ru-RU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1. Вязкая, низкокипящая жидкость (</a:t>
            </a:r>
            <a:r>
              <a:rPr lang="en-US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</a:t>
            </a:r>
            <a:r>
              <a:rPr lang="ru-RU" sz="2400" i="1" baseline="-25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кип</a:t>
            </a:r>
            <a:r>
              <a:rPr lang="ru-RU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=290</a:t>
            </a:r>
            <a:r>
              <a:rPr lang="ru-RU" sz="2400" i="1" baseline="30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ru-RU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С).</a:t>
            </a:r>
            <a:endParaRPr lang="ru-RU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2.Смешивается с водой в любых отношениях.</a:t>
            </a:r>
            <a:endParaRPr lang="ru-RU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Им обрабатывают некоторые материалы (кожу, ткани), которые после этого приобретают мягкость и эластичность</a:t>
            </a:r>
            <a:endParaRPr lang="ru-RU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 Идет на изготовление лаков и красок.</a:t>
            </a:r>
            <a:endParaRPr lang="ru-RU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5.Используется для производства незамерзающих смесей – антифризов.</a:t>
            </a:r>
            <a:endParaRPr lang="ru-RU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6. Его производное используется как взрывчатое вещество и в медицине.</a:t>
            </a:r>
            <a:endParaRPr lang="ru-RU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7. Содержится в организме человека.</a:t>
            </a:r>
            <a:endParaRPr lang="ru-RU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8. Образует жиры.</a:t>
            </a:r>
            <a:endParaRPr lang="ru-RU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5">
              <a:buNone/>
            </a:pPr>
            <a:endParaRPr lang="en-US" sz="2400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609600"/>
            <a:ext cx="7386662" cy="1143000"/>
          </a:xfrm>
        </p:spPr>
        <p:txBody>
          <a:bodyPr/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Глицерин</a:t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071678"/>
            <a:ext cx="642942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243918" cy="1143008"/>
          </a:xfrm>
        </p:spPr>
        <p:txBody>
          <a:bodyPr/>
          <a:lstStyle/>
          <a:p>
            <a:r>
              <a:rPr lang="ru-RU" dirty="0" smtClean="0"/>
              <a:t>Черный ящик-2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142984"/>
            <a:ext cx="8001056" cy="5500726"/>
          </a:xfrm>
        </p:spPr>
        <p:txBody>
          <a:bodyPr/>
          <a:lstStyle/>
          <a:p>
            <a:pPr marL="0" lvl="0" indent="0">
              <a:spcBef>
                <a:spcPct val="0"/>
              </a:spcBef>
              <a:buNone/>
            </a:pP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Это вещество получают каталитическим дегидрированием  метанола или окислением метана.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lvl="0" indent="0" eaLnBrk="0" hangingPunct="0">
              <a:spcBef>
                <a:spcPct val="0"/>
              </a:spcBef>
              <a:buNone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 Из этого вещества получают термореактивные пластмассы.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lvl="0" indent="0" eaLnBrk="0" hangingPunct="0">
              <a:spcBef>
                <a:spcPct val="0"/>
              </a:spcBef>
              <a:buNone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Раствор вещества до того ядовит, что если человек находится в нем более 4 минут, это приводит  к неминуемой смерти.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lvl="0" indent="0" eaLnBrk="0" hangingPunct="0">
              <a:spcBef>
                <a:spcPct val="0"/>
              </a:spcBef>
              <a:buNone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 Вещество свертывает и обесцвечивает белки. На этом основано его применение в кожевенном производстве, хранение биологических препаратов, протравливания семян. 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</a:endParaRPr>
          </a:p>
          <a:p>
            <a:pPr marL="0" lvl="0" indent="0" eaLnBrk="0" hangingPunct="0">
              <a:spcBef>
                <a:spcPct val="0"/>
              </a:spcBef>
              <a:buNone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</a:rPr>
              <a:t>5. 40% -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</a:rPr>
              <a:t>ый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</a:rPr>
              <a:t> водный раствор этого вещества называют формалин.  </a:t>
            </a: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</a:rPr>
              <a:t>                       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</a:rPr>
              <a:t>                                         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0232" y="500042"/>
            <a:ext cx="49292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/>
              <a:t>Формальдегид</a:t>
            </a:r>
            <a:endParaRPr lang="ru-RU" sz="54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785926"/>
            <a:ext cx="4286280" cy="422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285728"/>
            <a:ext cx="72152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/>
              <a:t>Черный ящик-3</a:t>
            </a:r>
            <a:endParaRPr lang="ru-RU" sz="4400" b="1" dirty="0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26161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16" y="1285860"/>
            <a:ext cx="807252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i="1" dirty="0">
                <a:ea typeface="Calibri" pitchFamily="34" charset="0"/>
                <a:cs typeface="Times New Roman" pitchFamily="18" charset="0"/>
              </a:rPr>
              <a:t>. Бесцветная жидкость с резким кисловатым запахом.</a:t>
            </a:r>
            <a:endParaRPr lang="ru-RU" sz="1600" dirty="0"/>
          </a:p>
          <a:p>
            <a:pPr lvl="0" eaLnBrk="0" hangingPunct="0"/>
            <a:r>
              <a:rPr lang="ru-RU" i="1" dirty="0">
                <a:ea typeface="Calibri" pitchFamily="34" charset="0"/>
                <a:cs typeface="Times New Roman" pitchFamily="18" charset="0"/>
              </a:rPr>
              <a:t>2. Если это вещество не содержит воду, то при 16.6</a:t>
            </a:r>
            <a:r>
              <a:rPr lang="ru-RU" i="1" baseline="30000" dirty="0">
                <a:ea typeface="Calibri" pitchFamily="34" charset="0"/>
                <a:cs typeface="Times New Roman" pitchFamily="18" charset="0"/>
              </a:rPr>
              <a:t>0</a:t>
            </a:r>
            <a:r>
              <a:rPr lang="ru-RU" i="1" dirty="0">
                <a:ea typeface="Calibri" pitchFamily="34" charset="0"/>
                <a:cs typeface="Times New Roman" pitchFamily="18" charset="0"/>
              </a:rPr>
              <a:t>С она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i="1" dirty="0">
                <a:ea typeface="Calibri" pitchFamily="34" charset="0"/>
                <a:cs typeface="Times New Roman" pitchFamily="18" charset="0"/>
              </a:rPr>
              <a:t>замерзает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i="1" dirty="0">
                <a:ea typeface="Calibri" pitchFamily="34" charset="0"/>
                <a:cs typeface="Times New Roman" pitchFamily="18" charset="0"/>
              </a:rPr>
              <a:t> - образуя бесцветные кристаллы.</a:t>
            </a:r>
            <a:endParaRPr lang="ru-RU" sz="1600" dirty="0"/>
          </a:p>
          <a:p>
            <a:pPr lvl="0" eaLnBrk="0" hangingPunct="0"/>
            <a:r>
              <a:rPr lang="ru-RU" i="1" dirty="0">
                <a:ea typeface="Calibri" pitchFamily="34" charset="0"/>
                <a:cs typeface="Times New Roman" pitchFamily="18" charset="0"/>
              </a:rPr>
              <a:t>3. Она содержится в некоторых растениях, моче, поте, желчи.</a:t>
            </a:r>
            <a:endParaRPr lang="ru-RU" sz="1600" dirty="0"/>
          </a:p>
          <a:p>
            <a:pPr lvl="0" eaLnBrk="0" hangingPunct="0"/>
            <a:r>
              <a:rPr lang="ru-RU" i="1" dirty="0">
                <a:ea typeface="Calibri" pitchFamily="34" charset="0"/>
                <a:cs typeface="Times New Roman" pitchFamily="18" charset="0"/>
              </a:rPr>
              <a:t>4. Человеческий организм служит своеобразной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i="1" dirty="0">
                <a:ea typeface="Calibri" pitchFamily="34" charset="0"/>
                <a:cs typeface="Times New Roman" pitchFamily="18" charset="0"/>
              </a:rPr>
              <a:t>фабрикой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i="1" dirty="0">
                <a:ea typeface="Calibri" pitchFamily="34" charset="0"/>
                <a:cs typeface="Times New Roman" pitchFamily="18" charset="0"/>
              </a:rPr>
              <a:t> по выработке этого вещества, за сутки выделяется 0,5 кг</a:t>
            </a:r>
            <a:endParaRPr lang="ru-RU" sz="1600" dirty="0"/>
          </a:p>
          <a:p>
            <a:pPr lvl="0" eaLnBrk="0" hangingPunct="0"/>
            <a:r>
              <a:rPr lang="ru-RU" i="1" dirty="0">
                <a:ea typeface="Calibri" pitchFamily="34" charset="0"/>
                <a:cs typeface="Times New Roman" pitchFamily="18" charset="0"/>
              </a:rPr>
              <a:t>5. Служит для получения полимеров, красителей, ацетатного шелка, фото- и кинопленки. </a:t>
            </a:r>
            <a:endParaRPr lang="ru-RU" sz="1600" dirty="0"/>
          </a:p>
          <a:p>
            <a:pPr lvl="0" eaLnBrk="0" hangingPunct="0"/>
            <a:r>
              <a:rPr lang="ru-RU" i="1" dirty="0">
                <a:ea typeface="Calibri" pitchFamily="34" charset="0"/>
                <a:cs typeface="Times New Roman" pitchFamily="18" charset="0"/>
              </a:rPr>
              <a:t>6. Используется для домашнего консервирования.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428728" y="571480"/>
            <a:ext cx="642942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Уксусная  кислота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285992"/>
            <a:ext cx="4922030" cy="366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857224" y="571480"/>
            <a:ext cx="800105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8000" b="1" i="1" dirty="0" smtClean="0">
                <a:cs typeface="Times New Roman" pitchFamily="18" charset="0"/>
              </a:rPr>
              <a:t>«Перегоняй-ка»</a:t>
            </a:r>
            <a:endParaRPr kumimoji="0" lang="ru-RU" sz="8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2428868"/>
            <a:ext cx="2995630" cy="3824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57290" y="1857364"/>
            <a:ext cx="72866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i="1" dirty="0" smtClean="0">
                <a:cs typeface="Times New Roman" pitchFamily="18" charset="0"/>
              </a:rPr>
              <a:t>«</a:t>
            </a:r>
            <a:r>
              <a:rPr lang="ru-RU" sz="8000" b="1" i="1" dirty="0" err="1" smtClean="0">
                <a:cs typeface="Times New Roman" pitchFamily="18" charset="0"/>
              </a:rPr>
              <a:t>Порешай-ка</a:t>
            </a:r>
            <a:r>
              <a:rPr lang="ru-RU" sz="8000" b="1" i="1" dirty="0" smtClean="0">
                <a:cs typeface="Times New Roman" pitchFamily="18" charset="0"/>
              </a:rPr>
              <a:t>»</a:t>
            </a:r>
            <a:endParaRPr lang="ru-RU" sz="8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3500438"/>
            <a:ext cx="291465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ouble_helix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double_helix</Template>
  <TotalTime>89</TotalTime>
  <Words>393</Words>
  <Application>Microsoft PowerPoint</Application>
  <PresentationFormat>Экран (4:3)</PresentationFormat>
  <Paragraphs>64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Times New Roman</vt:lpstr>
      <vt:lpstr>Tahoma</vt:lpstr>
      <vt:lpstr>double_helix</vt:lpstr>
      <vt:lpstr>Кислородсодержащие  органические вещества</vt:lpstr>
      <vt:lpstr>Черный ящик-1</vt:lpstr>
      <vt:lpstr> Глицерин </vt:lpstr>
      <vt:lpstr>Черный ящик-2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«Сравнение-основа мысли»</vt:lpstr>
      <vt:lpstr>«Сравнение-основа мысли»</vt:lpstr>
      <vt:lpstr>«Сравнение-основа мысли»</vt:lpstr>
      <vt:lpstr>«Блиц-турнир»</vt:lpstr>
      <vt:lpstr>Слайд 16</vt:lpstr>
      <vt:lpstr>Слайд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Кислородсодержащие  органические вещества</dc:title>
  <dc:creator>comp</dc:creator>
  <cp:lastModifiedBy>comp</cp:lastModifiedBy>
  <cp:revision>9</cp:revision>
  <dcterms:created xsi:type="dcterms:W3CDTF">2012-04-23T18:08:55Z</dcterms:created>
  <dcterms:modified xsi:type="dcterms:W3CDTF">2012-04-23T19:38:23Z</dcterms:modified>
</cp:coreProperties>
</file>