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6" r:id="rId3"/>
    <p:sldId id="269" r:id="rId4"/>
    <p:sldId id="271" r:id="rId5"/>
    <p:sldId id="282" r:id="rId6"/>
    <p:sldId id="272" r:id="rId7"/>
    <p:sldId id="273" r:id="rId8"/>
    <p:sldId id="274" r:id="rId9"/>
    <p:sldId id="258" r:id="rId10"/>
    <p:sldId id="262" r:id="rId11"/>
    <p:sldId id="275" r:id="rId12"/>
    <p:sldId id="283" r:id="rId13"/>
    <p:sldId id="284" r:id="rId14"/>
    <p:sldId id="280" r:id="rId15"/>
    <p:sldId id="278" r:id="rId16"/>
    <p:sldId id="279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F1E712-14AC-4CFB-81B0-6C1269E887D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0CB6CA7-8C66-4922-A60A-24ABC2F2EA58}" type="pres">
      <dgm:prSet presAssocID="{98F1E712-14AC-4CFB-81B0-6C1269E887D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AAD477E-E74A-45CB-9620-53FF621837E7}" type="presOf" srcId="{98F1E712-14AC-4CFB-81B0-6C1269E887DA}" destId="{80CB6CA7-8C66-4922-A60A-24ABC2F2EA58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D2A2E-9558-42B1-929A-E98B5511BCED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77ED1-D563-42D0-9188-8A5852F05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ase.garant.ru/12183577/" TargetMode="External"/><Relationship Id="rId2" Type="http://schemas.openxmlformats.org/officeDocument/2006/relationships/hyperlink" Target="http://base.garant.ru/197127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ew.asou-mo.ru/index.php/2017-06-15-14-14-12/item/3335-kompleksnaya-programma-vneurochnoj-deyatelnosti-v-nachalnoj-shkole-v-ramkakh-tsikla-regionalnykh-problemno-tematicheskikh-seminarov-organizatsiya-vneurochnoj-deyatelnosti-mladshikh-shkolnikov" TargetMode="External"/><Relationship Id="rId4" Type="http://schemas.openxmlformats.org/officeDocument/2006/relationships/hyperlink" Target="http://www.garant.ru/products/ipo/prime/doc/55071318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0162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Georgia" pitchFamily="18" charset="0"/>
              </a:rPr>
              <a:t>Организация внеурочной деятельности</a:t>
            </a:r>
            <a:endParaRPr lang="ru-RU" dirty="0">
              <a:solidFill>
                <a:srgbClr val="0066FF"/>
              </a:solidFill>
            </a:endParaRPr>
          </a:p>
        </p:txBody>
      </p:sp>
      <p:pic>
        <p:nvPicPr>
          <p:cNvPr id="9218" name="Picture 2" descr="C:\Users\-\Desktop\Kartinki_na_prozrachnom_fone_2_27050956-1024x5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80928"/>
            <a:ext cx="5904656" cy="26642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602128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Сиваш А.Г. учитель начальных классов МОУ «Гимназия № 4» г.о. Подольск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Каковы цели внеурочной деятельности?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обеспечение  соответствующей  возрасту  адаптации ребёнка в образовательной  организации;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создание  благоприятных условий для развития, воспитания и социализации  обучающихся с учётом  их возрастных  и индивидуальных особенностей.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2"/>
          <p:cNvSpPr>
            <a:spLocks noChangeArrowheads="1"/>
          </p:cNvSpPr>
          <p:nvPr/>
        </p:nvSpPr>
        <p:spPr bwMode="gray">
          <a:xfrm>
            <a:off x="2987675" y="2492375"/>
            <a:ext cx="2339975" cy="2232025"/>
          </a:xfrm>
          <a:prstGeom prst="ellipse">
            <a:avLst/>
          </a:prstGeom>
          <a:solidFill>
            <a:schemeClr val="bg1">
              <a:alpha val="79999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gray">
          <a:xfrm>
            <a:off x="3727450" y="27860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gray">
          <a:xfrm>
            <a:off x="2965450" y="3567113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gray">
          <a:xfrm>
            <a:off x="3803650" y="2424113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gray">
          <a:xfrm flipH="1">
            <a:off x="3898900" y="3948113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gray">
          <a:xfrm>
            <a:off x="5099050" y="3871913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gray">
          <a:xfrm flipV="1">
            <a:off x="5099050" y="2576513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Rectangle 10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82047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Каковы направления внеурочной деятельности?</a:t>
            </a:r>
            <a:endParaRPr lang="en-US" sz="32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987675" y="1341438"/>
            <a:ext cx="1146175" cy="1379537"/>
            <a:chOff x="2064" y="1008"/>
            <a:chExt cx="722" cy="869"/>
          </a:xfrm>
        </p:grpSpPr>
        <p:sp>
          <p:nvSpPr>
            <p:cNvPr id="17555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085" y="1029"/>
              <a:ext cx="680" cy="848"/>
              <a:chOff x="3974" y="1593"/>
              <a:chExt cx="931" cy="1163"/>
            </a:xfrm>
          </p:grpSpPr>
          <p:pic>
            <p:nvPicPr>
              <p:cNvPr id="17569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570" name="Oval 15"/>
              <p:cNvSpPr>
                <a:spLocks noChangeArrowheads="1"/>
              </p:cNvSpPr>
              <p:nvPr/>
            </p:nvSpPr>
            <p:spPr bwMode="gray">
              <a:xfrm>
                <a:off x="3974" y="1597"/>
                <a:ext cx="931" cy="939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7571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3" y="1636"/>
                <a:ext cx="682" cy="5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5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7579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80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81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82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7575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76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77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78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7565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566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567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568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7561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562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563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564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7558" name="Rectangle 39"/>
            <p:cNvSpPr>
              <a:spLocks noChangeArrowheads="1"/>
            </p:cNvSpPr>
            <p:nvPr/>
          </p:nvSpPr>
          <p:spPr bwMode="gray">
            <a:xfrm>
              <a:off x="2318" y="1272"/>
              <a:ext cx="226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Georgia" pitchFamily="18" charset="0"/>
                </a:rPr>
                <a:t>1</a:t>
              </a:r>
              <a:endParaRPr lang="en-US" sz="2800" b="1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1835150" y="2924175"/>
            <a:ext cx="1219200" cy="1384300"/>
            <a:chOff x="2064" y="1008"/>
            <a:chExt cx="722" cy="872"/>
          </a:xfrm>
        </p:grpSpPr>
        <p:sp>
          <p:nvSpPr>
            <p:cNvPr id="17527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7541" name="Picture 43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542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rgbClr val="993366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7543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2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3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7551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52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53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54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7547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48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49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50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6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7537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538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539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540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7533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534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535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536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7530" name="Rectangle 68"/>
            <p:cNvSpPr>
              <a:spLocks noChangeArrowheads="1"/>
            </p:cNvSpPr>
            <p:nvPr/>
          </p:nvSpPr>
          <p:spPr bwMode="gray">
            <a:xfrm>
              <a:off x="2311" y="1272"/>
              <a:ext cx="241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Georgia" pitchFamily="18" charset="0"/>
                </a:rPr>
                <a:t>2</a:t>
              </a:r>
              <a:endParaRPr lang="en-US" sz="2800" b="1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8" name="Group 69"/>
          <p:cNvGrpSpPr>
            <a:grpSpLocks/>
          </p:cNvGrpSpPr>
          <p:nvPr/>
        </p:nvGrpSpPr>
        <p:grpSpPr bwMode="auto">
          <a:xfrm>
            <a:off x="3013075" y="5178425"/>
            <a:ext cx="1146175" cy="1384300"/>
            <a:chOff x="2064" y="1008"/>
            <a:chExt cx="722" cy="872"/>
          </a:xfrm>
        </p:grpSpPr>
        <p:sp>
          <p:nvSpPr>
            <p:cNvPr id="17499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7513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514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7515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1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7523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24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25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26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7519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20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21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522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3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4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7509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10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11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12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5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7505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06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07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08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7502" name="Rectangle 97"/>
            <p:cNvSpPr>
              <a:spLocks noChangeArrowheads="1"/>
            </p:cNvSpPr>
            <p:nvPr/>
          </p:nvSpPr>
          <p:spPr bwMode="gray">
            <a:xfrm>
              <a:off x="2314" y="1272"/>
              <a:ext cx="2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Georgia" pitchFamily="18" charset="0"/>
                </a:rPr>
                <a:t>3</a:t>
              </a:r>
              <a:endParaRPr lang="en-US" sz="2400" b="1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grpSp>
        <p:nvGrpSpPr>
          <p:cNvPr id="26" name="Group 98"/>
          <p:cNvGrpSpPr>
            <a:grpSpLocks/>
          </p:cNvGrpSpPr>
          <p:nvPr/>
        </p:nvGrpSpPr>
        <p:grpSpPr bwMode="auto">
          <a:xfrm>
            <a:off x="5148263" y="3789363"/>
            <a:ext cx="1223962" cy="1441450"/>
            <a:chOff x="2064" y="1008"/>
            <a:chExt cx="722" cy="872"/>
          </a:xfrm>
        </p:grpSpPr>
        <p:sp>
          <p:nvSpPr>
            <p:cNvPr id="17471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" name="Group 100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7485" name="Picture 101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486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rgbClr val="FF00FF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7487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9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7495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96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97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98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7491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92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93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94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1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7472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7481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482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483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484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473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7477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478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479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480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7474" name="Rectangle 126"/>
            <p:cNvSpPr>
              <a:spLocks noChangeArrowheads="1"/>
            </p:cNvSpPr>
            <p:nvPr/>
          </p:nvSpPr>
          <p:spPr bwMode="gray">
            <a:xfrm>
              <a:off x="2242" y="1272"/>
              <a:ext cx="379" cy="31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Georgia" pitchFamily="18" charset="0"/>
                </a:rPr>
                <a:t>5</a:t>
              </a:r>
              <a:endParaRPr lang="en-US" sz="2800" b="1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7475" name="Group 127"/>
          <p:cNvGrpSpPr>
            <a:grpSpLocks/>
          </p:cNvGrpSpPr>
          <p:nvPr/>
        </p:nvGrpSpPr>
        <p:grpSpPr bwMode="auto">
          <a:xfrm>
            <a:off x="5219700" y="1844675"/>
            <a:ext cx="1146175" cy="1384300"/>
            <a:chOff x="2064" y="1008"/>
            <a:chExt cx="722" cy="872"/>
          </a:xfrm>
        </p:grpSpPr>
        <p:sp>
          <p:nvSpPr>
            <p:cNvPr id="17443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476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7457" name="Picture 130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458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rgbClr val="99CC00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7459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7488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7489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7467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68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69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70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7490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7463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64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65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466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7500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7501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7453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454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455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endParaRPr lang="ru-RU"/>
                </a:p>
              </p:txBody>
            </p:sp>
            <p:sp>
              <p:nvSpPr>
                <p:cNvPr id="17456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503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7449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450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451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452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7446" name="Rectangle 155"/>
            <p:cNvSpPr>
              <a:spLocks noChangeArrowheads="1"/>
            </p:cNvSpPr>
            <p:nvPr/>
          </p:nvSpPr>
          <p:spPr bwMode="gray">
            <a:xfrm>
              <a:off x="2301" y="1272"/>
              <a:ext cx="261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Georgia" pitchFamily="18" charset="0"/>
                </a:rPr>
                <a:t>4</a:t>
              </a:r>
              <a:endParaRPr lang="en-US" sz="2800" b="1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7504" name="Group 156"/>
          <p:cNvGrpSpPr>
            <a:grpSpLocks/>
          </p:cNvGrpSpPr>
          <p:nvPr/>
        </p:nvGrpSpPr>
        <p:grpSpPr bwMode="auto">
          <a:xfrm rot="4509467" flipH="1">
            <a:off x="3434557" y="2491581"/>
            <a:ext cx="2089150" cy="2087563"/>
            <a:chOff x="1944" y="1111"/>
            <a:chExt cx="204" cy="196"/>
          </a:xfrm>
        </p:grpSpPr>
        <p:pic>
          <p:nvPicPr>
            <p:cNvPr id="17429" name="Picture 157" descr="circuler_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926" name="Oval 158"/>
            <p:cNvSpPr>
              <a:spLocks noChangeArrowheads="1"/>
            </p:cNvSpPr>
            <p:nvPr/>
          </p:nvSpPr>
          <p:spPr bwMode="gray">
            <a:xfrm flipH="1">
              <a:off x="1964" y="1124"/>
              <a:ext cx="171" cy="17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7516" name="Group 159"/>
            <p:cNvGrpSpPr>
              <a:grpSpLocks/>
            </p:cNvGrpSpPr>
            <p:nvPr/>
          </p:nvGrpSpPr>
          <p:grpSpPr bwMode="auto">
            <a:xfrm rot="1297425" flipV="1">
              <a:off x="1999" y="1151"/>
              <a:ext cx="128" cy="145"/>
              <a:chOff x="2532" y="1051"/>
              <a:chExt cx="746" cy="969"/>
            </a:xfrm>
          </p:grpSpPr>
          <p:grpSp>
            <p:nvGrpSpPr>
              <p:cNvPr id="17517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7439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440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441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442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518" name="Group 165"/>
              <p:cNvGrpSpPr>
                <a:grpSpLocks/>
              </p:cNvGrpSpPr>
              <p:nvPr/>
            </p:nvGrpSpPr>
            <p:grpSpPr bwMode="auto">
              <a:xfrm rot="1353540">
                <a:off x="2611" y="1071"/>
                <a:ext cx="667" cy="949"/>
                <a:chOff x="1676" y="2537"/>
                <a:chExt cx="1007" cy="1425"/>
              </a:xfrm>
            </p:grpSpPr>
            <p:sp>
              <p:nvSpPr>
                <p:cNvPr id="17436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437" name="AutoShape 168"/>
                <p:cNvSpPr>
                  <a:spLocks noChangeArrowheads="1"/>
                </p:cNvSpPr>
                <p:nvPr/>
              </p:nvSpPr>
              <p:spPr bwMode="gray">
                <a:xfrm rot="6248880">
                  <a:off x="1305" y="2908"/>
                  <a:ext cx="1425" cy="68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b="1">
                      <a:solidFill>
                        <a:schemeClr val="bg1"/>
                      </a:solidFill>
                      <a:latin typeface="Georgia" pitchFamily="18" charset="0"/>
                    </a:rPr>
                    <a:t>              </a:t>
                  </a:r>
                  <a:r>
                    <a:rPr lang="ru-RU" b="1">
                      <a:solidFill>
                        <a:schemeClr val="bg1"/>
                      </a:solidFill>
                      <a:latin typeface="Georgia" pitchFamily="18" charset="0"/>
                    </a:rPr>
                    <a:t>Внеурочная</a:t>
                  </a:r>
                </a:p>
                <a:p>
                  <a:pPr algn="ctr"/>
                  <a:r>
                    <a:rPr lang="ru-RU" b="1">
                      <a:solidFill>
                        <a:schemeClr val="bg1"/>
                      </a:solidFill>
                      <a:latin typeface="Georgia" pitchFamily="18" charset="0"/>
                    </a:rPr>
                    <a:t> </a:t>
                  </a:r>
                  <a:r>
                    <a:rPr lang="en-US" b="1">
                      <a:solidFill>
                        <a:schemeClr val="bg1"/>
                      </a:solidFill>
                      <a:latin typeface="Georgia" pitchFamily="18" charset="0"/>
                    </a:rPr>
                    <a:t>               </a:t>
                  </a:r>
                  <a:r>
                    <a:rPr lang="ru-RU" b="1">
                      <a:solidFill>
                        <a:schemeClr val="bg1"/>
                      </a:solidFill>
                      <a:latin typeface="Georgia" pitchFamily="18" charset="0"/>
                    </a:rPr>
                    <a:t>деятельность</a:t>
                  </a:r>
                </a:p>
              </p:txBody>
            </p:sp>
            <p:sp>
              <p:nvSpPr>
                <p:cNvPr id="17438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7432" name="Arc 170"/>
            <p:cNvSpPr>
              <a:spLocks/>
            </p:cNvSpPr>
            <p:nvPr/>
          </p:nvSpPr>
          <p:spPr bwMode="gray">
            <a:xfrm rot="6512920">
              <a:off x="1948" y="1107"/>
              <a:ext cx="196" cy="204"/>
            </a:xfrm>
            <a:custGeom>
              <a:avLst/>
              <a:gdLst>
                <a:gd name="T0" fmla="*/ 0 w 43200"/>
                <a:gd name="T1" fmla="*/ 0 h 43155"/>
                <a:gd name="T2" fmla="*/ 0 w 43200"/>
                <a:gd name="T3" fmla="*/ 0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7433" name="Picture 171" descr="light_shadow1"/>
            <p:cNvPicPr>
              <a:picLocks noChangeAspect="1" noChangeArrowheads="1"/>
            </p:cNvPicPr>
            <p:nvPr/>
          </p:nvPicPr>
          <p:blipFill>
            <a:blip r:embed="rId5" cstate="print"/>
            <a:srcRect t="23740"/>
            <a:stretch>
              <a:fillRect/>
            </a:stretch>
          </p:blipFill>
          <p:spPr bwMode="gray">
            <a:xfrm rot="2569845" flipH="1">
              <a:off x="2013" y="1132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24" name="AutoShape 172"/>
          <p:cNvSpPr>
            <a:spLocks/>
          </p:cNvSpPr>
          <p:nvPr/>
        </p:nvSpPr>
        <p:spPr bwMode="auto">
          <a:xfrm>
            <a:off x="6651625" y="2846388"/>
            <a:ext cx="2339975" cy="366712"/>
          </a:xfrm>
          <a:prstGeom prst="accentCallout2">
            <a:avLst>
              <a:gd name="adj1" fmla="val 31167"/>
              <a:gd name="adj2" fmla="val -3255"/>
              <a:gd name="adj3" fmla="val 31167"/>
              <a:gd name="adj4" fmla="val -16148"/>
              <a:gd name="adj5" fmla="val -8227"/>
              <a:gd name="adj6" fmla="val -19199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eaLnBrk="0" hangingPunct="0"/>
            <a:r>
              <a:rPr lang="ru-RU" b="1" dirty="0">
                <a:solidFill>
                  <a:srgbClr val="0066FF"/>
                </a:solidFill>
                <a:latin typeface="Georgia" pitchFamily="18" charset="0"/>
              </a:rPr>
              <a:t>Спортивно-оздоровительное</a:t>
            </a:r>
            <a:endParaRPr lang="en-US" b="1" dirty="0">
              <a:solidFill>
                <a:srgbClr val="0066FF"/>
              </a:solidFill>
              <a:latin typeface="Georgia" pitchFamily="18" charset="0"/>
            </a:endParaRPr>
          </a:p>
        </p:txBody>
      </p:sp>
      <p:sp>
        <p:nvSpPr>
          <p:cNvPr id="17425" name="AutoShape 173"/>
          <p:cNvSpPr>
            <a:spLocks/>
          </p:cNvSpPr>
          <p:nvPr/>
        </p:nvSpPr>
        <p:spPr bwMode="auto">
          <a:xfrm>
            <a:off x="6300788" y="5084763"/>
            <a:ext cx="2447925" cy="392112"/>
          </a:xfrm>
          <a:prstGeom prst="accentCallout2">
            <a:avLst>
              <a:gd name="adj1" fmla="val 29148"/>
              <a:gd name="adj2" fmla="val -3111"/>
              <a:gd name="adj3" fmla="val 29148"/>
              <a:gd name="adj4" fmla="val -6421"/>
              <a:gd name="adj5" fmla="val -39676"/>
              <a:gd name="adj6" fmla="val -16278"/>
            </a:avLst>
          </a:prstGeom>
          <a:noFill/>
          <a:ln w="9525">
            <a:solidFill>
              <a:schemeClr val="bg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ru-RU" b="1" dirty="0">
                <a:solidFill>
                  <a:srgbClr val="0066FF"/>
                </a:solidFill>
                <a:latin typeface="Georgia" pitchFamily="18" charset="0"/>
              </a:rPr>
              <a:t>Общекультурное</a:t>
            </a:r>
            <a:endParaRPr lang="en-US" dirty="0">
              <a:solidFill>
                <a:srgbClr val="0066FF"/>
              </a:solidFill>
              <a:latin typeface="Georgia" pitchFamily="18" charset="0"/>
            </a:endParaRPr>
          </a:p>
        </p:txBody>
      </p:sp>
      <p:sp>
        <p:nvSpPr>
          <p:cNvPr id="17426" name="AutoShape 174"/>
          <p:cNvSpPr>
            <a:spLocks/>
          </p:cNvSpPr>
          <p:nvPr/>
        </p:nvSpPr>
        <p:spPr bwMode="auto">
          <a:xfrm>
            <a:off x="468313" y="1628775"/>
            <a:ext cx="2087562" cy="434975"/>
          </a:xfrm>
          <a:prstGeom prst="accentCallout2">
            <a:avLst>
              <a:gd name="adj1" fmla="val 26278"/>
              <a:gd name="adj2" fmla="val 103648"/>
              <a:gd name="adj3" fmla="val 26278"/>
              <a:gd name="adj4" fmla="val 114144"/>
              <a:gd name="adj5" fmla="val 96718"/>
              <a:gd name="adj6" fmla="val 124713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r" eaLnBrk="0" hangingPunct="0"/>
            <a:r>
              <a:rPr lang="ru-RU" b="1" dirty="0">
                <a:solidFill>
                  <a:srgbClr val="0066FF"/>
                </a:solidFill>
                <a:latin typeface="Georgia" pitchFamily="18" charset="0"/>
              </a:rPr>
              <a:t>Духовно - нравственное</a:t>
            </a:r>
            <a:endParaRPr lang="en-US" b="1" dirty="0">
              <a:solidFill>
                <a:srgbClr val="0066FF"/>
              </a:solidFill>
              <a:latin typeface="Georgia" pitchFamily="18" charset="0"/>
            </a:endParaRPr>
          </a:p>
        </p:txBody>
      </p:sp>
      <p:sp>
        <p:nvSpPr>
          <p:cNvPr id="17427" name="AutoShape 175"/>
          <p:cNvSpPr>
            <a:spLocks/>
          </p:cNvSpPr>
          <p:nvPr/>
        </p:nvSpPr>
        <p:spPr bwMode="auto">
          <a:xfrm>
            <a:off x="0" y="4221163"/>
            <a:ext cx="2484438" cy="571500"/>
          </a:xfrm>
          <a:prstGeom prst="accentCallout2">
            <a:avLst>
              <a:gd name="adj1" fmla="val 20000"/>
              <a:gd name="adj2" fmla="val 103065"/>
              <a:gd name="adj3" fmla="val 20000"/>
              <a:gd name="adj4" fmla="val 114889"/>
              <a:gd name="adj5" fmla="val -64167"/>
              <a:gd name="adj6" fmla="val 1154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r" eaLnBrk="0" hangingPunct="0"/>
            <a:r>
              <a:rPr lang="ru-RU" b="1" dirty="0">
                <a:solidFill>
                  <a:srgbClr val="0066FF"/>
                </a:solidFill>
                <a:latin typeface="Georgia" pitchFamily="18" charset="0"/>
              </a:rPr>
              <a:t>Обще-интеллектуальное</a:t>
            </a:r>
            <a:endParaRPr lang="en-US" b="1" dirty="0">
              <a:solidFill>
                <a:srgbClr val="0066FF"/>
              </a:solidFill>
              <a:latin typeface="Georgia" pitchFamily="18" charset="0"/>
            </a:endParaRPr>
          </a:p>
        </p:txBody>
      </p:sp>
      <p:sp>
        <p:nvSpPr>
          <p:cNvPr id="17428" name="AutoShape 176"/>
          <p:cNvSpPr>
            <a:spLocks/>
          </p:cNvSpPr>
          <p:nvPr/>
        </p:nvSpPr>
        <p:spPr bwMode="auto">
          <a:xfrm>
            <a:off x="323850" y="5691188"/>
            <a:ext cx="1830388" cy="392112"/>
          </a:xfrm>
          <a:prstGeom prst="accentCallout2">
            <a:avLst>
              <a:gd name="adj1" fmla="val 29148"/>
              <a:gd name="adj2" fmla="val 104162"/>
              <a:gd name="adj3" fmla="val 29148"/>
              <a:gd name="adj4" fmla="val 127148"/>
              <a:gd name="adj5" fmla="val 12954"/>
              <a:gd name="adj6" fmla="val 147616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</p:spPr>
        <p:txBody>
          <a:bodyPr anchor="ctr"/>
          <a:lstStyle/>
          <a:p>
            <a:pPr algn="r" eaLnBrk="0" hangingPunct="0"/>
            <a:r>
              <a:rPr lang="ru-RU" b="1" dirty="0">
                <a:solidFill>
                  <a:srgbClr val="0066FF"/>
                </a:solidFill>
                <a:latin typeface="Georgia" pitchFamily="18" charset="0"/>
              </a:rPr>
              <a:t>Социальное </a:t>
            </a:r>
            <a:endParaRPr lang="en-US" b="1" dirty="0">
              <a:solidFill>
                <a:srgbClr val="0066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Что является предметом формирования и оценивания во внеурочной деятельности ?</a:t>
            </a:r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rgbClr val="0066FF"/>
                </a:solidFill>
              </a:rPr>
              <a:t>знания и навыки;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66FF"/>
                </a:solidFill>
              </a:rPr>
              <a:t>универсальные учебные действия;</a:t>
            </a:r>
          </a:p>
          <a:p>
            <a:pPr>
              <a:buNone/>
            </a:pPr>
            <a:r>
              <a:rPr lang="ru-RU" dirty="0" smtClean="0">
                <a:solidFill>
                  <a:srgbClr val="0066FF"/>
                </a:solidFill>
              </a:rPr>
              <a:t>-  проектная деятельность;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66FF"/>
                </a:solidFill>
              </a:rPr>
              <a:t>ценностные отношения.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5123" name="Picture 3" descr="C:\Users\-\Desktop\sova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552" y="2924944"/>
            <a:ext cx="4032448" cy="341287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каких формах осуществляется внеурочная деятельность?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220072" y="1268760"/>
            <a:ext cx="3240360" cy="2520280"/>
          </a:xfrm>
          <a:prstGeom prst="downArrow">
            <a:avLst>
              <a:gd name="adj1" fmla="val 50000"/>
              <a:gd name="adj2" fmla="val 476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Знания и навыки:</a:t>
            </a:r>
          </a:p>
          <a:p>
            <a:pP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викторины</a:t>
            </a:r>
          </a:p>
          <a:p>
            <a:pP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олимпиады</a:t>
            </a:r>
          </a:p>
          <a:p>
            <a:pP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КВН</a:t>
            </a:r>
          </a:p>
          <a:p>
            <a:pPr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-конкурсы</a:t>
            </a:r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292080" y="4005064"/>
            <a:ext cx="3096344" cy="25625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  <a:defRPr/>
            </a:pPr>
            <a:r>
              <a:rPr lang="ru-RU" b="1" dirty="0" smtClean="0"/>
              <a:t> УУД: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ru-RU" dirty="0" smtClean="0"/>
              <a:t>кружок</a:t>
            </a:r>
          </a:p>
          <a:p>
            <a:pPr eaLnBrk="0" hangingPunct="0">
              <a:buFontTx/>
              <a:buChar char="-"/>
            </a:pPr>
            <a:r>
              <a:rPr lang="ru-RU" dirty="0" smtClean="0"/>
              <a:t> клуб</a:t>
            </a:r>
          </a:p>
          <a:p>
            <a:pPr eaLnBrk="0" hangingPunct="0">
              <a:buFontTx/>
              <a:buChar char="-"/>
            </a:pPr>
            <a:r>
              <a:rPr lang="ru-RU" dirty="0" smtClean="0"/>
              <a:t> студия</a:t>
            </a:r>
          </a:p>
          <a:p>
            <a:pPr eaLnBrk="0" hangingPunct="0">
              <a:buFontTx/>
              <a:buChar char="-"/>
            </a:pPr>
            <a:r>
              <a:rPr lang="ru-RU" dirty="0" smtClean="0"/>
              <a:t> секция</a:t>
            </a:r>
          </a:p>
          <a:p>
            <a:pPr eaLnBrk="0" hangingPunct="0">
              <a:buFontTx/>
              <a:buChar char="-"/>
            </a:pPr>
            <a:r>
              <a:rPr lang="ru-RU" dirty="0" smtClean="0"/>
              <a:t>мастерская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123728" y="3789040"/>
            <a:ext cx="3096344" cy="2706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buNone/>
            </a:pPr>
            <a:r>
              <a:rPr lang="ru-RU" sz="1600" b="1" dirty="0" smtClean="0"/>
              <a:t>Ценностные отношения:</a:t>
            </a:r>
          </a:p>
          <a:p>
            <a:pPr eaLnBrk="0" hangingPunct="0">
              <a:buFontTx/>
              <a:buChar char="-"/>
            </a:pPr>
            <a:r>
              <a:rPr lang="ru-RU" sz="1600" dirty="0" smtClean="0"/>
              <a:t> утренники</a:t>
            </a:r>
          </a:p>
          <a:p>
            <a:pPr eaLnBrk="0" hangingPunct="0">
              <a:buFontTx/>
              <a:buChar char="-"/>
            </a:pPr>
            <a:r>
              <a:rPr lang="ru-RU" sz="1600" dirty="0" smtClean="0"/>
              <a:t> тематические  вечера</a:t>
            </a:r>
          </a:p>
          <a:p>
            <a:pPr algn="ctr" eaLnBrk="0" hangingPunct="0">
              <a:buFontTx/>
              <a:buChar char="-"/>
            </a:pPr>
            <a:r>
              <a:rPr lang="ru-RU" sz="1600" dirty="0" smtClean="0"/>
              <a:t> фестивали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4008" y="5085184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251520" y="1556792"/>
            <a:ext cx="3240360" cy="273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lnSpc>
                <a:spcPct val="13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Применение:</a:t>
            </a:r>
          </a:p>
          <a:p>
            <a:pPr eaLnBrk="0" hangingPunct="0">
              <a:lnSpc>
                <a:spcPct val="13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исследовательская </a:t>
            </a:r>
          </a:p>
          <a:p>
            <a:pPr eaLnBrk="0" hangingPunct="0">
              <a:lnSpc>
                <a:spcPct val="13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проектная, </a:t>
            </a:r>
          </a:p>
          <a:p>
            <a:pPr eaLnBrk="0" hangingPunct="0">
              <a:lnSpc>
                <a:spcPct val="13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творческая, </a:t>
            </a:r>
          </a:p>
          <a:p>
            <a:pPr eaLnBrk="0" hangingPunct="0">
              <a:lnSpc>
                <a:spcPct val="13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 каких формах осуществляется внеурочная деятельность?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439248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           Внеурочная деятельность организуется по направлениям развития личности в таких формах как художественные, культурологические, филологические, хоровые студии, школьные спортивные клубы и секции, конференции, олимпиады, экскурсии, соревнования, поисковые и научные исследования, общественно полезные практики.</a:t>
            </a:r>
            <a:endParaRPr lang="ru-RU" sz="2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-\Desktop\shkola_kartinki_na_prozrachnom_fone_1_271130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7093" y="1628800"/>
            <a:ext cx="4430359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0000FF"/>
                </a:solidFill>
                <a:latin typeface="Georgia" pitchFamily="18" charset="0"/>
              </a:rPr>
              <a:t>Каковы методы организации внеурочной деятельности?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075240" cy="1972816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     </a:t>
            </a:r>
            <a:r>
              <a:rPr lang="ru-RU" dirty="0" smtClean="0">
                <a:solidFill>
                  <a:srgbClr val="0000FF"/>
                </a:solidFill>
              </a:rPr>
              <a:t>Диспуты, дискуссии, деловые и сюжетно-ролевые игры, драматизации, типовые задачи, наблюдение, </a:t>
            </a:r>
            <a:r>
              <a:rPr lang="ru-RU" dirty="0" err="1" smtClean="0">
                <a:solidFill>
                  <a:srgbClr val="0000FF"/>
                </a:solidFill>
              </a:rPr>
              <a:t>портфолио</a:t>
            </a:r>
            <a:r>
              <a:rPr lang="ru-RU" dirty="0" smtClean="0">
                <a:solidFill>
                  <a:srgbClr val="0000FF"/>
                </a:solidFill>
              </a:rPr>
              <a:t>.</a:t>
            </a:r>
          </a:p>
          <a:p>
            <a:pPr>
              <a:defRPr/>
            </a:pP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6" name="Picture 2" descr="C:\Users\-\Desktop\Kartinki_na_prozrachnom_fone_2_27050956-1024x5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12976"/>
            <a:ext cx="6552728" cy="323796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</a:rPr>
              <a:t>Какие результаты внеурочной деятельности получит школьник? 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dirty="0" smtClean="0">
                <a:solidFill>
                  <a:srgbClr val="0000FF"/>
                </a:solidFill>
              </a:rPr>
              <a:t>приобретение школьником социальных знаний;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dirty="0" smtClean="0">
                <a:solidFill>
                  <a:srgbClr val="0000FF"/>
                </a:solidFill>
              </a:rPr>
              <a:t> формирование позитивных отношений  школьника  к базовым ценностям общества;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dirty="0" smtClean="0">
                <a:solidFill>
                  <a:srgbClr val="0000FF"/>
                </a:solidFill>
              </a:rPr>
              <a:t> получение  школьниками опыта самостоятельного социального действия</a:t>
            </a:r>
          </a:p>
        </p:txBody>
      </p:sp>
      <p:pic>
        <p:nvPicPr>
          <p:cNvPr id="8194" name="Picture 2" descr="C:\Users\-\Desktop\shkola_kartinki_na_prozrachnom_fone_14_2711305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16832"/>
            <a:ext cx="4096519" cy="475040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Каковы роль и место родителей учащихся в образовательном процессе?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6660232" cy="463711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Учителя и родители должны всячески содействовать созданию неформальной дружеской атмосферы жизнедеятельности школьников, осуществлению эффективной связи школы и семьи в воспитании и образовании детей.</a:t>
            </a:r>
          </a:p>
          <a:p>
            <a:pPr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Сотрудничество  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участников образовательного процесса (родителей и педагогов) будет способствовать:</a:t>
            </a:r>
          </a:p>
          <a:p>
            <a:pPr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- развитию у  школьников опыта формального и неформального общения со  взрослыми;</a:t>
            </a:r>
          </a:p>
          <a:p>
            <a:pPr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- освоению родителями навыков делового общения и сотрудничества с учителями и детьми;</a:t>
            </a:r>
          </a:p>
          <a:p>
            <a:pPr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- оказанию родителями помощи учителю в организации </a:t>
            </a:r>
          </a:p>
          <a:p>
            <a:pPr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учебно-воспитательной работы и внеурочной   </a:t>
            </a:r>
          </a:p>
          <a:p>
            <a:pPr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деятельности.</a:t>
            </a:r>
          </a:p>
        </p:txBody>
      </p:sp>
      <p:pic>
        <p:nvPicPr>
          <p:cNvPr id="1026" name="Picture 2" descr="C:\Users\-\Desktop\sm_fu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5028" y="1124744"/>
            <a:ext cx="2658972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Используемые электронные ресурсы: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dirty="0" smtClean="0">
                <a:hlinkClick r:id="rId2"/>
              </a:rPr>
              <a:t>http://base.garant.ru/197127</a:t>
            </a:r>
            <a:r>
              <a:rPr lang="en-US" sz="2800" dirty="0" smtClean="0">
                <a:hlinkClick r:id="rId2"/>
              </a:rPr>
              <a:t>/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</a:t>
            </a:r>
            <a:r>
              <a:rPr lang="en-US" sz="2400" dirty="0" smtClean="0">
                <a:hlinkClick r:id="rId3"/>
              </a:rPr>
              <a:t>http://base.garant.ru/12183577</a:t>
            </a:r>
            <a:r>
              <a:rPr lang="en-US" sz="2400" dirty="0" smtClean="0">
                <a:hlinkClick r:id="rId3"/>
              </a:rPr>
              <a:t>/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3. </a:t>
            </a:r>
            <a:r>
              <a:rPr lang="en-US" sz="2400" dirty="0" smtClean="0">
                <a:hlinkClick r:id="rId4"/>
              </a:rPr>
              <a:t>http://www.garant.ru/products/ipo/prime/doc/55071318</a:t>
            </a:r>
            <a:r>
              <a:rPr lang="en-US" sz="2400" dirty="0" smtClean="0">
                <a:hlinkClick r:id="rId4"/>
              </a:rPr>
              <a:t>/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4. </a:t>
            </a:r>
            <a:r>
              <a:rPr lang="en-US" sz="2400" dirty="0" smtClean="0">
                <a:hlinkClick r:id="rId5"/>
              </a:rPr>
              <a:t>http://new.asou-mo.ru/index.php/2017-06-15-14-14-12/item/3335-kompleksnaya-programma-vneurochnoj-deyatelnosti-v-nachalnoj-shkole-v-ramkakh-tsikla-regionalnykh-problemno-tematicheskikh-seminarov-organizatsiya-vneurochnoj-deyatelnosti-mladshikh-shkolnikov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0" y="764704"/>
            <a:ext cx="795637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ПРИКАЗ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Об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утверждении и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введении в действие 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федерального государственного 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образовательного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стандарта 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начального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общего образования 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 6   октября 2009 г.   № 373</a:t>
            </a:r>
            <a:r>
              <a:rPr lang="ru-RU" b="1" dirty="0">
                <a:solidFill>
                  <a:srgbClr val="0000FF"/>
                </a:solidFill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FF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FF"/>
                </a:solidFill>
                <a:cs typeface="Times New Roman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pic>
        <p:nvPicPr>
          <p:cNvPr id="1026" name="Picture 2" descr="C:\Users\-\Desktop\Без назван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5436907" cy="33036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92696"/>
            <a:ext cx="8964488" cy="1659072"/>
          </a:xfrm>
        </p:spPr>
        <p:txBody>
          <a:bodyPr>
            <a:normAutofit fontScale="90000"/>
          </a:bodyPr>
          <a:lstStyle/>
          <a:p>
            <a:pPr eaLnBrk="1"/>
            <a:r>
              <a:rPr lang="ru-RU" sz="2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br>
              <a:rPr lang="ru-RU" sz="2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</a:t>
            </a:r>
            <a:br>
              <a:rPr lang="ru-RU" sz="2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начального общего образования?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481" y="2579312"/>
            <a:ext cx="8226720" cy="3549972"/>
          </a:xfrm>
        </p:spPr>
        <p:txBody>
          <a:bodyPr/>
          <a:lstStyle/>
          <a:p>
            <a:pPr algn="ctr" eaLnBrk="1">
              <a:buFont typeface="Times New Roman" pitchFamily="18" charset="0"/>
              <a:buNone/>
            </a:pPr>
            <a:endParaRPr lang="ru-RU" dirty="0" smtClean="0"/>
          </a:p>
          <a:p>
            <a:pPr algn="ctr" eaLnBrk="1">
              <a:buFont typeface="Times New Roman" pitchFamily="18" charset="0"/>
              <a:buNone/>
            </a:pPr>
            <a:r>
              <a:rPr lang="ru-RU" sz="33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Это - совокупность требований, которые обязательно должна выполнить каждая школа, организуя процесс обучения и воспитания</a:t>
            </a:r>
          </a:p>
          <a:p>
            <a:pPr eaLnBrk="1">
              <a:buFont typeface="Times New Roman" pitchFamily="18" charset="0"/>
              <a:buNone/>
            </a:pPr>
            <a:r>
              <a:rPr lang="ru-RU" u="sng" dirty="0" smtClean="0"/>
              <a:t>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1680" y="404664"/>
            <a:ext cx="8226720" cy="1368152"/>
          </a:xfrm>
        </p:spPr>
        <p:txBody>
          <a:bodyPr>
            <a:normAutofit/>
          </a:bodyPr>
          <a:lstStyle/>
          <a:p>
            <a:pPr eaLnBrk="1"/>
            <a:r>
              <a:rPr lang="ru-RU" sz="28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Какую цель ставит Стандарт перед школой?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001" y="1412776"/>
            <a:ext cx="4932079" cy="5073665"/>
          </a:xfrm>
        </p:spPr>
        <p:txBody>
          <a:bodyPr>
            <a:normAutofit/>
          </a:bodyPr>
          <a:lstStyle/>
          <a:p>
            <a:pPr marL="0" indent="0">
              <a:lnSpc>
                <a:spcPct val="73000"/>
              </a:lnSpc>
              <a:buNone/>
            </a:pPr>
            <a:endParaRPr lang="ru-RU" sz="20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Целью школы становятся не только знания, но и  умения:</a:t>
            </a:r>
          </a:p>
          <a:p>
            <a:pPr marL="0" indent="0">
              <a:lnSpc>
                <a:spcPct val="73000"/>
              </a:lnSpc>
              <a:buNone/>
            </a:pPr>
            <a:endParaRPr lang="ru-RU" sz="20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ставить цель и добиваться ее;</a:t>
            </a: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самостоятельно добывать и применять знания;</a:t>
            </a: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составлять план своих действий и самостоятельно оценивать их последствия;</a:t>
            </a: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задавать вопросы; </a:t>
            </a: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ясно выражать свои мысли; </a:t>
            </a: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заботиться о других, быть нравственным человеком</a:t>
            </a:r>
          </a:p>
          <a:p>
            <a:pPr marL="0" indent="0">
              <a:lnSpc>
                <a:spcPct val="73000"/>
              </a:lnSpc>
              <a:buNone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сохранять и укреплять своё здоровье.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91681" y="3755915"/>
            <a:ext cx="842544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endParaRPr lang="ru-RU" b="1">
              <a:solidFill>
                <a:srgbClr val="009900"/>
              </a:solidFill>
            </a:endParaRPr>
          </a:p>
        </p:txBody>
      </p:sp>
      <p:pic>
        <p:nvPicPr>
          <p:cNvPr id="3077" name="Picture 5" descr="C:\Users\-\Desktop\globus-kolokolchik-knig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844824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84784"/>
            <a:ext cx="288032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результатам 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освоения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основных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образовательных 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1412776"/>
            <a:ext cx="2952328" cy="2498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 структуре </a:t>
            </a:r>
          </a:p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основных </a:t>
            </a:r>
          </a:p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образовательных </a:t>
            </a:r>
          </a:p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4149080"/>
            <a:ext cx="3024336" cy="2498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условиям 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реализации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основных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образовательных 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</a:p>
          <a:p>
            <a:pPr algn="ctr"/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32656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требования выдвигает требование ФГОС?</a:t>
            </a:r>
            <a:endParaRPr lang="ru-RU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547664" y="1052736"/>
            <a:ext cx="19442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16016" y="1052736"/>
            <a:ext cx="252028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139952" y="1196752"/>
            <a:ext cx="0" cy="2592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6481" y="260648"/>
            <a:ext cx="8226720" cy="14185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Какие требования к результатам освоения основной общеобразовательной программы в начальной школе выдвигает ФГОС? </a:t>
            </a:r>
            <a:endParaRPr lang="ru-RU" sz="2400" dirty="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489601" y="2132865"/>
            <a:ext cx="8229600" cy="274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ru-RU" sz="3300" b="1" dirty="0" smtClean="0">
                <a:solidFill>
                  <a:srgbClr val="0066FF"/>
                </a:solidFill>
              </a:rPr>
              <a:t> 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- личностные;</a:t>
            </a:r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(универсальные учебные действия)</a:t>
            </a:r>
          </a:p>
          <a:p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- предметные</a:t>
            </a:r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32"/>
          <p:cNvSpPr>
            <a:spLocks noChangeShapeType="1"/>
          </p:cNvSpPr>
          <p:nvPr/>
        </p:nvSpPr>
        <p:spPr bwMode="auto">
          <a:xfrm flipH="1">
            <a:off x="2563200" y="1290376"/>
            <a:ext cx="1562400" cy="45796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9219" name="Line 31"/>
          <p:cNvSpPr>
            <a:spLocks noChangeShapeType="1"/>
          </p:cNvSpPr>
          <p:nvPr/>
        </p:nvSpPr>
        <p:spPr bwMode="auto">
          <a:xfrm flipH="1">
            <a:off x="2304000" y="2132865"/>
            <a:ext cx="1620000" cy="51845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9220" name="AutoShape 17"/>
          <p:cNvSpPr>
            <a:spLocks noChangeArrowheads="1"/>
          </p:cNvSpPr>
          <p:nvPr/>
        </p:nvSpPr>
        <p:spPr bwMode="auto">
          <a:xfrm>
            <a:off x="971600" y="1160762"/>
            <a:ext cx="7560840" cy="92889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ru-RU" sz="3200" b="1" i="1" dirty="0">
                <a:latin typeface="Times New Roman" pitchFamily="18" charset="0"/>
              </a:rPr>
              <a:t>Виды универсальных </a:t>
            </a:r>
          </a:p>
          <a:p>
            <a:pPr algn="ctr"/>
            <a:r>
              <a:rPr lang="ru-RU" sz="3200" b="1" i="1" dirty="0">
                <a:latin typeface="Times New Roman" pitchFamily="18" charset="0"/>
              </a:rPr>
              <a:t>учебных </a:t>
            </a:r>
            <a:r>
              <a:rPr lang="ru-RU" sz="3200" b="1" i="1" dirty="0" smtClean="0">
                <a:latin typeface="Times New Roman" pitchFamily="18" charset="0"/>
              </a:rPr>
              <a:t>действий УУД</a:t>
            </a:r>
            <a:endParaRPr lang="ru-RU" sz="3200" b="1" i="1" dirty="0">
              <a:latin typeface="Times New Roman" pitchFamily="18" charset="0"/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499681" y="1715221"/>
          <a:ext cx="3169440" cy="499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2" name="AutoShape 26"/>
          <p:cNvSpPr>
            <a:spLocks noChangeArrowheads="1"/>
          </p:cNvSpPr>
          <p:nvPr/>
        </p:nvSpPr>
        <p:spPr bwMode="auto">
          <a:xfrm>
            <a:off x="2887201" y="3817842"/>
            <a:ext cx="3528000" cy="64230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ru-RU" sz="2000" b="1" dirty="0">
                <a:latin typeface="Times New Roman" pitchFamily="18" charset="0"/>
              </a:rPr>
              <a:t>Познавательные</a:t>
            </a:r>
            <a:r>
              <a:rPr lang="ru-RU" dirty="0"/>
              <a:t> </a:t>
            </a:r>
          </a:p>
          <a:p>
            <a:pPr algn="ctr"/>
            <a:r>
              <a:rPr lang="ru-RU" sz="2000" b="1" dirty="0">
                <a:latin typeface="Times New Roman" pitchFamily="18" charset="0"/>
              </a:rPr>
              <a:t>универсальные</a:t>
            </a:r>
            <a:r>
              <a:rPr lang="ru-RU" dirty="0"/>
              <a:t> </a:t>
            </a:r>
            <a:r>
              <a:rPr lang="ru-RU" sz="2000" b="1" dirty="0">
                <a:latin typeface="Times New Roman" pitchFamily="18" charset="0"/>
              </a:rPr>
              <a:t>действия</a:t>
            </a:r>
          </a:p>
        </p:txBody>
      </p:sp>
      <p:sp>
        <p:nvSpPr>
          <p:cNvPr id="9223" name="AutoShape 27"/>
          <p:cNvSpPr>
            <a:spLocks noChangeArrowheads="1"/>
          </p:cNvSpPr>
          <p:nvPr/>
        </p:nvSpPr>
        <p:spPr bwMode="auto">
          <a:xfrm>
            <a:off x="424801" y="2716125"/>
            <a:ext cx="3672000" cy="50117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ru-RU" sz="2000" b="1" dirty="0">
                <a:latin typeface="Times New Roman" pitchFamily="18" charset="0"/>
              </a:rPr>
              <a:t>Коммуникативные</a:t>
            </a:r>
            <a:r>
              <a:rPr lang="ru-RU" dirty="0"/>
              <a:t> </a:t>
            </a:r>
            <a:r>
              <a:rPr lang="ru-RU" sz="2000" b="1" dirty="0">
                <a:latin typeface="Times New Roman" pitchFamily="18" charset="0"/>
              </a:rPr>
              <a:t>действия</a:t>
            </a:r>
          </a:p>
        </p:txBody>
      </p:sp>
      <p:sp>
        <p:nvSpPr>
          <p:cNvPr id="9224" name="AutoShape 28"/>
          <p:cNvSpPr>
            <a:spLocks noChangeArrowheads="1"/>
          </p:cNvSpPr>
          <p:nvPr/>
        </p:nvSpPr>
        <p:spPr bwMode="auto">
          <a:xfrm>
            <a:off x="5479201" y="2651319"/>
            <a:ext cx="3240000" cy="51845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ru-RU" sz="2000" b="1" dirty="0">
                <a:latin typeface="Times New Roman" pitchFamily="18" charset="0"/>
              </a:rPr>
              <a:t>Регулятивные</a:t>
            </a:r>
            <a:r>
              <a:rPr lang="ru-RU" dirty="0"/>
              <a:t> </a:t>
            </a:r>
            <a:r>
              <a:rPr lang="ru-RU" sz="2000" b="1" dirty="0">
                <a:latin typeface="Times New Roman" pitchFamily="18" charset="0"/>
              </a:rPr>
              <a:t>действия</a:t>
            </a:r>
          </a:p>
        </p:txBody>
      </p:sp>
      <p:sp>
        <p:nvSpPr>
          <p:cNvPr id="9225" name="Line 30"/>
          <p:cNvSpPr>
            <a:spLocks noChangeShapeType="1"/>
          </p:cNvSpPr>
          <p:nvPr/>
        </p:nvSpPr>
        <p:spPr bwMode="auto">
          <a:xfrm>
            <a:off x="5738400" y="2132865"/>
            <a:ext cx="1490400" cy="51845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9226" name="AutoShape 26"/>
          <p:cNvSpPr>
            <a:spLocks noChangeArrowheads="1"/>
          </p:cNvSpPr>
          <p:nvPr/>
        </p:nvSpPr>
        <p:spPr bwMode="auto">
          <a:xfrm>
            <a:off x="748801" y="4984364"/>
            <a:ext cx="1715040" cy="92889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ru-RU" sz="2000" b="1" dirty="0" err="1">
                <a:latin typeface="Times New Roman" pitchFamily="18" charset="0"/>
              </a:rPr>
              <a:t>общеучебные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9227" name="AutoShape 26"/>
          <p:cNvSpPr>
            <a:spLocks noChangeArrowheads="1"/>
          </p:cNvSpPr>
          <p:nvPr/>
        </p:nvSpPr>
        <p:spPr bwMode="auto">
          <a:xfrm>
            <a:off x="6840000" y="4984364"/>
            <a:ext cx="1857600" cy="92889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ru-RU" sz="2000" b="1" dirty="0">
                <a:latin typeface="Times New Roman" pitchFamily="18" charset="0"/>
              </a:rPr>
              <a:t>логические </a:t>
            </a:r>
          </a:p>
        </p:txBody>
      </p:sp>
      <p:sp>
        <p:nvSpPr>
          <p:cNvPr id="9228" name="AutoShape 26"/>
          <p:cNvSpPr>
            <a:spLocks noChangeArrowheads="1"/>
          </p:cNvSpPr>
          <p:nvPr/>
        </p:nvSpPr>
        <p:spPr bwMode="auto">
          <a:xfrm>
            <a:off x="3600000" y="4984364"/>
            <a:ext cx="2357280" cy="92889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ru-RU" sz="2000" b="1" dirty="0">
                <a:latin typeface="Times New Roman" pitchFamily="18" charset="0"/>
              </a:rPr>
              <a:t>постановка </a:t>
            </a:r>
          </a:p>
          <a:p>
            <a:pPr algn="ctr"/>
            <a:r>
              <a:rPr lang="ru-RU" sz="2000" b="1" dirty="0">
                <a:latin typeface="Times New Roman" pitchFamily="18" charset="0"/>
              </a:rPr>
              <a:t>и решение проблем</a:t>
            </a:r>
          </a:p>
        </p:txBody>
      </p:sp>
      <p:sp>
        <p:nvSpPr>
          <p:cNvPr id="9229" name="Line 29"/>
          <p:cNvSpPr>
            <a:spLocks noChangeShapeType="1"/>
          </p:cNvSpPr>
          <p:nvPr/>
        </p:nvSpPr>
        <p:spPr bwMode="auto">
          <a:xfrm flipH="1">
            <a:off x="1980000" y="4530716"/>
            <a:ext cx="2008800" cy="38884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9230" name="Line 29"/>
          <p:cNvSpPr>
            <a:spLocks noChangeShapeType="1"/>
          </p:cNvSpPr>
          <p:nvPr/>
        </p:nvSpPr>
        <p:spPr bwMode="auto">
          <a:xfrm>
            <a:off x="5479200" y="4530716"/>
            <a:ext cx="2008800" cy="38884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9231" name="Line 29"/>
          <p:cNvSpPr>
            <a:spLocks noChangeShapeType="1"/>
          </p:cNvSpPr>
          <p:nvPr/>
        </p:nvSpPr>
        <p:spPr bwMode="auto">
          <a:xfrm>
            <a:off x="4636800" y="2132865"/>
            <a:ext cx="41760" cy="168497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9232" name="Line 29"/>
          <p:cNvSpPr>
            <a:spLocks noChangeShapeType="1"/>
          </p:cNvSpPr>
          <p:nvPr/>
        </p:nvSpPr>
        <p:spPr bwMode="auto">
          <a:xfrm>
            <a:off x="4636800" y="4530716"/>
            <a:ext cx="41760" cy="4536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21" y="332656"/>
            <a:ext cx="8226720" cy="1080120"/>
          </a:xfrm>
        </p:spPr>
        <p:txBody>
          <a:bodyPr>
            <a:normAutofit/>
          </a:bodyPr>
          <a:lstStyle/>
          <a:p>
            <a:pPr eaLnBrk="1"/>
            <a:r>
              <a:rPr lang="ru-RU" sz="29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Что такое внеурочная деятельность, каковы ее особенности 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481" y="1412776"/>
            <a:ext cx="4331543" cy="5112567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ct val="0"/>
              </a:spcAft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Добиться требуемых образовательных  результатов только на уроке нельзя. Поэтому очень важно, чтобы ребенок посещал специальные занятия во второй половине дня (внеурочную деятельность).</a:t>
            </a:r>
          </a:p>
          <a:p>
            <a:pPr marL="0" indent="0"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       Внеурочная деятельность обеспечивает учет индивидуальных особенностей и потребностей обучающихся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. На внеурочную деятельность  учащихся в образовательном учреждении отводится 10 часов. </a:t>
            </a:r>
            <a:endParaRPr lang="ru-RU" sz="24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ct val="0"/>
              </a:spcAft>
              <a:buNone/>
            </a:pPr>
            <a:r>
              <a:rPr lang="ru-RU" sz="2200" dirty="0" smtClean="0"/>
              <a:t>      </a:t>
            </a:r>
            <a:r>
              <a:rPr lang="ru-RU" sz="2200" b="1" dirty="0" smtClean="0"/>
              <a:t> </a:t>
            </a:r>
            <a:r>
              <a:rPr lang="ru-RU" sz="1800" dirty="0" smtClean="0"/>
              <a:t>         </a:t>
            </a:r>
            <a:r>
              <a:rPr lang="ru-RU" sz="2500" dirty="0" smtClean="0"/>
              <a:t> </a:t>
            </a:r>
          </a:p>
        </p:txBody>
      </p:sp>
      <p:pic>
        <p:nvPicPr>
          <p:cNvPr id="10243" name="Picture 3" descr="C:\Users\-\Desktop\69261128_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4368052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Как осуществляется внеурочная образовательная деятельность в образовательном учреждении?</a:t>
            </a:r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032448" cy="4525963"/>
          </a:xfrm>
        </p:spPr>
        <p:txBody>
          <a:bodyPr>
            <a:normAutofit fontScale="85000" lnSpcReduction="20000"/>
          </a:bodyPr>
          <a:lstStyle/>
          <a:p>
            <a:pPr algn="ctr" eaLnBrk="0" hangingPunct="0">
              <a:buNone/>
              <a:defRPr/>
            </a:pP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Внеурочная образовательная деятельность в школе осуществляется  в формах, отличных от классно-урочной, и направлена на достижение личностных и </a:t>
            </a:r>
            <a:r>
              <a:rPr lang="ru-RU" sz="2800" b="1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планируемых  результатов основной общеобразовательной программы начального общего образования.</a:t>
            </a:r>
          </a:p>
          <a:p>
            <a:endParaRPr lang="ru-RU" dirty="0"/>
          </a:p>
        </p:txBody>
      </p:sp>
      <p:pic>
        <p:nvPicPr>
          <p:cNvPr id="11266" name="Picture 2" descr="C:\Users\-\Desktop\mudryiy-fili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4680520" cy="306533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555</Words>
  <Application>Microsoft Office PowerPoint</Application>
  <PresentationFormat>Экран (4:3)</PresentationFormat>
  <Paragraphs>117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Организация внеурочной деятельности</vt:lpstr>
      <vt:lpstr>Слайд 2</vt:lpstr>
      <vt:lpstr>Что такое  Федеральный государственный образовательный стандарт начального общего образования?</vt:lpstr>
      <vt:lpstr>Какую цель ставит Стандарт перед школой?</vt:lpstr>
      <vt:lpstr>Слайд 5</vt:lpstr>
      <vt:lpstr>Какие требования к результатам освоения основной общеобразовательной программы в начальной школе выдвигает ФГОС? </vt:lpstr>
      <vt:lpstr>Слайд 7</vt:lpstr>
      <vt:lpstr>Что такое внеурочная деятельность, каковы ее особенности ?</vt:lpstr>
      <vt:lpstr>Как осуществляется внеурочная образовательная деятельность в образовательном учреждении?</vt:lpstr>
      <vt:lpstr>Каковы цели внеурочной деятельности?</vt:lpstr>
      <vt:lpstr>Каковы направления внеурочной деятельности?</vt:lpstr>
      <vt:lpstr>Что является предметом формирования и оценивания во внеурочной деятельности ?</vt:lpstr>
      <vt:lpstr>В каких формах осуществляется внеурочная деятельность? </vt:lpstr>
      <vt:lpstr>В каких формах осуществляется внеурочная деятельность?</vt:lpstr>
      <vt:lpstr>Каковы методы организации внеурочной деятельности?</vt:lpstr>
      <vt:lpstr> Какие результаты внеурочной деятельности получит школьник? </vt:lpstr>
      <vt:lpstr>Каковы роль и место родителей учащихся в образовательном процессе? </vt:lpstr>
      <vt:lpstr>  Используемые электронные ресурсы:  1. http://base.garant.ru/197127/ 2. http://base.garant.ru/12183577/ 3. http://www.garant.ru/products/ipo/prime/doc/55071318/ 4. http://new.asou-mo.ru/index.php/2017-06-15-14-14-12/item/3335-kompleksnaya-programma-vneurochnoj-deyatelnosti-v-nachalnoj-shkole-v-ramkakh-tsikla-regionalnykh-problemno-tematicheskikh-seminarov-organizatsiya-vneurochnoj-deyatelnosti-mladshikh-shkolnikov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22</cp:revision>
  <dcterms:created xsi:type="dcterms:W3CDTF">2019-05-22T19:52:05Z</dcterms:created>
  <dcterms:modified xsi:type="dcterms:W3CDTF">2019-05-22T23:22:55Z</dcterms:modified>
</cp:coreProperties>
</file>