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47" r:id="rId1"/>
  </p:sldMasterIdLst>
  <p:sldIdLst>
    <p:sldId id="270" r:id="rId2"/>
    <p:sldId id="259" r:id="rId3"/>
    <p:sldId id="271" r:id="rId4"/>
    <p:sldId id="279" r:id="rId5"/>
    <p:sldId id="272" r:id="rId6"/>
    <p:sldId id="285" r:id="rId7"/>
    <p:sldId id="326" r:id="rId8"/>
    <p:sldId id="280" r:id="rId9"/>
    <p:sldId id="260" r:id="rId10"/>
    <p:sldId id="281" r:id="rId11"/>
    <p:sldId id="274" r:id="rId12"/>
    <p:sldId id="333" r:id="rId13"/>
    <p:sldId id="275" r:id="rId14"/>
    <p:sldId id="284" r:id="rId15"/>
    <p:sldId id="276" r:id="rId16"/>
    <p:sldId id="262" r:id="rId17"/>
    <p:sldId id="263" r:id="rId18"/>
    <p:sldId id="336" r:id="rId19"/>
    <p:sldId id="301" r:id="rId20"/>
    <p:sldId id="337" r:id="rId21"/>
    <p:sldId id="338" r:id="rId22"/>
    <p:sldId id="341" r:id="rId23"/>
    <p:sldId id="265" r:id="rId24"/>
    <p:sldId id="308" r:id="rId25"/>
    <p:sldId id="292" r:id="rId26"/>
    <p:sldId id="310" r:id="rId27"/>
    <p:sldId id="294" r:id="rId28"/>
    <p:sldId id="302" r:id="rId29"/>
    <p:sldId id="267" r:id="rId30"/>
    <p:sldId id="268" r:id="rId31"/>
    <p:sldId id="344" r:id="rId32"/>
    <p:sldId id="345" r:id="rId3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0A1B5D5-9B99-4C35-A422-299274C87663}" styleName="Средний стиль 1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0660B408-B3CF-4A94-85FC-2B1E0A45F4A2}" styleName="Темный стиль 2 - акцент 1/акцент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85BE263C-DBD7-4A20-BB59-AAB30ACAA65A}" styleName="Средний стиль 3 - акцент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441" autoAdjust="0"/>
    <p:restoredTop sz="94660"/>
  </p:normalViewPr>
  <p:slideViewPr>
    <p:cSldViewPr>
      <p:cViewPr>
        <p:scale>
          <a:sx n="50" d="100"/>
          <a:sy n="50" d="100"/>
        </p:scale>
        <p:origin x="-1962" y="-60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61B5CD5-ADC7-4230-9E9F-758BC006FF5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7221391"/>
      </p:ext>
    </p:extLst>
  </p:cSld>
  <p:clrMapOvr>
    <a:masterClrMapping/>
  </p:clrMapOvr>
  <p:transition spd="med">
    <p:wheel spokes="2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498DEB0-C59C-4BF6-8992-74EF6FD507A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6657589"/>
      </p:ext>
    </p:extLst>
  </p:cSld>
  <p:clrMapOvr>
    <a:masterClrMapping/>
  </p:clrMapOvr>
  <p:transition spd="med">
    <p:wheel spokes="2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BF194D6-7E17-4D14-A39E-6CE7B631500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9526699"/>
      </p:ext>
    </p:extLst>
  </p:cSld>
  <p:clrMapOvr>
    <a:masterClrMapping/>
  </p:clrMapOvr>
  <p:transition spd="med">
    <p:wheel spokes="2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A18E78F-8C6E-4F00-9269-21F7C6A8193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6096604"/>
      </p:ext>
    </p:extLst>
  </p:cSld>
  <p:clrMapOvr>
    <a:masterClrMapping/>
  </p:clrMapOvr>
  <p:transition spd="med">
    <p:wheel spokes="2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FD098D5-62DC-42EA-9BAD-D87FFC11227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6549913"/>
      </p:ext>
    </p:extLst>
  </p:cSld>
  <p:clrMapOvr>
    <a:masterClrMapping/>
  </p:clrMapOvr>
  <p:transition spd="med">
    <p:wheel spokes="2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CB1E25F-8270-4665-AE6C-7A73FBACEA2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8089639"/>
      </p:ext>
    </p:extLst>
  </p:cSld>
  <p:clrMapOvr>
    <a:masterClrMapping/>
  </p:clrMapOvr>
  <p:transition spd="med">
    <p:wheel spokes="2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077F94C-886F-43FE-AACA-9D080617F95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2786140"/>
      </p:ext>
    </p:extLst>
  </p:cSld>
  <p:clrMapOvr>
    <a:masterClrMapping/>
  </p:clrMapOvr>
  <p:transition spd="med">
    <p:wheel spokes="2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B2C43A6-3A84-4134-B91E-2EB1DCED718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9301305"/>
      </p:ext>
    </p:extLst>
  </p:cSld>
  <p:clrMapOvr>
    <a:masterClrMapping/>
  </p:clrMapOvr>
  <p:transition spd="med">
    <p:wheel spokes="2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5F3EB97-727D-4B5F-A744-05F3C7E880F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5669466"/>
      </p:ext>
    </p:extLst>
  </p:cSld>
  <p:clrMapOvr>
    <a:masterClrMapping/>
  </p:clrMapOvr>
  <p:transition spd="med">
    <p:wheel spokes="2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ABD645F-F350-4558-A5A4-2B770E06792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3069521"/>
      </p:ext>
    </p:extLst>
  </p:cSld>
  <p:clrMapOvr>
    <a:masterClrMapping/>
  </p:clrMapOvr>
  <p:transition spd="med">
    <p:wheel spokes="2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4EE48F7-06D4-472A-9516-61939DDC831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6067541"/>
      </p:ext>
    </p:extLst>
  </p:cSld>
  <p:clrMapOvr>
    <a:masterClrMapping/>
  </p:clrMapOvr>
  <p:transition spd="med">
    <p:wheel spokes="2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B3B2B8DB-1F69-40B4-A251-9F51529B8A2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8855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8" r:id="rId1"/>
    <p:sldLayoutId id="2147483849" r:id="rId2"/>
    <p:sldLayoutId id="2147483850" r:id="rId3"/>
    <p:sldLayoutId id="2147483851" r:id="rId4"/>
    <p:sldLayoutId id="2147483852" r:id="rId5"/>
    <p:sldLayoutId id="2147483853" r:id="rId6"/>
    <p:sldLayoutId id="2147483854" r:id="rId7"/>
    <p:sldLayoutId id="2147483855" r:id="rId8"/>
    <p:sldLayoutId id="2147483856" r:id="rId9"/>
    <p:sldLayoutId id="2147483857" r:id="rId10"/>
    <p:sldLayoutId id="2147483858" r:id="rId11"/>
  </p:sldLayoutIdLst>
  <p:transition spd="med">
    <p:wheel spokes="2"/>
  </p:transition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rkic-bg.com/images/uploads/08-j,n,mcfb.jpg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5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4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5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65590" cy="6854012"/>
          </a:xfrm>
          <a:prstGeom prst="rect">
            <a:avLst/>
          </a:prstGeom>
        </p:spPr>
      </p:pic>
      <p:sp>
        <p:nvSpPr>
          <p:cNvPr id="5123" name="Text Box 5"/>
          <p:cNvSpPr txBox="1">
            <a:spLocks noChangeArrowheads="1"/>
          </p:cNvSpPr>
          <p:nvPr/>
        </p:nvSpPr>
        <p:spPr bwMode="auto">
          <a:xfrm>
            <a:off x="5126990" y="762000"/>
            <a:ext cx="4038600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5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«Поющий нерв эпохи…»</a:t>
            </a:r>
          </a:p>
          <a:p>
            <a:pPr algn="r">
              <a:spcBef>
                <a:spcPct val="50000"/>
              </a:spcBef>
            </a:pPr>
            <a:r>
              <a:rPr lang="ru-RU" sz="3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Е. Евтушенко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181600" y="4572000"/>
            <a:ext cx="38862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(Жизнь и творчество Владимира Семеновича Высоцкого)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144000" cy="6858001"/>
          </a:xfrm>
          <a:prstGeom prst="rect">
            <a:avLst/>
          </a:prstGeom>
        </p:spPr>
      </p:pic>
      <p:sp>
        <p:nvSpPr>
          <p:cNvPr id="19458" name="Прямоугольник 2"/>
          <p:cNvSpPr>
            <a:spLocks noChangeArrowheads="1"/>
          </p:cNvSpPr>
          <p:nvPr/>
        </p:nvSpPr>
        <p:spPr bwMode="auto">
          <a:xfrm>
            <a:off x="228600" y="3962400"/>
            <a:ext cx="8839200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Решение об уходе было принято в новогоднюю ночь с 1955 на 1956 год. </a:t>
            </a:r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Высоцкий </a:t>
            </a:r>
            <a:r>
              <a:rPr lang="ru-RU" sz="2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вдруг встал и, взяв со стола банку с </a:t>
            </a:r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тушью, </a:t>
            </a:r>
            <a:r>
              <a:rPr lang="ru-RU" sz="2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стал поливать её содержимым свой чертёж. «Всё. Буду готовиться, есть ещё полгода, попробую вступить в театральный. А это - не моё…»</a:t>
            </a:r>
          </a:p>
        </p:txBody>
      </p:sp>
      <p:pic>
        <p:nvPicPr>
          <p:cNvPr id="2050" name="Picture 2" descr="C:\Users\1\Desktop\фото ВВ\1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28800" y="167639"/>
            <a:ext cx="5638800" cy="3594397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1"/>
          </a:xfrm>
          <a:prstGeom prst="rect">
            <a:avLst/>
          </a:prstGeom>
        </p:spPr>
      </p:pic>
      <p:sp>
        <p:nvSpPr>
          <p:cNvPr id="20484" name="Прямоугольник 6"/>
          <p:cNvSpPr>
            <a:spLocks noChangeArrowheads="1"/>
          </p:cNvSpPr>
          <p:nvPr/>
        </p:nvSpPr>
        <p:spPr bwMode="auto">
          <a:xfrm>
            <a:off x="533400" y="4876800"/>
            <a:ext cx="815340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 1956 по 1960 гг. Высоцкий - студент актёрского отделения Школы - студии МХАТ им. В. И. Немировича -Данченко.</a:t>
            </a:r>
          </a:p>
        </p:txBody>
      </p:sp>
      <p:pic>
        <p:nvPicPr>
          <p:cNvPr id="3075" name="Picture 3" descr="C:\Users\1\Desktop\фото ВВ\1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" y="557212"/>
            <a:ext cx="4019550" cy="3838575"/>
          </a:xfrm>
          <a:prstGeom prst="rect">
            <a:avLst/>
          </a:prstGeom>
          <a:noFill/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2183" y="1219200"/>
            <a:ext cx="3854617" cy="2514600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6670"/>
            <a:ext cx="9144000" cy="6858000"/>
          </a:xfrm>
          <a:prstGeom prst="rect">
            <a:avLst/>
          </a:prstGeom>
        </p:spPr>
      </p:pic>
      <p:sp>
        <p:nvSpPr>
          <p:cNvPr id="6146" name="Text Box 4"/>
          <p:cNvSpPr txBox="1">
            <a:spLocks noChangeArrowheads="1"/>
          </p:cNvSpPr>
          <p:nvPr/>
        </p:nvSpPr>
        <p:spPr bwMode="auto">
          <a:xfrm>
            <a:off x="1752600" y="1066800"/>
            <a:ext cx="6248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</p:txBody>
      </p:sp>
      <p:sp>
        <p:nvSpPr>
          <p:cNvPr id="6148" name="Text Box 6"/>
          <p:cNvSpPr txBox="1">
            <a:spLocks noChangeArrowheads="1"/>
          </p:cNvSpPr>
          <p:nvPr/>
        </p:nvSpPr>
        <p:spPr bwMode="auto">
          <a:xfrm>
            <a:off x="152400" y="4038600"/>
            <a:ext cx="5105400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«Первые мои песни – это дань времени…» </a:t>
            </a:r>
            <a:endParaRPr lang="ru-RU" sz="40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4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40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В.Высоцкий</a:t>
            </a:r>
            <a:r>
              <a:rPr lang="ru-RU" sz="4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ru-RU" sz="40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33" descr="Картинка 6 из 723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257800" y="685800"/>
            <a:ext cx="3613037" cy="57912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602" y="76200"/>
            <a:ext cx="4492996" cy="3383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799635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"/>
            <a:ext cx="9144000" cy="6858001"/>
          </a:xfrm>
          <a:prstGeom prst="rect">
            <a:avLst/>
          </a:prstGeom>
        </p:spPr>
      </p:pic>
      <p:sp>
        <p:nvSpPr>
          <p:cNvPr id="21506" name="Прямоугольник 2"/>
          <p:cNvSpPr>
            <a:spLocks noChangeArrowheads="1"/>
          </p:cNvSpPr>
          <p:nvPr/>
        </p:nvSpPr>
        <p:spPr bwMode="auto">
          <a:xfrm>
            <a:off x="533400" y="5029200"/>
            <a:ext cx="815340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Первой женой Высоцкого стала </a:t>
            </a:r>
            <a:endParaRPr lang="ru-RU" sz="32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Изольда </a:t>
            </a:r>
            <a:r>
              <a:rPr lang="ru-RU" sz="32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Константиновна </a:t>
            </a:r>
            <a: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Высоцкая</a:t>
            </a:r>
          </a:p>
          <a:p>
            <a:pPr algn="ctr"/>
            <a: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(в девичестве - Павлова). </a:t>
            </a:r>
            <a: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32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5100" y="457199"/>
            <a:ext cx="3810000" cy="4038600"/>
          </a:xfrm>
          <a:prstGeom prst="rect">
            <a:avLst/>
          </a:prstGeom>
        </p:spPr>
      </p:pic>
      <p:pic>
        <p:nvPicPr>
          <p:cNvPr id="4098" name="Picture 2" descr="C:\Users\1\Desktop\фото ВВ\1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8600" y="914399"/>
            <a:ext cx="2760663" cy="3455987"/>
          </a:xfrm>
          <a:prstGeom prst="rect">
            <a:avLst/>
          </a:prstGeom>
          <a:noFill/>
        </p:spPr>
      </p:pic>
      <p:pic>
        <p:nvPicPr>
          <p:cNvPr id="4099" name="Picture 3" descr="C:\Users\1\Desktop\фото ВВ\1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94926" y="982663"/>
            <a:ext cx="2541587" cy="34671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144000" cy="6858001"/>
          </a:xfrm>
          <a:prstGeom prst="rect">
            <a:avLst/>
          </a:prstGeom>
        </p:spPr>
      </p:pic>
      <p:sp>
        <p:nvSpPr>
          <p:cNvPr id="24579" name="Прямоугольник 2"/>
          <p:cNvSpPr>
            <a:spLocks noChangeArrowheads="1"/>
          </p:cNvSpPr>
          <p:nvPr/>
        </p:nvSpPr>
        <p:spPr bwMode="auto">
          <a:xfrm>
            <a:off x="609600" y="5124450"/>
            <a:ext cx="8458200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 1961 году на съёмках кинофильма «713-й просит посадку» познакомился с Людмилой Абрамовой</a:t>
            </a:r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algn="ctr"/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ставшей его второй женой. </a:t>
            </a:r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560" y="569026"/>
            <a:ext cx="4267200" cy="419594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4880" y="169545"/>
            <a:ext cx="3642360" cy="243078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7760" y="2667000"/>
            <a:ext cx="3276600" cy="2457450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144000" cy="6858001"/>
          </a:xfrm>
          <a:prstGeom prst="rect">
            <a:avLst/>
          </a:prstGeom>
        </p:spPr>
      </p:pic>
      <p:sp>
        <p:nvSpPr>
          <p:cNvPr id="25602" name="Прямоугольник 2"/>
          <p:cNvSpPr>
            <a:spLocks noChangeArrowheads="1"/>
          </p:cNvSpPr>
          <p:nvPr/>
        </p:nvSpPr>
        <p:spPr bwMode="auto">
          <a:xfrm>
            <a:off x="457200" y="4953000"/>
            <a:ext cx="8305800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Развелись супруги 10 февраля 1970 года. У В. Высоцкого от второго брака осталось 2 сыновей: Аркадий (родился в 1962 г.) и Никита (родился в 1964 г.).</a:t>
            </a:r>
          </a:p>
        </p:txBody>
      </p:sp>
      <p:pic>
        <p:nvPicPr>
          <p:cNvPr id="8194" name="Picture 2" descr="C:\Users\1\Desktop\фото ВВ\2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8300" y="914400"/>
            <a:ext cx="8405813" cy="381635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144000" cy="6858001"/>
          </a:xfrm>
          <a:prstGeom prst="rect">
            <a:avLst/>
          </a:prstGeom>
        </p:spPr>
      </p:pic>
      <p:sp>
        <p:nvSpPr>
          <p:cNvPr id="29699" name="Text Box 5"/>
          <p:cNvSpPr txBox="1">
            <a:spLocks noChangeArrowheads="1"/>
          </p:cNvSpPr>
          <p:nvPr/>
        </p:nvSpPr>
        <p:spPr bwMode="auto">
          <a:xfrm>
            <a:off x="3505200" y="4919008"/>
            <a:ext cx="5654040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 1964 году Высоцкий поступил на работу в Московский театр драмы и комедии на Таганке под руководством главного режиссера  Ю.П. Любимова, где проработал до конца жизни </a:t>
            </a:r>
          </a:p>
        </p:txBody>
      </p:sp>
      <p:pic>
        <p:nvPicPr>
          <p:cNvPr id="12290" name="Picture 2" descr="C:\Users\1\Desktop\фото ВВ\3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1200328"/>
            <a:ext cx="3276600" cy="5581471"/>
          </a:xfrm>
          <a:prstGeom prst="rect">
            <a:avLst/>
          </a:prstGeom>
          <a:noFill/>
        </p:spPr>
      </p:pic>
      <p:pic>
        <p:nvPicPr>
          <p:cNvPr id="6" name="Picture 2" descr="C:\Users\1\Desktop\фото ВВ\2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91886" y="1524000"/>
            <a:ext cx="3680668" cy="3090209"/>
          </a:xfrm>
          <a:prstGeom prst="rect">
            <a:avLst/>
          </a:prstGeom>
          <a:noFill/>
        </p:spPr>
      </p:pic>
      <p:sp>
        <p:nvSpPr>
          <p:cNvPr id="7" name="Прямоугольник 1"/>
          <p:cNvSpPr>
            <a:spLocks noChangeArrowheads="1"/>
          </p:cNvSpPr>
          <p:nvPr/>
        </p:nvSpPr>
        <p:spPr bwMode="auto">
          <a:xfrm>
            <a:off x="0" y="-1"/>
            <a:ext cx="91440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Официальное начало поэтической деятельности сам Поэт </a:t>
            </a:r>
          </a:p>
          <a:p>
            <a:pPr algn="ctr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(да и многие исследователи) связывают с появлением песни "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Татуировка».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144000" cy="6858001"/>
          </a:xfrm>
          <a:prstGeom prst="rect">
            <a:avLst/>
          </a:prstGeom>
        </p:spPr>
      </p:pic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3429000" y="259080"/>
            <a:ext cx="5715000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ts val="0"/>
              </a:spcBef>
              <a:defRPr/>
            </a:pPr>
            <a:r>
              <a:rPr lang="ru-RU" sz="2400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Роли в  театре:</a:t>
            </a:r>
          </a:p>
          <a:p>
            <a:pPr>
              <a:spcBef>
                <a:spcPts val="0"/>
              </a:spcBef>
              <a:buFont typeface="Wingdings" pitchFamily="2" charset="2"/>
              <a:buChar char="ü"/>
              <a:defRPr/>
            </a:pP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Галилео Галилей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(«Галилей» по Б.Брехту);</a:t>
            </a:r>
          </a:p>
          <a:p>
            <a:pPr>
              <a:spcBef>
                <a:spcPts val="0"/>
              </a:spcBef>
              <a:buFont typeface="Wingdings" pitchFamily="2" charset="2"/>
              <a:buChar char="ü"/>
              <a:defRPr/>
            </a:pP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Хлопуша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(«Пугачев»  по С. Есенину);</a:t>
            </a:r>
          </a:p>
          <a:p>
            <a:pPr>
              <a:spcBef>
                <a:spcPts val="0"/>
              </a:spcBef>
              <a:buFont typeface="Wingdings" pitchFamily="2" charset="2"/>
              <a:buChar char="ü"/>
              <a:defRPr/>
            </a:pP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Гамлет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(«Гамлет» по У. Шекспиру);</a:t>
            </a:r>
          </a:p>
          <a:p>
            <a:pPr>
              <a:spcBef>
                <a:spcPts val="0"/>
              </a:spcBef>
              <a:buFont typeface="Wingdings" pitchFamily="2" charset="2"/>
              <a:buChar char="ü"/>
              <a:defRPr/>
            </a:pP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Лопахин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(«Вишневый сад» по А.П.Чехову.)</a:t>
            </a:r>
          </a:p>
        </p:txBody>
      </p:sp>
      <p:pic>
        <p:nvPicPr>
          <p:cNvPr id="16386" name="Picture 2" descr="C:\Users\1\Desktop\фото ВВ\3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4289"/>
            <a:ext cx="3322637" cy="3730625"/>
          </a:xfrm>
          <a:prstGeom prst="rect">
            <a:avLst/>
          </a:prstGeom>
          <a:noFill/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0400" y="3602355"/>
            <a:ext cx="4667250" cy="32004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2200" y="2682239"/>
            <a:ext cx="2971800" cy="1931670"/>
          </a:xfrm>
          <a:prstGeom prst="rect">
            <a:avLst/>
          </a:prstGeom>
        </p:spPr>
      </p:pic>
      <p:pic>
        <p:nvPicPr>
          <p:cNvPr id="6" name="Picture 2" descr="C:\Users\1\Desktop\фото ВВ\34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3886200"/>
            <a:ext cx="3886200" cy="271653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144000" cy="685800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9400" y="648901"/>
            <a:ext cx="3860800" cy="2895600"/>
          </a:xfrm>
          <a:prstGeom prst="rect">
            <a:avLst/>
          </a:prstGeom>
        </p:spPr>
      </p:pic>
      <p:sp>
        <p:nvSpPr>
          <p:cNvPr id="26626" name="Прямоугольник 1"/>
          <p:cNvSpPr>
            <a:spLocks noChangeArrowheads="1"/>
          </p:cNvSpPr>
          <p:nvPr/>
        </p:nvSpPr>
        <p:spPr bwMode="auto">
          <a:xfrm>
            <a:off x="15240" y="5105400"/>
            <a:ext cx="9128760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32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 третья жена Высоцкого - Марина Влади </a:t>
            </a:r>
            <a:endParaRPr lang="ru-RU" sz="3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2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Марина-Катрин Владимировна Полякова-Байдарова). </a:t>
            </a:r>
            <a:endParaRPr lang="ru-RU" sz="2800" dirty="0">
              <a:solidFill>
                <a:schemeClr val="bg1"/>
              </a:solidFill>
            </a:endParaRPr>
          </a:p>
          <a:p>
            <a:endParaRPr lang="ru-RU" sz="2400" dirty="0">
              <a:solidFill>
                <a:schemeClr val="bg1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4600" y="1066800"/>
            <a:ext cx="2636520" cy="378593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44" y="914400"/>
            <a:ext cx="3076076" cy="37859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94774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1"/>
          </a:xfrm>
          <a:prstGeom prst="rect">
            <a:avLst/>
          </a:prstGeom>
        </p:spPr>
      </p:pic>
      <p:sp>
        <p:nvSpPr>
          <p:cNvPr id="36866" name="Text Box 4"/>
          <p:cNvSpPr txBox="1">
            <a:spLocks noChangeArrowheads="1"/>
          </p:cNvSpPr>
          <p:nvPr/>
        </p:nvSpPr>
        <p:spPr bwMode="auto">
          <a:xfrm>
            <a:off x="533400" y="2438400"/>
            <a:ext cx="83058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ru-RU" sz="2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570688" y="914400"/>
            <a:ext cx="27443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333750" cy="408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5125" y="1866900"/>
            <a:ext cx="6191250" cy="4991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6200" y="-120969"/>
            <a:ext cx="9144000" cy="6858001"/>
          </a:xfrm>
          <a:prstGeom prst="rect">
            <a:avLst/>
          </a:prstGeom>
        </p:spPr>
      </p:pic>
      <p:sp>
        <p:nvSpPr>
          <p:cNvPr id="8194" name="Text Box 4"/>
          <p:cNvSpPr txBox="1">
            <a:spLocks noChangeArrowheads="1"/>
          </p:cNvSpPr>
          <p:nvPr/>
        </p:nvSpPr>
        <p:spPr bwMode="auto">
          <a:xfrm>
            <a:off x="5050155" y="3489960"/>
            <a:ext cx="3840480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Родился </a:t>
            </a:r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Владимир Высоцкий  </a:t>
            </a:r>
            <a:r>
              <a:rPr lang="ru-RU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25 января </a:t>
            </a:r>
            <a:endParaRPr lang="ru-RU" sz="28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1938</a:t>
            </a:r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года в Москве</a:t>
            </a:r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198" name="Прямоугольник 13"/>
          <p:cNvSpPr>
            <a:spLocks noChangeArrowheads="1"/>
          </p:cNvSpPr>
          <p:nvPr/>
        </p:nvSpPr>
        <p:spPr bwMode="auto">
          <a:xfrm>
            <a:off x="4419600" y="5094922"/>
            <a:ext cx="464820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32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Раннее детство </a:t>
            </a:r>
            <a:r>
              <a:rPr lang="ru-RU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провёл </a:t>
            </a:r>
            <a:r>
              <a:rPr lang="ru-RU" sz="32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коммунальной </a:t>
            </a:r>
            <a:r>
              <a:rPr lang="ru-RU" sz="32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квартире </a:t>
            </a:r>
            <a:endParaRPr lang="ru-RU" sz="3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32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1-й Мещанской </a:t>
            </a:r>
            <a:r>
              <a:rPr lang="ru-RU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улице</a:t>
            </a:r>
          </a:p>
        </p:txBody>
      </p:sp>
      <p:pic>
        <p:nvPicPr>
          <p:cNvPr id="5" name="Picture 24" descr="0001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0480"/>
            <a:ext cx="2514600" cy="344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2" descr="0000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484120" y="0"/>
            <a:ext cx="2819400" cy="3419475"/>
          </a:xfrm>
          <a:prstGeom prst="rect">
            <a:avLst/>
          </a:prstGeom>
        </p:spPr>
      </p:pic>
      <p:pic>
        <p:nvPicPr>
          <p:cNvPr id="7" name="Picture 26" descr="0000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240" y="3347085"/>
            <a:ext cx="4362450" cy="3495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6885" y="45720"/>
            <a:ext cx="3333750" cy="2495550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144000" cy="6858001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533401"/>
            <a:ext cx="9144000" cy="594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828866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144000" cy="685800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9051"/>
            <a:ext cx="9144000" cy="6858001"/>
          </a:xfrm>
          <a:prstGeom prst="rect">
            <a:avLst/>
          </a:prstGeom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838200"/>
            <a:ext cx="7391400" cy="52577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9018290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144000" cy="6858001"/>
          </a:xfrm>
          <a:prstGeom prst="rect">
            <a:avLst/>
          </a:prstGeom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066800"/>
            <a:ext cx="7620000" cy="480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0435673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144000" cy="6858001"/>
          </a:xfrm>
          <a:prstGeom prst="rect">
            <a:avLst/>
          </a:prstGeom>
        </p:spPr>
      </p:pic>
      <p:pic>
        <p:nvPicPr>
          <p:cNvPr id="19459" name="Picture 3" descr="C:\Users\1\Desktop\фото ВВ\3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38735" y="609600"/>
            <a:ext cx="9253538" cy="5870575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144000" cy="6858001"/>
          </a:xfrm>
          <a:prstGeom prst="rect">
            <a:avLst/>
          </a:prstGeom>
        </p:spPr>
      </p:pic>
      <p:pic>
        <p:nvPicPr>
          <p:cNvPr id="20482" name="Picture 2" descr="C:\Users\1\Desktop\фото ВВ\3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04800"/>
            <a:ext cx="9144000" cy="6379968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144000" cy="6858001"/>
          </a:xfrm>
          <a:prstGeom prst="rect">
            <a:avLst/>
          </a:prstGeom>
        </p:spPr>
      </p:pic>
      <p:pic>
        <p:nvPicPr>
          <p:cNvPr id="22530" name="Picture 2" descr="C:\Users\1\Desktop\фото ВВ\41.jpg"/>
          <p:cNvPicPr>
            <a:picLocks noChangeAspect="1" noChangeArrowheads="1"/>
          </p:cNvPicPr>
          <p:nvPr/>
        </p:nvPicPr>
        <p:blipFill>
          <a:blip r:embed="rId3" cstate="print"/>
          <a:srcRect l="829" r="-363"/>
          <a:stretch>
            <a:fillRect/>
          </a:stretch>
        </p:blipFill>
        <p:spPr bwMode="auto">
          <a:xfrm>
            <a:off x="0" y="414336"/>
            <a:ext cx="9144000" cy="6029325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144000" cy="6858001"/>
          </a:xfrm>
          <a:prstGeom prst="rect">
            <a:avLst/>
          </a:prstGeom>
        </p:spPr>
      </p:pic>
      <p:pic>
        <p:nvPicPr>
          <p:cNvPr id="23554" name="Picture 2" descr="C:\Users\1\Desktop\фото ВВ\44.jpg"/>
          <p:cNvPicPr>
            <a:picLocks noChangeAspect="1" noChangeArrowheads="1"/>
          </p:cNvPicPr>
          <p:nvPr/>
        </p:nvPicPr>
        <p:blipFill>
          <a:blip r:embed="rId3" cstate="print"/>
          <a:srcRect r="1636"/>
          <a:stretch>
            <a:fillRect/>
          </a:stretch>
        </p:blipFill>
        <p:spPr bwMode="auto">
          <a:xfrm>
            <a:off x="-19050" y="323055"/>
            <a:ext cx="9163050" cy="6211887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144000" cy="6858001"/>
          </a:xfrm>
          <a:prstGeom prst="rect">
            <a:avLst/>
          </a:prstGeom>
        </p:spPr>
      </p:pic>
      <p:pic>
        <p:nvPicPr>
          <p:cNvPr id="24578" name="Picture 2" descr="C:\Users\1\Desktop\фото ВВ\4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" y="391753"/>
            <a:ext cx="8991600" cy="6074491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144000" cy="6858001"/>
          </a:xfrm>
          <a:prstGeom prst="rect">
            <a:avLst/>
          </a:prstGeom>
        </p:spPr>
      </p:pic>
      <p:sp>
        <p:nvSpPr>
          <p:cNvPr id="54274" name="Прямоугольник 1"/>
          <p:cNvSpPr>
            <a:spLocks noChangeArrowheads="1"/>
          </p:cNvSpPr>
          <p:nvPr/>
        </p:nvSpPr>
        <p:spPr bwMode="auto">
          <a:xfrm>
            <a:off x="152400" y="191868"/>
            <a:ext cx="49530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Во многих фильмах звучат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песни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В. Высоцкого. </a:t>
            </a:r>
          </a:p>
        </p:txBody>
      </p:sp>
      <p:pic>
        <p:nvPicPr>
          <p:cNvPr id="33794" name="Picture 2" descr="C:\Users\1\Desktop\фото ВВ\6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1821" y="1207532"/>
            <a:ext cx="3678969" cy="5132943"/>
          </a:xfrm>
          <a:prstGeom prst="rect">
            <a:avLst/>
          </a:prstGeom>
          <a:noFill/>
        </p:spPr>
      </p:pic>
      <p:sp>
        <p:nvSpPr>
          <p:cNvPr id="6" name="Прямоугольник 2"/>
          <p:cNvSpPr>
            <a:spLocks noChangeArrowheads="1"/>
          </p:cNvSpPr>
          <p:nvPr/>
        </p:nvSpPr>
        <p:spPr bwMode="auto">
          <a:xfrm>
            <a:off x="4953000" y="7203"/>
            <a:ext cx="422148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Высоцкий дал более 1000 концертов в СССР и за рубежом.</a:t>
            </a:r>
          </a:p>
        </p:txBody>
      </p:sp>
      <p:pic>
        <p:nvPicPr>
          <p:cNvPr id="7" name="Picture 2" descr="C:\Users\1\Desktop\фото ВВ\6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76520" y="1268491"/>
            <a:ext cx="3342017" cy="5071984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144000" cy="6858001"/>
          </a:xfrm>
          <a:prstGeom prst="rect">
            <a:avLst/>
          </a:prstGeom>
        </p:spPr>
      </p:pic>
      <p:sp>
        <p:nvSpPr>
          <p:cNvPr id="65538" name="Text Box 5"/>
          <p:cNvSpPr txBox="1">
            <a:spLocks noChangeArrowheads="1"/>
          </p:cNvSpPr>
          <p:nvPr/>
        </p:nvSpPr>
        <p:spPr bwMode="auto">
          <a:xfrm>
            <a:off x="4169410" y="58420"/>
            <a:ext cx="4419600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Tx/>
              <a:buAutoNum type="arabicPlain" startAt="25"/>
            </a:pPr>
            <a:r>
              <a:rPr lang="ru-RU" sz="2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июля 1980 года </a:t>
            </a:r>
            <a:endParaRPr lang="ru-RU" sz="24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4 часа  утра </a:t>
            </a: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сердце </a:t>
            </a:r>
          </a:p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Владимира </a:t>
            </a:r>
            <a:r>
              <a:rPr lang="ru-RU" sz="2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Семёновича Высоцкого остановилось.</a:t>
            </a:r>
          </a:p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Похоронен </a:t>
            </a:r>
            <a:r>
              <a:rPr lang="ru-RU" sz="2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Поэт </a:t>
            </a:r>
            <a:endParaRPr lang="ru-RU" sz="24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на Ваганьковском </a:t>
            </a:r>
            <a:r>
              <a:rPr lang="ru-RU" sz="2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кладбище. </a:t>
            </a:r>
          </a:p>
        </p:txBody>
      </p:sp>
      <p:pic>
        <p:nvPicPr>
          <p:cNvPr id="37891" name="Picture 3" descr="C:\Users\1\Desktop\фото ВВ\6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5704" y="58420"/>
            <a:ext cx="3703706" cy="5166360"/>
          </a:xfrm>
          <a:prstGeom prst="rect">
            <a:avLst/>
          </a:prstGeom>
          <a:noFill/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3200400"/>
            <a:ext cx="4038600" cy="2687395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169410" y="5887795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Мемориальная доска на 15 доме в </a:t>
            </a:r>
            <a:endParaRPr lang="ru-RU" dirty="0"/>
          </a:p>
          <a:p>
            <a:pPr algn="ctr"/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Большом </a:t>
            </a:r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Каретном 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переулке</a:t>
            </a:r>
            <a:endParaRPr lang="ru-RU" dirty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144000" cy="6858001"/>
          </a:xfrm>
          <a:prstGeom prst="rect">
            <a:avLst/>
          </a:prstGeom>
        </p:spPr>
      </p:pic>
      <p:sp>
        <p:nvSpPr>
          <p:cNvPr id="7170" name="Text Box 6"/>
          <p:cNvSpPr txBox="1">
            <a:spLocks noChangeArrowheads="1"/>
          </p:cNvSpPr>
          <p:nvPr/>
        </p:nvSpPr>
        <p:spPr bwMode="auto">
          <a:xfrm>
            <a:off x="304800" y="4648200"/>
            <a:ext cx="4419600" cy="193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Мать</a:t>
            </a:r>
          </a:p>
          <a:p>
            <a:pPr algn="ctr"/>
            <a:r>
              <a:rPr lang="ru-RU" sz="2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– Нина Максимовна, </a:t>
            </a:r>
          </a:p>
          <a:p>
            <a:pPr algn="ctr"/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переводчик с </a:t>
            </a:r>
            <a:r>
              <a:rPr lang="ru-RU" sz="2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немецкого языка, начальник  </a:t>
            </a:r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бюро</a:t>
            </a:r>
          </a:p>
          <a:p>
            <a:pPr algn="ctr"/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 НИИ ХИММАШ-а</a:t>
            </a:r>
          </a:p>
        </p:txBody>
      </p:sp>
      <p:sp>
        <p:nvSpPr>
          <p:cNvPr id="7173" name="Прямоугольник 5"/>
          <p:cNvSpPr>
            <a:spLocks noChangeArrowheads="1"/>
          </p:cNvSpPr>
          <p:nvPr/>
        </p:nvSpPr>
        <p:spPr bwMode="auto">
          <a:xfrm>
            <a:off x="4953000" y="4648200"/>
            <a:ext cx="373380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Отец</a:t>
            </a:r>
            <a:r>
              <a:rPr lang="ru-RU" sz="2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ru-RU" sz="2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– Семен </a:t>
            </a:r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Владимирович, </a:t>
            </a:r>
            <a:r>
              <a:rPr lang="ru-RU" sz="2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военный связист, ветеран </a:t>
            </a:r>
            <a:r>
              <a:rPr lang="ru-RU" sz="24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ВОв</a:t>
            </a:r>
            <a:r>
              <a:rPr lang="ru-RU" sz="2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полковник</a:t>
            </a:r>
            <a:endParaRPr lang="ru-RU" sz="2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1\Desktop\фото ВВ\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19200" y="160613"/>
            <a:ext cx="2971800" cy="4526005"/>
          </a:xfrm>
          <a:prstGeom prst="rect">
            <a:avLst/>
          </a:prstGeom>
          <a:noFill/>
        </p:spPr>
      </p:pic>
      <p:pic>
        <p:nvPicPr>
          <p:cNvPr id="1027" name="Picture 3" descr="C:\Users\1\Desktop\фото ВВ\Рисунок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53000" y="160613"/>
            <a:ext cx="3141113" cy="4526005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144000" cy="6858001"/>
          </a:xfrm>
          <a:prstGeom prst="rect">
            <a:avLst/>
          </a:prstGeom>
        </p:spPr>
      </p:pic>
      <p:sp>
        <p:nvSpPr>
          <p:cNvPr id="67586" name="Text Box 4"/>
          <p:cNvSpPr txBox="1">
            <a:spLocks noChangeArrowheads="1"/>
          </p:cNvSpPr>
          <p:nvPr/>
        </p:nvSpPr>
        <p:spPr bwMode="auto">
          <a:xfrm>
            <a:off x="457200" y="5181600"/>
            <a:ext cx="8458200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1987</a:t>
            </a:r>
            <a:r>
              <a:rPr lang="ru-RU" sz="2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год  - Присуждена Государственная  премия СССР  (посмертно) за «Создание образа Г. Е. Жеглова в телефильме «Место встречи изменить нельзя» и авторское исполнение песен»</a:t>
            </a:r>
          </a:p>
        </p:txBody>
      </p:sp>
      <p:sp>
        <p:nvSpPr>
          <p:cNvPr id="67588" name="Прямоугольник 3"/>
          <p:cNvSpPr>
            <a:spLocks noChangeArrowheads="1"/>
          </p:cNvSpPr>
          <p:nvPr/>
        </p:nvSpPr>
        <p:spPr bwMode="auto">
          <a:xfrm>
            <a:off x="304800" y="381000"/>
            <a:ext cx="3733800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1982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г. – В издательстве «Современник» выходит книга стихов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В.Высоцкого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«Нерв»</a:t>
            </a:r>
          </a:p>
        </p:txBody>
      </p:sp>
      <p:sp>
        <p:nvSpPr>
          <p:cNvPr id="67590" name="Прямоугольник 5"/>
          <p:cNvSpPr>
            <a:spLocks noChangeArrowheads="1"/>
          </p:cNvSpPr>
          <p:nvPr/>
        </p:nvSpPr>
        <p:spPr bwMode="auto">
          <a:xfrm>
            <a:off x="4038600" y="609600"/>
            <a:ext cx="48768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1986</a:t>
            </a:r>
            <a:r>
              <a:rPr lang="ru-RU" sz="24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г.  -  Именем В. Высоцкого названа планета.</a:t>
            </a:r>
          </a:p>
        </p:txBody>
      </p:sp>
      <p:pic>
        <p:nvPicPr>
          <p:cNvPr id="39938" name="Picture 2" descr="C:\Users\1\Desktop\фото ВВ\6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9625" y="2090737"/>
            <a:ext cx="7523163" cy="3090863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144000" cy="6858001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8100" y="0"/>
            <a:ext cx="9144000" cy="6858000"/>
          </a:xfrm>
          <a:prstGeom prst="rect">
            <a:avLst/>
          </a:prstGeom>
        </p:spPr>
      </p:pic>
      <p:sp>
        <p:nvSpPr>
          <p:cNvPr id="66562" name="Text Box 4"/>
          <p:cNvSpPr txBox="1">
            <a:spLocks noChangeArrowheads="1"/>
          </p:cNvSpPr>
          <p:nvPr/>
        </p:nvSpPr>
        <p:spPr bwMode="auto">
          <a:xfrm>
            <a:off x="457200" y="990600"/>
            <a:ext cx="3886200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Высоцкий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  был  поэт -  со  своей  темой, своим голосом. В нем много  было… от  природы, от Бога, это разрывало его. Страдание  было  главным  в  его творчестве,  страдание  и  способ  его  выражения… Он был  очень </a:t>
            </a: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одаренный человек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.»</a:t>
            </a:r>
          </a:p>
          <a:p>
            <a:pPr algn="r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                                     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Булат Окуджава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10315565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50000"/>
            <a:lumOff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«Я вернусь…»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Я вернусь.mp4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49275" y="1600200"/>
            <a:ext cx="8045450" cy="4525963"/>
          </a:xfrm>
        </p:spPr>
      </p:pic>
    </p:spTree>
    <p:extLst>
      <p:ext uri="{BB962C8B-B14F-4D97-AF65-F5344CB8AC3E}">
        <p14:creationId xmlns:p14="http://schemas.microsoft.com/office/powerpoint/2010/main" val="1781440022"/>
      </p:ext>
    </p:extLst>
  </p:cSld>
  <p:clrMapOvr>
    <a:masterClrMapping/>
  </p:clrMapOvr>
  <p:transition spd="med">
    <p:wheel spokes="2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144000" cy="6858001"/>
          </a:xfrm>
          <a:prstGeom prst="rect">
            <a:avLst/>
          </a:prstGeom>
        </p:spPr>
      </p:pic>
      <p:sp>
        <p:nvSpPr>
          <p:cNvPr id="9219" name="Прямоугольник 2"/>
          <p:cNvSpPr>
            <a:spLocks noChangeArrowheads="1"/>
          </p:cNvSpPr>
          <p:nvPr/>
        </p:nvSpPr>
        <p:spPr bwMode="auto">
          <a:xfrm>
            <a:off x="4848697" y="3780532"/>
            <a:ext cx="4084319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Во время Великой Отечественной войны, </a:t>
            </a:r>
            <a:endParaRPr lang="ru-RU" sz="24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1941 - 43 гг., жил с матерью в эвакуации в селе Воронцовка, в 20 км от райцентра -города Бузулук, Чкаловской (ныне - Оренбургской) области. </a:t>
            </a:r>
          </a:p>
        </p:txBody>
      </p:sp>
      <p:pic>
        <p:nvPicPr>
          <p:cNvPr id="1026" name="Picture 2" descr="C:\Users\1\Desktop\фото ВВ\Рисунок5.jpg"/>
          <p:cNvPicPr>
            <a:picLocks noChangeAspect="1" noChangeArrowheads="1"/>
          </p:cNvPicPr>
          <p:nvPr/>
        </p:nvPicPr>
        <p:blipFill>
          <a:blip r:embed="rId3" cstate="print">
            <a:lum contrast="10000"/>
          </a:blip>
          <a:srcRect/>
          <a:stretch>
            <a:fillRect/>
          </a:stretch>
        </p:blipFill>
        <p:spPr bwMode="auto">
          <a:xfrm>
            <a:off x="110490" y="243840"/>
            <a:ext cx="4579620" cy="2683599"/>
          </a:xfrm>
          <a:prstGeom prst="rect">
            <a:avLst/>
          </a:prstGeom>
          <a:noFill/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8697" y="243840"/>
            <a:ext cx="4205864" cy="32004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3581400"/>
            <a:ext cx="4343400" cy="2893790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144000" cy="6858001"/>
          </a:xfrm>
          <a:prstGeom prst="rect">
            <a:avLst/>
          </a:prstGeom>
        </p:spPr>
      </p:pic>
      <p:sp>
        <p:nvSpPr>
          <p:cNvPr id="10243" name="Прямоугольник 3"/>
          <p:cNvSpPr>
            <a:spLocks noChangeArrowheads="1"/>
          </p:cNvSpPr>
          <p:nvPr/>
        </p:nvSpPr>
        <p:spPr bwMode="auto">
          <a:xfrm>
            <a:off x="2456814" y="0"/>
            <a:ext cx="6687185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 1943 году возвратился в Москву, на 1-ю Мещанскую улицу, 126</a:t>
            </a:r>
          </a:p>
          <a:p>
            <a:r>
              <a:rPr lang="ru-RU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(с 1957 года - проспект Мира). </a:t>
            </a:r>
          </a:p>
          <a:p>
            <a:endParaRPr lang="ru-RU" sz="24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 1945 году пошёл в первый класс 273-й школы Ростокинского района Москвы.</a:t>
            </a:r>
            <a:endParaRPr lang="ru-RU" dirty="0"/>
          </a:p>
        </p:txBody>
      </p:sp>
      <p:pic>
        <p:nvPicPr>
          <p:cNvPr id="2050" name="Picture 2" descr="C:\Users\1\Desktop\фото ВВ\Рисунок 6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15240"/>
            <a:ext cx="1813560" cy="3959645"/>
          </a:xfrm>
          <a:prstGeom prst="rect">
            <a:avLst/>
          </a:prstGeom>
          <a:noFill/>
        </p:spPr>
      </p:pic>
      <p:pic>
        <p:nvPicPr>
          <p:cNvPr id="5" name="Picture 2" descr="C:\Users\1\Desktop\фото ВВ\7.png"/>
          <p:cNvPicPr>
            <a:picLocks noChangeAspect="1" noChangeArrowheads="1"/>
          </p:cNvPicPr>
          <p:nvPr/>
        </p:nvPicPr>
        <p:blipFill rotWithShape="1">
          <a:blip r:embed="rId4" cstate="print"/>
          <a:srcRect b="16497"/>
          <a:stretch/>
        </p:blipFill>
        <p:spPr bwMode="auto">
          <a:xfrm>
            <a:off x="2286000" y="2323564"/>
            <a:ext cx="6553200" cy="2604604"/>
          </a:xfrm>
          <a:prstGeom prst="rect">
            <a:avLst/>
          </a:prstGeom>
          <a:noFill/>
        </p:spPr>
      </p:pic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457200" y="5181600"/>
            <a:ext cx="82296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После развода родителей в 1947 году переехал жить к отцу </a:t>
            </a:r>
          </a:p>
          <a:p>
            <a:r>
              <a:rPr lang="ru-RU" sz="2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 мачехе - Евгении Степановне Высоцкой - </a:t>
            </a:r>
            <a:r>
              <a:rPr lang="ru-RU" sz="24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Лихалатовой</a:t>
            </a:r>
            <a:r>
              <a:rPr lang="ru-RU" sz="2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144000" cy="6858001"/>
          </a:xfrm>
          <a:prstGeom prst="rect">
            <a:avLst/>
          </a:prstGeom>
        </p:spPr>
      </p:pic>
      <p:pic>
        <p:nvPicPr>
          <p:cNvPr id="2050" name="Picture 2" descr="C:\Users\1\Desktop\фото ВВ\8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30163" y="304800"/>
            <a:ext cx="8869363" cy="5754687"/>
          </a:xfrm>
          <a:prstGeom prst="rect">
            <a:avLst/>
          </a:prstGeom>
          <a:noFill/>
        </p:spPr>
      </p:pic>
      <p:sp>
        <p:nvSpPr>
          <p:cNvPr id="12295" name="Прямоугольник 1"/>
          <p:cNvSpPr>
            <a:spLocks noChangeArrowheads="1"/>
          </p:cNvSpPr>
          <p:nvPr/>
        </p:nvSpPr>
        <p:spPr bwMode="auto">
          <a:xfrm>
            <a:off x="4724400" y="1066800"/>
            <a:ext cx="3886200" cy="193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 1947-49 годах жил в Эберсвальде (Германия), </a:t>
            </a:r>
          </a:p>
          <a:p>
            <a:pPr algn="ctr"/>
            <a:r>
              <a:rPr lang="ru-RU" sz="2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 месту службы отца,  </a:t>
            </a:r>
          </a:p>
          <a:p>
            <a:pPr algn="ctr"/>
            <a:r>
              <a:rPr lang="ru-RU" sz="2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где юный Володя научился играть на фортепиано</a:t>
            </a: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144000" cy="6858001"/>
          </a:xfrm>
          <a:prstGeom prst="rect">
            <a:avLst/>
          </a:prstGeom>
        </p:spPr>
      </p:pic>
      <p:sp>
        <p:nvSpPr>
          <p:cNvPr id="15362" name="Прямоугольник 2"/>
          <p:cNvSpPr>
            <a:spLocks noChangeArrowheads="1"/>
          </p:cNvSpPr>
          <p:nvPr/>
        </p:nvSpPr>
        <p:spPr bwMode="auto">
          <a:xfrm>
            <a:off x="3408363" y="129858"/>
            <a:ext cx="5735637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В октябре 1949 года он вернулся в Москву и пошёл в 5-й класс мужской средней школы № 186. </a:t>
            </a:r>
          </a:p>
        </p:txBody>
      </p:sp>
      <p:pic>
        <p:nvPicPr>
          <p:cNvPr id="1027" name="Picture 3" descr="C:\Users\1\Desktop\фото ВВ\10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00" y="152400"/>
            <a:ext cx="3332163" cy="4757737"/>
          </a:xfrm>
          <a:prstGeom prst="rect">
            <a:avLst/>
          </a:prstGeom>
          <a:noFill/>
        </p:spPr>
      </p:pic>
      <p:pic>
        <p:nvPicPr>
          <p:cNvPr id="6" name="Picture 2" descr="C:\Users\1\Desktop\фото ВВ\1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81399" y="1507196"/>
            <a:ext cx="5400675" cy="3231173"/>
          </a:xfrm>
          <a:prstGeom prst="rect">
            <a:avLst/>
          </a:prstGeom>
          <a:noFill/>
        </p:spPr>
      </p:pic>
      <p:sp>
        <p:nvSpPr>
          <p:cNvPr id="7" name="Прямоугольник 9"/>
          <p:cNvSpPr>
            <a:spLocks noChangeArrowheads="1"/>
          </p:cNvSpPr>
          <p:nvPr/>
        </p:nvSpPr>
        <p:spPr bwMode="auto">
          <a:xfrm>
            <a:off x="533400" y="4906963"/>
            <a:ext cx="8305800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 это время семья Высоцких живёт в Большом Каретном переулке, 15. (В настоящее время на доме установлена мемориальная доска). Этот переулок увековечен в его песне: «</a:t>
            </a:r>
            <a:r>
              <a:rPr lang="ru-RU" sz="2400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Где твои семнадцать лет? На Большом Каретном</a:t>
            </a:r>
            <a:r>
              <a:rPr lang="ru-RU" sz="2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!».</a:t>
            </a:r>
            <a:endParaRPr lang="ru-RU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144000" cy="6858001"/>
          </a:xfrm>
          <a:prstGeom prst="rect">
            <a:avLst/>
          </a:prstGeom>
        </p:spPr>
      </p:pic>
      <p:sp>
        <p:nvSpPr>
          <p:cNvPr id="17412" name="Прямоугольник 5"/>
          <p:cNvSpPr>
            <a:spLocks noChangeArrowheads="1"/>
          </p:cNvSpPr>
          <p:nvPr/>
        </p:nvSpPr>
        <p:spPr bwMode="auto">
          <a:xfrm>
            <a:off x="4964112" y="4343400"/>
            <a:ext cx="3657600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32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 1955 году В. Высоцкий закончил среднюю школу </a:t>
            </a:r>
            <a:endParaRPr lang="ru-RU" sz="3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№ </a:t>
            </a:r>
            <a:r>
              <a:rPr lang="ru-RU" sz="32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186.</a:t>
            </a:r>
            <a:endParaRPr lang="ru-RU" sz="2400" dirty="0">
              <a:solidFill>
                <a:schemeClr val="bg1"/>
              </a:solidFill>
            </a:endParaRPr>
          </a:p>
        </p:txBody>
      </p:sp>
      <p:pic>
        <p:nvPicPr>
          <p:cNvPr id="3074" name="Picture 2" descr="C:\Users\1\Desktop\фото ВВ\1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2867" y="647699"/>
            <a:ext cx="4551533" cy="55626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075" name="Picture 3" descr="C:\Users\1\Desktop\фото ВВ\13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33632" y="380999"/>
            <a:ext cx="4137025" cy="3395663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144000" cy="6858001"/>
          </a:xfrm>
          <a:prstGeom prst="rect">
            <a:avLst/>
          </a:prstGeom>
        </p:spPr>
      </p:pic>
      <p:sp>
        <p:nvSpPr>
          <p:cNvPr id="18435" name="Прямоугольник 6"/>
          <p:cNvSpPr>
            <a:spLocks noChangeArrowheads="1"/>
          </p:cNvSpPr>
          <p:nvPr/>
        </p:nvSpPr>
        <p:spPr bwMode="auto">
          <a:xfrm>
            <a:off x="571500" y="4800600"/>
            <a:ext cx="8001000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 в 1955 году по настоянию родственников, поступил на механический факультет Московского инженерно-строительного института им. Куйбышева, из которого ушёл после первого семестра.</a:t>
            </a:r>
          </a:p>
        </p:txBody>
      </p:sp>
      <p:pic>
        <p:nvPicPr>
          <p:cNvPr id="1026" name="Picture 2" descr="C:\Users\1\Desktop\фото ВВ\11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" y="9683"/>
            <a:ext cx="2859087" cy="4103687"/>
          </a:xfrm>
          <a:prstGeom prst="rect">
            <a:avLst/>
          </a:prstGeom>
          <a:noFill/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1191" y="24923"/>
            <a:ext cx="3021618" cy="408844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2200" y="55402"/>
            <a:ext cx="2976504" cy="4057967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1609</TotalTime>
  <Words>694</Words>
  <Application>Microsoft Office PowerPoint</Application>
  <PresentationFormat>Экран (4:3)</PresentationFormat>
  <Paragraphs>65</Paragraphs>
  <Slides>32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3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«Я вернусь…»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старшина</dc:creator>
  <cp:lastModifiedBy>Пользователь Windows</cp:lastModifiedBy>
  <cp:revision>287</cp:revision>
  <cp:lastPrinted>1601-01-01T00:00:00Z</cp:lastPrinted>
  <dcterms:created xsi:type="dcterms:W3CDTF">1601-01-01T00:00:00Z</dcterms:created>
  <dcterms:modified xsi:type="dcterms:W3CDTF">2019-12-01T08:18:55Z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