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81" r:id="rId5"/>
    <p:sldId id="280" r:id="rId6"/>
    <p:sldId id="258" r:id="rId7"/>
    <p:sldId id="259" r:id="rId8"/>
    <p:sldId id="260" r:id="rId9"/>
    <p:sldId id="261" r:id="rId10"/>
    <p:sldId id="262" r:id="rId11"/>
    <p:sldId id="266" r:id="rId12"/>
    <p:sldId id="268" r:id="rId13"/>
    <p:sldId id="287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83" r:id="rId22"/>
    <p:sldId id="284" r:id="rId23"/>
    <p:sldId id="285" r:id="rId24"/>
    <p:sldId id="286" r:id="rId25"/>
    <p:sldId id="276" r:id="rId26"/>
    <p:sldId id="277" r:id="rId27"/>
    <p:sldId id="278" r:id="rId28"/>
    <p:sldId id="279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38" autoAdjust="0"/>
  </p:normalViewPr>
  <p:slideViewPr>
    <p:cSldViewPr>
      <p:cViewPr varScale="1">
        <p:scale>
          <a:sx n="86" d="100"/>
          <a:sy n="86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A68C9F-B513-4DBC-AC01-79D841B34D5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8C7598-D30E-4CA1-A519-F2C6E16503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500042"/>
            <a:ext cx="7000924" cy="592935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Критическое мышление — это: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способность ставить новые, полные смысла </a:t>
            </a:r>
            <a:r>
              <a:rPr lang="ru-RU" sz="3600" i="1" dirty="0" smtClean="0">
                <a:solidFill>
                  <a:schemeClr val="tx1"/>
                </a:solidFill>
              </a:rPr>
              <a:t>вопросы</a:t>
            </a:r>
            <a:r>
              <a:rPr lang="ru-RU" sz="3600" dirty="0" smtClean="0">
                <a:solidFill>
                  <a:schemeClr val="tx1"/>
                </a:solidFill>
              </a:rPr>
              <a:t>;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вырабатывать разнообразные, подкрепляющие </a:t>
            </a:r>
            <a:r>
              <a:rPr lang="ru-RU" sz="3600" i="1" dirty="0" smtClean="0">
                <a:solidFill>
                  <a:schemeClr val="tx1"/>
                </a:solidFill>
              </a:rPr>
              <a:t>аргументы</a:t>
            </a:r>
            <a:r>
              <a:rPr lang="ru-RU" sz="3600" dirty="0" smtClean="0">
                <a:solidFill>
                  <a:schemeClr val="tx1"/>
                </a:solidFill>
              </a:rPr>
              <a:t>;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принимать независимые продуманные </a:t>
            </a:r>
            <a:r>
              <a:rPr lang="ru-RU" sz="3600" i="1" dirty="0" smtClean="0">
                <a:solidFill>
                  <a:schemeClr val="tx1"/>
                </a:solidFill>
              </a:rPr>
              <a:t>решения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Ключевые слова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Учитель выбирает из текста 4-5 ключевых слова и выписывает их на доску</a:t>
            </a:r>
          </a:p>
          <a:p>
            <a:r>
              <a:rPr lang="ru-RU" sz="2800" dirty="0" smtClean="0"/>
              <a:t>Ученики в парах дают толкование слов и высказывают предположения, как они буду применяться в новом контексте</a:t>
            </a:r>
          </a:p>
          <a:p>
            <a:r>
              <a:rPr lang="ru-RU" sz="2800" dirty="0" smtClean="0"/>
              <a:t>При работе с текстом проверяется правильность предположений и новая трактовка</a:t>
            </a:r>
          </a:p>
          <a:p>
            <a:endParaRPr lang="ru-RU" dirty="0"/>
          </a:p>
        </p:txBody>
      </p:sp>
      <p:pic>
        <p:nvPicPr>
          <p:cNvPr id="4" name="Picture 5" descr="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964112"/>
            <a:ext cx="2951163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Таблицы: «Знаю – Узнал - Хочу узнать –  (ЗУХ)» 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571612"/>
          <a:ext cx="7467600" cy="3324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857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 мы знаем?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 мы узнали?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Что мы хотим узнать?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9288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9" descr="Рисунок КНИГ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636"/>
            <a:ext cx="1571636" cy="172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chemeClr val="tx1"/>
                </a:solidFill>
              </a:rPr>
              <a:t>Прием «Двойной дневник».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812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какие моменты</a:t>
                      </a:r>
                      <a:r>
                        <a:rPr lang="ru-RU" baseline="0" dirty="0" smtClean="0"/>
                        <a:t> вы обратили внимание?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Ваши чувства, эмоции? Чем заинтересовал отрывок?</a:t>
                      </a:r>
                      <a:endParaRPr lang="ru-RU" dirty="0"/>
                    </a:p>
                  </a:txBody>
                  <a:tcPr/>
                </a:tc>
              </a:tr>
              <a:tr h="31724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«Всей своей собачьей душой расцвела Кусака, у неё было имя, на которое она стремглав неслась из зелёной глубины сада; она принадлежала людям и могла им служить».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«Никто не видел в её глазах странной мольбы».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Так должно было быть, потому что собака стала нужна людям.</a:t>
                      </a:r>
                    </a:p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Чувство облегчения , так как собака нашла хозяев и счастлива.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5" descr="C:\Documents and Settings\Администратор\Рабочий стол\сканер\SWScan00209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929198"/>
            <a:ext cx="1871662" cy="1790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Трехчастный дневник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071546"/>
          <a:ext cx="8258175" cy="5658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725"/>
                <a:gridCol w="2752725"/>
                <a:gridCol w="2752725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мотивы присутствую в любовной</a:t>
                      </a:r>
                      <a:r>
                        <a:rPr lang="ru-RU" baseline="0" dirty="0" smtClean="0"/>
                        <a:t> лирике Лермонтова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Мои чувства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вопросы возникли?</a:t>
                      </a:r>
                      <a:endParaRPr lang="ru-RU" dirty="0"/>
                    </a:p>
                  </a:txBody>
                  <a:tcPr/>
                </a:tc>
              </a:tr>
              <a:tr h="4469357">
                <a:tc>
                  <a:txBody>
                    <a:bodyPr/>
                    <a:lstStyle/>
                    <a:p>
                      <a:r>
                        <a:rPr lang="ru-RU" dirty="0" smtClean="0"/>
                        <a:t>«Нищий». Ведущий</a:t>
                      </a:r>
                      <a:r>
                        <a:rPr lang="ru-RU" baseline="0" dirty="0" smtClean="0"/>
                        <a:t> мотив – неразделенная </a:t>
                      </a:r>
                      <a:r>
                        <a:rPr lang="ru-RU" baseline="0" dirty="0" smtClean="0"/>
                        <a:t>любовь.</a:t>
                      </a:r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«Любить… но кого </a:t>
                      </a:r>
                      <a:r>
                        <a:rPr lang="ru-RU" baseline="0" dirty="0" err="1" smtClean="0"/>
                        <a:t>же?...На</a:t>
                      </a:r>
                      <a:r>
                        <a:rPr lang="ru-RU" baseline="0" dirty="0" smtClean="0"/>
                        <a:t> время – не стоит труда, а вечно любить невозможно.»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своеобразное</a:t>
                      </a:r>
                      <a:r>
                        <a:rPr lang="ru-RU" baseline="0" dirty="0" smtClean="0"/>
                        <a:t> сравнение </a:t>
                      </a:r>
                      <a:r>
                        <a:rPr lang="ru-RU" dirty="0" smtClean="0"/>
                        <a:t> влюбленного</a:t>
                      </a:r>
                      <a:r>
                        <a:rPr lang="ru-RU" baseline="0" dirty="0" smtClean="0"/>
                        <a:t> с нищим и очень правдоподобное.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К сожалению.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Только ли Лопухиной посвящено стихотворение «Нет,</a:t>
                      </a:r>
                      <a:r>
                        <a:rPr lang="ru-RU" baseline="0" dirty="0" smtClean="0"/>
                        <a:t> не тебя так пылко я </a:t>
                      </a:r>
                      <a:r>
                        <a:rPr lang="ru-RU" baseline="0" dirty="0" smtClean="0"/>
                        <a:t>люблю»?Может </a:t>
                      </a:r>
                      <a:r>
                        <a:rPr lang="ru-RU" baseline="0" dirty="0" smtClean="0"/>
                        <a:t>быть, пылкость чувств передается и Е.Быховец?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Почему не может реализоваться потребность любви?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</a:rPr>
              <a:t>Прием</a:t>
            </a:r>
            <a:br>
              <a:rPr lang="ru-RU" sz="3600" b="1" u="sng" dirty="0" smtClean="0">
                <a:solidFill>
                  <a:schemeClr val="tx1"/>
                </a:solidFill>
              </a:rPr>
            </a:br>
            <a:r>
              <a:rPr lang="ru-RU" sz="3600" b="1" u="sng" dirty="0" smtClean="0">
                <a:solidFill>
                  <a:schemeClr val="tx1"/>
                </a:solidFill>
              </a:rPr>
              <a:t>«Чтение с пометками </a:t>
            </a:r>
            <a:r>
              <a:rPr lang="en-US" sz="3600" b="1" u="sng" dirty="0" smtClean="0">
                <a:solidFill>
                  <a:schemeClr val="tx1"/>
                </a:solidFill>
              </a:rPr>
              <a:t>INSERT</a:t>
            </a:r>
            <a:r>
              <a:rPr lang="ru-RU" sz="3600" b="1" u="sng" dirty="0" smtClean="0">
                <a:solidFill>
                  <a:schemeClr val="tx1"/>
                </a:solidFill>
              </a:rPr>
              <a:t>».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571612"/>
          <a:ext cx="7467600" cy="504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V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+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-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?</a:t>
                      </a:r>
                      <a:endParaRPr lang="ru-RU" sz="4800" dirty="0"/>
                    </a:p>
                  </a:txBody>
                  <a:tcPr/>
                </a:tc>
              </a:tr>
              <a:tr h="37147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 это знал</a:t>
                      </a: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Новое для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меня</a:t>
                      </a: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 думал иначе</a:t>
                      </a: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Интересно.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Непонятно.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Нужно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разобрать-ся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-main-pic" descr="Картинка 111 из 1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0"/>
            <a:ext cx="143986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Синквейн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33400" indent="-533400">
              <a:lnSpc>
                <a:spcPct val="80000"/>
              </a:lnSpc>
              <a:buNone/>
            </a:pPr>
            <a:r>
              <a:rPr lang="ru-RU" b="1" dirty="0" smtClean="0"/>
              <a:t>Пишем </a:t>
            </a:r>
            <a:r>
              <a:rPr lang="ru-RU" b="1" dirty="0" err="1" smtClean="0"/>
              <a:t>синквейн</a:t>
            </a:r>
            <a:r>
              <a:rPr lang="ru-RU" b="1" dirty="0" smtClean="0"/>
              <a:t> (от англ. «путь мысли»)</a:t>
            </a:r>
          </a:p>
          <a:p>
            <a:pPr marL="533400" indent="-533400">
              <a:lnSpc>
                <a:spcPct val="80000"/>
              </a:lnSpc>
              <a:buNone/>
            </a:pPr>
            <a:endParaRPr lang="ru-RU" b="1" dirty="0" smtClean="0"/>
          </a:p>
          <a:p>
            <a:pPr marL="533400" indent="-533400">
              <a:lnSpc>
                <a:spcPct val="80000"/>
              </a:lnSpc>
              <a:buNone/>
            </a:pPr>
            <a:r>
              <a:rPr lang="ru-RU" b="1" dirty="0" smtClean="0"/>
              <a:t>Правила написания </a:t>
            </a:r>
            <a:r>
              <a:rPr lang="ru-RU" b="1" dirty="0" err="1" smtClean="0"/>
              <a:t>синквейна</a:t>
            </a:r>
            <a:r>
              <a:rPr lang="ru-RU" b="1" dirty="0" smtClean="0"/>
              <a:t>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FF7C80"/>
                </a:solidFill>
              </a:rPr>
              <a:t>Одно слово.</a:t>
            </a:r>
            <a:r>
              <a:rPr lang="ru-RU" b="1" dirty="0" smtClean="0"/>
              <a:t> Существительное или местоимение, обозначающее предмет, о котором идет речь.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FF7C80"/>
                </a:solidFill>
              </a:rPr>
              <a:t>Два слова.</a:t>
            </a:r>
            <a:r>
              <a:rPr lang="ru-RU" b="1" dirty="0" smtClean="0"/>
              <a:t>  Прилагательные или причастия, описывающие признаки и свойства выбранного предмета.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FF7C80"/>
                </a:solidFill>
              </a:rPr>
              <a:t>Три слова.</a:t>
            </a:r>
            <a:r>
              <a:rPr lang="ru-RU" b="1" dirty="0" smtClean="0"/>
              <a:t> Глаголы, описывающие совершаемые предметом или объектом действия.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FF7C80"/>
                </a:solidFill>
              </a:rPr>
              <a:t>Фраза из четырех слов.</a:t>
            </a:r>
            <a:r>
              <a:rPr lang="ru-RU" b="1" dirty="0" smtClean="0"/>
              <a:t> Выражает личное отношение автора к предмету или объекту.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FF7C80"/>
                </a:solidFill>
              </a:rPr>
              <a:t>Одно слово.</a:t>
            </a:r>
            <a:r>
              <a:rPr lang="ru-RU" b="1" dirty="0" smtClean="0"/>
              <a:t> Характеризует суть предмета или объекта.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Пример </a:t>
            </a:r>
            <a:r>
              <a:rPr lang="ru-RU" sz="3600" dirty="0" err="1" smtClean="0">
                <a:solidFill>
                  <a:schemeClr val="tx1"/>
                </a:solidFill>
              </a:rPr>
              <a:t>синквейна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29642" cy="48737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Кусака </a:t>
            </a:r>
          </a:p>
          <a:p>
            <a:pPr algn="ctr"/>
            <a:r>
              <a:rPr lang="ru-RU" dirty="0" smtClean="0"/>
              <a:t>Несчастная, напуганная</a:t>
            </a:r>
          </a:p>
          <a:p>
            <a:pPr algn="ctr"/>
            <a:r>
              <a:rPr lang="ru-RU" dirty="0" smtClean="0"/>
              <a:t>Прячется, расцветает, воет</a:t>
            </a:r>
          </a:p>
          <a:p>
            <a:pPr algn="ctr"/>
            <a:r>
              <a:rPr lang="ru-RU" dirty="0" smtClean="0"/>
              <a:t>Хотелось в тепло, к яркому огню, к любящему сердцу</a:t>
            </a:r>
          </a:p>
          <a:p>
            <a:pPr algn="ctr"/>
            <a:r>
              <a:rPr lang="ru-RU" dirty="0" smtClean="0"/>
              <a:t>обманутая</a:t>
            </a:r>
          </a:p>
          <a:p>
            <a:pPr algn="ctr"/>
            <a:endParaRPr lang="ru-RU" sz="2800" dirty="0"/>
          </a:p>
        </p:txBody>
      </p:sp>
      <p:pic>
        <p:nvPicPr>
          <p:cNvPr id="4" name="Picture 5" descr="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643446"/>
            <a:ext cx="2420632" cy="157956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5" name="Picture 7" descr="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714752"/>
            <a:ext cx="1735137" cy="257810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	</a:t>
            </a:r>
            <a:r>
              <a:rPr lang="ru-RU" sz="4000" b="1" dirty="0" smtClean="0">
                <a:solidFill>
                  <a:schemeClr val="tx1"/>
                </a:solidFill>
              </a:rPr>
              <a:t>Кластер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81000" indent="-381000">
              <a:lnSpc>
                <a:spcPct val="80000"/>
              </a:lnSpc>
              <a:buNone/>
            </a:pPr>
            <a:r>
              <a:rPr lang="ru-RU" sz="2000" b="1" dirty="0" smtClean="0"/>
              <a:t>выделение смысловых единиц текста и их графическое оформление в определенном порядке в виде грозди</a:t>
            </a:r>
          </a:p>
          <a:p>
            <a:pPr marL="381000" indent="-381000">
              <a:lnSpc>
                <a:spcPct val="80000"/>
              </a:lnSpc>
              <a:buNone/>
            </a:pPr>
            <a:endParaRPr lang="ru-RU" sz="900" b="1" dirty="0" smtClean="0"/>
          </a:p>
          <a:p>
            <a:pPr marL="381000" indent="-381000">
              <a:lnSpc>
                <a:spcPct val="80000"/>
              </a:lnSpc>
              <a:buNone/>
            </a:pPr>
            <a:r>
              <a:rPr lang="ru-RU" b="1" dirty="0" smtClean="0">
                <a:solidFill>
                  <a:schemeClr val="tx2"/>
                </a:solidFill>
              </a:rPr>
              <a:t>Важно в тексте, с которым работаешь: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Выделить главную смысловую единицу в виде ключевого слова или словосочетания (тема).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Выделить связанные с ключевым словом смысловые единицы (категорий информации).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Конкретизировать категории мнениями и фактами, которые содержатся в осваиваемой информации.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Пример кластера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57554" y="2928934"/>
            <a:ext cx="3143272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в ответе за тех, кого приручили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43438" y="1714488"/>
            <a:ext cx="221457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любовь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715008" y="500042"/>
            <a:ext cx="178595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доброта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072330" y="1500174"/>
            <a:ext cx="185738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жалость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072198" y="4572008"/>
            <a:ext cx="221457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ласка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357290" y="4143380"/>
            <a:ext cx="207170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14282" y="785794"/>
            <a:ext cx="228601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преданность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714480" y="1714488"/>
            <a:ext cx="214314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дружба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0" y="5286388"/>
            <a:ext cx="207170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верность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3" idx="7"/>
          </p:cNvCxnSpPr>
          <p:nvPr/>
        </p:nvCxnSpPr>
        <p:spPr>
          <a:xfrm rot="5400000" flipH="1" flipV="1">
            <a:off x="5864602" y="2961960"/>
            <a:ext cx="383498" cy="31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5768587" y="1446595"/>
            <a:ext cx="214314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5"/>
          </p:cNvCxnSpPr>
          <p:nvPr/>
        </p:nvCxnSpPr>
        <p:spPr>
          <a:xfrm rot="5400000" flipH="1" flipV="1">
            <a:off x="6922428" y="2254452"/>
            <a:ext cx="46924" cy="824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5"/>
            <a:endCxn id="7" idx="1"/>
          </p:cNvCxnSpPr>
          <p:nvPr/>
        </p:nvCxnSpPr>
        <p:spPr>
          <a:xfrm rot="16200000" flipH="1">
            <a:off x="6004043" y="4367847"/>
            <a:ext cx="428935" cy="356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2"/>
            <a:endCxn id="8" idx="0"/>
          </p:cNvCxnSpPr>
          <p:nvPr/>
        </p:nvCxnSpPr>
        <p:spPr>
          <a:xfrm rot="10800000" flipV="1">
            <a:off x="2393142" y="3750470"/>
            <a:ext cx="964413" cy="392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8" idx="2"/>
          </p:cNvCxnSpPr>
          <p:nvPr/>
        </p:nvCxnSpPr>
        <p:spPr>
          <a:xfrm rot="10800000" flipV="1">
            <a:off x="1071538" y="4750602"/>
            <a:ext cx="28575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1"/>
            <a:endCxn id="10" idx="5"/>
          </p:cNvCxnSpPr>
          <p:nvPr/>
        </p:nvCxnSpPr>
        <p:spPr>
          <a:xfrm rot="16200000" flipV="1">
            <a:off x="3502072" y="2853752"/>
            <a:ext cx="357497" cy="274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0" idx="2"/>
            <a:endCxn id="9" idx="4"/>
          </p:cNvCxnSpPr>
          <p:nvPr/>
        </p:nvCxnSpPr>
        <p:spPr>
          <a:xfrm rot="10800000">
            <a:off x="1357290" y="1928802"/>
            <a:ext cx="35719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10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5194607"/>
            <a:ext cx="2428892" cy="1458621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диаманта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78647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Диаманта –стихотворная форма из семи строк, первая и последняя из которых  - понятия  с противоположным  значением, полезно для  работы с понятиями, противоположными  по значению</a:t>
            </a:r>
          </a:p>
          <a:p>
            <a:pPr lvl="0"/>
            <a:r>
              <a:rPr lang="ru-RU" dirty="0" smtClean="0"/>
              <a:t>1, 7 строчки – существительные антонимы; </a:t>
            </a:r>
          </a:p>
          <a:p>
            <a:pPr lvl="0"/>
            <a:r>
              <a:rPr lang="ru-RU" dirty="0" smtClean="0"/>
              <a:t>2 – два прилагательных к первому существительному; </a:t>
            </a:r>
          </a:p>
          <a:p>
            <a:pPr lvl="0"/>
            <a:r>
              <a:rPr lang="ru-RU" dirty="0" smtClean="0"/>
              <a:t>3 – три глагола к первому существительному; </a:t>
            </a:r>
          </a:p>
          <a:p>
            <a:pPr lvl="0"/>
            <a:r>
              <a:rPr lang="ru-RU" dirty="0" smtClean="0"/>
              <a:t>4 – два словосочетания с существительными; </a:t>
            </a:r>
          </a:p>
          <a:p>
            <a:pPr lvl="0"/>
            <a:r>
              <a:rPr lang="ru-RU" dirty="0" smtClean="0"/>
              <a:t>5 – три глагола ко второму существительному; </a:t>
            </a:r>
          </a:p>
          <a:p>
            <a:pPr lvl="0"/>
            <a:r>
              <a:rPr lang="ru-RU" dirty="0" smtClean="0"/>
              <a:t>6 – два прилагательных ко второму существительному.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Например:</a:t>
            </a:r>
          </a:p>
          <a:p>
            <a:r>
              <a:rPr lang="ru-RU" b="1" dirty="0" smtClean="0"/>
              <a:t>Город</a:t>
            </a:r>
            <a:endParaRPr lang="ru-RU" dirty="0" smtClean="0"/>
          </a:p>
          <a:p>
            <a:r>
              <a:rPr lang="ru-RU" b="1" dirty="0" smtClean="0"/>
              <a:t>Большой, древний</a:t>
            </a:r>
            <a:endParaRPr lang="ru-RU" dirty="0" smtClean="0"/>
          </a:p>
          <a:p>
            <a:r>
              <a:rPr lang="ru-RU" b="1" dirty="0" smtClean="0"/>
              <a:t>Строится, растет, процветает</a:t>
            </a:r>
            <a:endParaRPr lang="ru-RU" dirty="0" smtClean="0"/>
          </a:p>
          <a:p>
            <a:r>
              <a:rPr lang="ru-RU" b="1" dirty="0" smtClean="0"/>
              <a:t>Известный город, маленькая деревня </a:t>
            </a:r>
            <a:endParaRPr lang="ru-RU" dirty="0" smtClean="0"/>
          </a:p>
          <a:p>
            <a:r>
              <a:rPr lang="ru-RU" b="1" dirty="0" smtClean="0"/>
              <a:t>Возрождается, развивается, кормит</a:t>
            </a:r>
            <a:endParaRPr lang="ru-RU" dirty="0" smtClean="0"/>
          </a:p>
          <a:p>
            <a:r>
              <a:rPr lang="ru-RU" b="1" dirty="0" smtClean="0"/>
              <a:t>Красивая, родная</a:t>
            </a:r>
            <a:endParaRPr lang="ru-RU" dirty="0" smtClean="0"/>
          </a:p>
          <a:p>
            <a:r>
              <a:rPr lang="ru-RU" b="1" dirty="0" smtClean="0"/>
              <a:t>Деревня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</a:rPr>
              <a:t>Образовательные результаты РКМЧП: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7467600" cy="51595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умение работать с увеличивающимся и постоянно обновляющимся информационным потоком в разных областях знаний;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пользоваться различными способами интегрирования информации;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задавать вопросы, самостоятельно формулировать гипотезу;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решать проблемы;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вырабатывать собственное мнение на основе осмысления различного опыта, идей и представлений;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 выражать свои мысли (устно и письменно) ясно, уверенно и корректно по отношению к окружающим;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аргументировать свою точку зрения и учитывать точки зрения других;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способность самостоятельно заниматься своим обучением</a:t>
            </a:r>
            <a:r>
              <a:rPr lang="ru-RU" sz="2000" dirty="0" smtClean="0"/>
              <a:t> 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способность брать на себя ответственность;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способность участвовать в совместном принятии решения;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способность выстраивать конструктивные взаимоотношения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 с другими людьми;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умение сотрудничать и работать в группе и др.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40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err="1" smtClean="0">
                <a:solidFill>
                  <a:schemeClr val="tx1"/>
                </a:solidFill>
              </a:rPr>
              <a:t>Хокку</a:t>
            </a:r>
            <a:r>
              <a:rPr lang="ru-RU" sz="3600" b="1" dirty="0" smtClean="0">
                <a:solidFill>
                  <a:schemeClr val="tx1"/>
                </a:solidFill>
              </a:rPr>
              <a:t>, или </a:t>
            </a:r>
            <a:r>
              <a:rPr lang="ru-RU" sz="3600" b="1" dirty="0" err="1" smtClean="0">
                <a:solidFill>
                  <a:schemeClr val="tx1"/>
                </a:solidFill>
              </a:rPr>
              <a:t>хайку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развивает способность к лаконичному изложению мыслей.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err="1" smtClean="0">
                <a:solidFill>
                  <a:schemeClr val="tx1"/>
                </a:solidFill>
              </a:rPr>
              <a:t>Данко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я был спасителем.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 темном лесу.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Мужественно принося себя в жертву.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" name="Picture 21" descr="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859721"/>
            <a:ext cx="2714644" cy="199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Письмо по кругу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Учащимся предлагается записать на листке 1-3 предложения по определенной теме(2 мин.)</a:t>
            </a:r>
          </a:p>
          <a:p>
            <a:r>
              <a:rPr lang="ru-RU" dirty="0" smtClean="0"/>
              <a:t>Каждый из группы читает, что написано, и продолжает записи.</a:t>
            </a:r>
          </a:p>
          <a:p>
            <a:r>
              <a:rPr lang="ru-RU" dirty="0" smtClean="0"/>
              <a:t>Затем учащиеся обмениваются записями до тех пор, пока листок не вернется к автору.</a:t>
            </a:r>
          </a:p>
          <a:p>
            <a:r>
              <a:rPr lang="ru-RU" dirty="0" smtClean="0"/>
              <a:t>Один ученик читает записи, остальные дополняют.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Верные – неверные утверждения.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Верно ли что…</a:t>
            </a:r>
          </a:p>
          <a:p>
            <a:r>
              <a:rPr lang="ru-RU" dirty="0" smtClean="0"/>
              <a:t>- в предложении местоимения бывают только подлежащими?</a:t>
            </a:r>
          </a:p>
          <a:p>
            <a:r>
              <a:rPr lang="ru-RU" dirty="0" smtClean="0"/>
              <a:t>- обращения произносятся со звательной интонацией?</a:t>
            </a:r>
          </a:p>
          <a:p>
            <a:r>
              <a:rPr lang="ru-RU" dirty="0" smtClean="0"/>
              <a:t>- в лирике Лермонтова много «чудесных мгновений», воспетых Пушкиным?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Прием «толстых» и «тонких» вопросов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814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61435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Тонкие вопросы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Толстые вопросы</a:t>
                      </a:r>
                      <a:endParaRPr lang="ru-RU" sz="2000" dirty="0"/>
                    </a:p>
                  </a:txBody>
                  <a:tcPr/>
                </a:tc>
              </a:tr>
              <a:tr h="21288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Кто...?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Что...?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Когда...?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Как звать...?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Было ли...?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Дайте три объяснения, почему...?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Объясните, почему...?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Почему, вы думаете...?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чём различие ...?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Предположите, что будет, если 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Согласны ли вы ...?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Верно ли ...?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Слепая таблица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28670"/>
            <a:ext cx="8858280" cy="53738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8926" y="1214422"/>
            <a:ext cx="371477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Разряды имен числительных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2071678"/>
            <a:ext cx="235745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значению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86380" y="2071678"/>
            <a:ext cx="271464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строению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857496"/>
            <a:ext cx="20716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количественные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08" y="2857496"/>
            <a:ext cx="150019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3786190"/>
            <a:ext cx="100010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целые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538" y="3786190"/>
            <a:ext cx="78581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3786190"/>
            <a:ext cx="85725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357686" y="2928934"/>
            <a:ext cx="142876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простые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00760" y="2928934"/>
            <a:ext cx="135732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сложные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429488" y="2928934"/>
            <a:ext cx="142879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928926" y="1857364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5500694" y="1857364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6679421" y="2750339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7572396" y="2643182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357818" y="2643182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2321703" y="2678901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7" idx="0"/>
          </p:cNvCxnSpPr>
          <p:nvPr/>
        </p:nvCxnSpPr>
        <p:spPr>
          <a:xfrm rot="5400000">
            <a:off x="982251" y="2696767"/>
            <a:ext cx="214313" cy="107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428596" y="3500438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7" idx="2"/>
            <a:endCxn id="10" idx="0"/>
          </p:cNvCxnSpPr>
          <p:nvPr/>
        </p:nvCxnSpPr>
        <p:spPr>
          <a:xfrm rot="16200000" flipH="1">
            <a:off x="1035827" y="3357570"/>
            <a:ext cx="428628" cy="4286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428728" y="3357562"/>
            <a:ext cx="114300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рефлексия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</a:t>
            </a:r>
            <a:r>
              <a:rPr lang="ru-RU" sz="2000" b="1" dirty="0" smtClean="0"/>
              <a:t>Цветовое изображение настроения</a:t>
            </a:r>
          </a:p>
          <a:p>
            <a:pPr>
              <a:buNone/>
            </a:pPr>
            <a:r>
              <a:rPr lang="ru-RU" sz="2000" b="1" dirty="0" smtClean="0"/>
              <a:t>   Эмоционально-художественное оформление (картины, музыкальный фрагмент)</a:t>
            </a:r>
          </a:p>
          <a:p>
            <a:pPr>
              <a:buNone/>
            </a:pPr>
            <a:r>
              <a:rPr lang="ru-RU" sz="2000" b="1" dirty="0" smtClean="0"/>
              <a:t>    Прием незаконченного предложения:</a:t>
            </a:r>
          </a:p>
          <a:p>
            <a:pPr>
              <a:buNone/>
            </a:pPr>
            <a:r>
              <a:rPr lang="ru-RU" sz="2000" dirty="0" smtClean="0"/>
              <a:t>Я не знал…</a:t>
            </a:r>
          </a:p>
          <a:p>
            <a:pPr>
              <a:buNone/>
            </a:pPr>
            <a:r>
              <a:rPr lang="ru-RU" sz="2000" dirty="0" smtClean="0"/>
              <a:t>Теперь я знаю…</a:t>
            </a:r>
          </a:p>
          <a:p>
            <a:pPr>
              <a:buNone/>
            </a:pPr>
            <a:r>
              <a:rPr lang="ru-RU" sz="2000" dirty="0" smtClean="0"/>
              <a:t>Меня поразило…</a:t>
            </a:r>
          </a:p>
          <a:p>
            <a:pPr>
              <a:buNone/>
            </a:pPr>
            <a:r>
              <a:rPr lang="ru-RU" sz="2000" dirty="0" smtClean="0"/>
              <a:t>Сегодня я узнал</a:t>
            </a:r>
          </a:p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b="1" dirty="0" smtClean="0"/>
              <a:t>Упражнение  «плюс – минус – интересно»</a:t>
            </a:r>
          </a:p>
          <a:p>
            <a:pPr>
              <a:buNone/>
            </a:pPr>
            <a:r>
              <a:rPr lang="ru-RU" sz="2000" dirty="0" smtClean="0"/>
              <a:t>На уроке я работал…</a:t>
            </a:r>
          </a:p>
          <a:p>
            <a:pPr>
              <a:buNone/>
            </a:pPr>
            <a:r>
              <a:rPr lang="ru-RU" sz="2000" dirty="0" smtClean="0"/>
              <a:t>Урок мне показался…</a:t>
            </a:r>
          </a:p>
          <a:p>
            <a:pPr>
              <a:buNone/>
            </a:pPr>
            <a:r>
              <a:rPr lang="ru-RU" sz="2000" dirty="0" smtClean="0"/>
              <a:t>Ответил по просьбе учителя</a:t>
            </a:r>
          </a:p>
          <a:p>
            <a:pPr>
              <a:buNone/>
            </a:pPr>
            <a:r>
              <a:rPr lang="ru-RU" sz="2000" dirty="0" smtClean="0"/>
              <a:t>Ответил по своей инициативе…</a:t>
            </a:r>
          </a:p>
          <a:p>
            <a:pPr>
              <a:buNone/>
            </a:pPr>
            <a:r>
              <a:rPr lang="ru-RU" sz="2000" b="1" dirty="0" smtClean="0"/>
              <a:t>   Написание эссе, телеграммы, инструкции, памятки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5003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Телеграмма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Маргарита отправляет телеграмму с бала Сатане.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5992"/>
            <a:ext cx="7467600" cy="4187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Нахожусь на балу у Сатаны.</a:t>
            </a:r>
          </a:p>
          <a:p>
            <a:pPr>
              <a:buNone/>
            </a:pPr>
            <a:r>
              <a:rPr lang="ru-RU" sz="2800" dirty="0" smtClean="0"/>
              <a:t>Кругом одни грешники.</a:t>
            </a:r>
          </a:p>
          <a:p>
            <a:pPr>
              <a:buNone/>
            </a:pPr>
            <a:r>
              <a:rPr lang="ru-RU" sz="2800" dirty="0" smtClean="0"/>
              <a:t>Ужасно болит колено. Но я королева.</a:t>
            </a:r>
            <a:endParaRPr lang="ru-RU" sz="2800" dirty="0"/>
          </a:p>
        </p:txBody>
      </p:sp>
      <p:pic>
        <p:nvPicPr>
          <p:cNvPr id="4" name="Picture 4" descr="voland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643314"/>
            <a:ext cx="2491133" cy="294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</a:rPr>
              <a:t>А. Платонов « Юшка» </a:t>
            </a:r>
            <a:br>
              <a:rPr lang="ru-RU" sz="3200" b="1" u="sng" dirty="0" smtClean="0">
                <a:solidFill>
                  <a:schemeClr val="tx1"/>
                </a:solidFill>
              </a:rPr>
            </a:br>
            <a:r>
              <a:rPr lang="ru-RU" sz="3200" b="1" u="sng" dirty="0" smtClean="0">
                <a:solidFill>
                  <a:schemeClr val="tx1"/>
                </a:solidFill>
              </a:rPr>
              <a:t>7 класс.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Напишите письмо </a:t>
            </a:r>
          </a:p>
          <a:p>
            <a:pPr>
              <a:buNone/>
            </a:pPr>
            <a:r>
              <a:rPr lang="ru-RU" sz="3200" dirty="0" smtClean="0"/>
              <a:t>от имени одного из односельчан главного героя, </a:t>
            </a:r>
          </a:p>
          <a:p>
            <a:pPr>
              <a:buNone/>
            </a:pPr>
            <a:r>
              <a:rPr lang="ru-RU" sz="3200" dirty="0" smtClean="0"/>
              <a:t>адресованное Юшке, </a:t>
            </a:r>
          </a:p>
          <a:p>
            <a:pPr>
              <a:buNone/>
            </a:pPr>
            <a:r>
              <a:rPr lang="ru-RU" sz="3200" dirty="0" smtClean="0"/>
              <a:t>в котором он мог бы </a:t>
            </a:r>
          </a:p>
          <a:p>
            <a:pPr>
              <a:buNone/>
            </a:pPr>
            <a:r>
              <a:rPr lang="ru-RU" sz="3200" dirty="0" smtClean="0"/>
              <a:t>попросить прощение </a:t>
            </a:r>
          </a:p>
          <a:p>
            <a:pPr>
              <a:buNone/>
            </a:pPr>
            <a:r>
              <a:rPr lang="ru-RU" sz="3200" dirty="0" smtClean="0"/>
              <a:t>за свое равнодушие. </a:t>
            </a:r>
          </a:p>
          <a:p>
            <a:endParaRPr lang="ru-RU" dirty="0"/>
          </a:p>
        </p:txBody>
      </p:sp>
      <p:pic>
        <p:nvPicPr>
          <p:cNvPr id="4" name="Picture 11" descr="ккк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000372"/>
            <a:ext cx="242093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Ресурсы интернета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Сайт международного журнала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о критическом мышлении «Перемена»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http://www.ct-net.net/ru/rwct_tcp_ru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Фестиваль педагогических идей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http://festival.1september.ru/2004_2005/index.php?subject=9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Газета «Первое сентября»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http://ps.1september.ru/newspaper.php?year=2004&amp;num=70</a:t>
            </a:r>
            <a:endParaRPr lang="ru-RU" dirty="0" smtClean="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ru-RU" dirty="0" smtClean="0"/>
              <a:t>Учебная программа курса «Технологии</a:t>
            </a:r>
          </a:p>
          <a:p>
            <a:pPr>
              <a:lnSpc>
                <a:spcPct val="80000"/>
              </a:lnSpc>
              <a:buNone/>
            </a:pPr>
            <a:r>
              <a:rPr lang="ru-RU" dirty="0" err="1" smtClean="0"/>
              <a:t>компетентностно-ориентированного</a:t>
            </a:r>
            <a:r>
              <a:rPr lang="ru-RU" dirty="0" smtClean="0"/>
              <a:t> образования: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«Развитие критического мышления через чтение и письмо»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Е.Е.Вишнякова «Не только о технологии «Развитие критического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мышления через чтение и письмо»</a:t>
            </a:r>
          </a:p>
          <a:p>
            <a:pPr>
              <a:lnSpc>
                <a:spcPct val="80000"/>
              </a:lnSpc>
            </a:pPr>
            <a:r>
              <a:rPr lang="ru-RU" dirty="0" err="1" smtClean="0"/>
              <a:t>С.В.Столбунова</a:t>
            </a:r>
            <a:r>
              <a:rPr lang="ru-RU" dirty="0" smtClean="0"/>
              <a:t>. Лекция №1. «Технология развития критического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мышления через чтение и письмо»</a:t>
            </a:r>
          </a:p>
          <a:p>
            <a:pPr>
              <a:lnSpc>
                <a:spcPct val="80000"/>
              </a:lnSpc>
            </a:pPr>
            <a:r>
              <a:rPr lang="ru-RU" dirty="0" err="1" smtClean="0"/>
              <a:t>Е.В.Зачесова</a:t>
            </a:r>
            <a:r>
              <a:rPr lang="ru-RU" dirty="0" smtClean="0"/>
              <a:t> «Пример использования РКМЧП, текст «Морские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черепахи»</a:t>
            </a:r>
          </a:p>
          <a:p>
            <a:pPr>
              <a:lnSpc>
                <a:spcPct val="80000"/>
              </a:lnSpc>
            </a:pPr>
            <a:r>
              <a:rPr lang="ru-RU" dirty="0" err="1" smtClean="0"/>
              <a:t>А.Ковальчукова</a:t>
            </a:r>
            <a:r>
              <a:rPr lang="ru-RU" dirty="0" smtClean="0"/>
              <a:t> «Нарисуйте счастье»</a:t>
            </a:r>
          </a:p>
          <a:p>
            <a:pPr>
              <a:lnSpc>
                <a:spcPct val="80000"/>
              </a:lnSpc>
            </a:pPr>
            <a:r>
              <a:rPr lang="ru-RU" dirty="0" err="1" smtClean="0"/>
              <a:t>И.Васюта</a:t>
            </a:r>
            <a:r>
              <a:rPr lang="ru-RU" dirty="0" smtClean="0"/>
              <a:t>, А.Махотина «Использование приемов развития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критического мышления на уроках литературы»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Публикации С.Заир-Бека в газете «Первое сентября»: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«</a:t>
            </a:r>
            <a:r>
              <a:rPr lang="ru-RU" dirty="0" err="1" smtClean="0"/>
              <a:t>Хайку</a:t>
            </a:r>
            <a:r>
              <a:rPr lang="ru-RU" dirty="0" smtClean="0"/>
              <a:t> по биологии, </a:t>
            </a:r>
            <a:r>
              <a:rPr lang="ru-RU" dirty="0" err="1" smtClean="0"/>
              <a:t>синквейны</a:t>
            </a:r>
            <a:r>
              <a:rPr lang="ru-RU" dirty="0" smtClean="0"/>
              <a:t> по физике», «Чтобы узнать – нарисуй!»,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«Пишите письма на уроке!», «Уроки с оглядкой»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14290"/>
            <a:ext cx="248443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9401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Выполнила учитель русского языка и литературы средней школы №6 г.Луга Ленинградской области </a:t>
            </a:r>
            <a:r>
              <a:rPr lang="ru-RU" dirty="0" err="1" smtClean="0">
                <a:solidFill>
                  <a:schemeClr val="tx1"/>
                </a:solidFill>
              </a:rPr>
              <a:t>Дудкова</a:t>
            </a:r>
            <a:r>
              <a:rPr lang="ru-RU" dirty="0" smtClean="0">
                <a:solidFill>
                  <a:schemeClr val="tx1"/>
                </a:solidFill>
              </a:rPr>
              <a:t> Валентина Васильевна.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142976" y="285728"/>
            <a:ext cx="7467600" cy="1143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chemeClr val="tx2"/>
                </a:solidFill>
              </a:rPr>
              <a:t>Фазы урока</a:t>
            </a:r>
          </a:p>
        </p:txBody>
      </p:sp>
      <p:sp>
        <p:nvSpPr>
          <p:cNvPr id="5" name="AutoShape 13"/>
          <p:cNvSpPr>
            <a:spLocks noGrp="1" noChangeArrowheads="1"/>
          </p:cNvSpPr>
          <p:nvPr>
            <p:ph sz="quarter" idx="1"/>
          </p:nvPr>
        </p:nvSpPr>
        <p:spPr bwMode="auto">
          <a:xfrm rot="16902201">
            <a:off x="-316326" y="2045628"/>
            <a:ext cx="4580013" cy="3082410"/>
          </a:xfrm>
          <a:prstGeom prst="rtTriangle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000" b="1" dirty="0"/>
              <a:t>Фаза</a:t>
            </a:r>
          </a:p>
          <a:p>
            <a:pPr algn="ctr"/>
            <a:r>
              <a:rPr lang="ru-RU" sz="2000" b="1" dirty="0"/>
              <a:t>вызова</a:t>
            </a:r>
            <a:r>
              <a:rPr lang="en-US" sz="2000" b="1" dirty="0"/>
              <a:t> </a:t>
            </a:r>
            <a:endParaRPr lang="ru-RU" sz="2000" b="1" dirty="0"/>
          </a:p>
          <a:p>
            <a:pPr algn="ctr"/>
            <a:r>
              <a:rPr lang="en-US" sz="2000" b="1" dirty="0"/>
              <a:t>(evocation)</a:t>
            </a:r>
            <a:r>
              <a:rPr lang="ru-RU" sz="2000" b="1" dirty="0"/>
              <a:t>.</a:t>
            </a: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3357554" y="1643050"/>
            <a:ext cx="3168650" cy="4464050"/>
          </a:xfrm>
          <a:prstGeom prst="triangle">
            <a:avLst>
              <a:gd name="adj" fmla="val 50000"/>
            </a:avLst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Фаза</a:t>
            </a:r>
            <a:r>
              <a:rPr lang="en-US" sz="2000" b="1" dirty="0"/>
              <a:t> </a:t>
            </a:r>
            <a:endParaRPr lang="ru-RU" sz="2000" b="1" dirty="0"/>
          </a:p>
          <a:p>
            <a:pPr algn="ctr"/>
            <a:r>
              <a:rPr lang="ru-RU" sz="2000" b="1" dirty="0"/>
              <a:t>реализации</a:t>
            </a:r>
            <a:r>
              <a:rPr lang="en-US" sz="2000" b="1" dirty="0"/>
              <a:t> </a:t>
            </a:r>
            <a:endParaRPr lang="ru-RU" sz="2000" b="1" dirty="0"/>
          </a:p>
          <a:p>
            <a:pPr algn="ctr"/>
            <a:r>
              <a:rPr lang="ru-RU" sz="2000" b="1" dirty="0"/>
              <a:t>смысла</a:t>
            </a:r>
            <a:r>
              <a:rPr lang="en-US" sz="2000" b="1" dirty="0"/>
              <a:t> </a:t>
            </a:r>
            <a:endParaRPr lang="ru-RU" sz="2000" b="1" dirty="0"/>
          </a:p>
          <a:p>
            <a:pPr algn="ctr"/>
            <a:r>
              <a:rPr lang="ru-RU" sz="2000" b="1" dirty="0"/>
              <a:t>   </a:t>
            </a:r>
            <a:r>
              <a:rPr lang="en-US" sz="2000" b="1" dirty="0"/>
              <a:t>(realization </a:t>
            </a:r>
            <a:endParaRPr lang="ru-RU" sz="2000" b="1" dirty="0"/>
          </a:p>
          <a:p>
            <a:pPr algn="ctr"/>
            <a:r>
              <a:rPr lang="en-US" sz="2000" b="1" dirty="0"/>
              <a:t>of meaning)</a:t>
            </a:r>
            <a:r>
              <a:rPr lang="ru-RU" sz="2000" b="1" dirty="0"/>
              <a:t>.</a:t>
            </a:r>
          </a:p>
          <a:p>
            <a:pPr algn="ctr"/>
            <a:endParaRPr lang="ru-RU" sz="2000" b="1" dirty="0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0417640">
            <a:off x="6134690" y="1182183"/>
            <a:ext cx="2301875" cy="4595813"/>
          </a:xfrm>
          <a:prstGeom prst="rtTriangle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Фаза</a:t>
            </a:r>
          </a:p>
          <a:p>
            <a:pPr algn="ctr"/>
            <a:r>
              <a:rPr lang="ru-RU" sz="2000" b="1" dirty="0"/>
              <a:t> рефлексии</a:t>
            </a:r>
          </a:p>
          <a:p>
            <a:pPr algn="ctr"/>
            <a:r>
              <a:rPr lang="ru-RU" sz="2000" b="1" dirty="0"/>
              <a:t> (</a:t>
            </a:r>
            <a:r>
              <a:rPr lang="en-US" sz="2000" b="1" dirty="0"/>
              <a:t>reflection</a:t>
            </a:r>
            <a:r>
              <a:rPr lang="ru-RU" sz="2000" b="1" dirty="0"/>
              <a:t>).</a:t>
            </a:r>
          </a:p>
          <a:p>
            <a:pPr algn="ctr"/>
            <a:endParaRPr lang="ru-RU" sz="2000" b="1" dirty="0"/>
          </a:p>
          <a:p>
            <a:pPr algn="ctr"/>
            <a:endParaRPr lang="ru-RU" sz="2000" b="1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3300"/>
                </a:solidFill>
              </a:rPr>
              <a:t>Функции трех стадий технологии развития критического мышления: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643050"/>
          <a:ext cx="7467600" cy="4426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5853130"/>
              </a:tblGrid>
              <a:tr h="1185858">
                <a:tc>
                  <a:txBody>
                    <a:bodyPr/>
                    <a:lstStyle/>
                    <a:p>
                      <a:r>
                        <a:rPr lang="ru-RU" dirty="0" smtClean="0"/>
                        <a:t>Вызов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мотивационная;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информационная;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коммуникационная.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500198">
                <a:tc>
                  <a:txBody>
                    <a:bodyPr/>
                    <a:lstStyle/>
                    <a:p>
                      <a:r>
                        <a:rPr lang="ru-RU" dirty="0" smtClean="0"/>
                        <a:t>Осмысление содержания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информационная;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систематизационная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мотивационная.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600224">
                <a:tc>
                  <a:txBody>
                    <a:bodyPr/>
                    <a:lstStyle/>
                    <a:p>
                      <a:r>
                        <a:rPr lang="ru-RU" dirty="0" smtClean="0"/>
                        <a:t>Рефлексия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коммуникационная;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информационная;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мотивационная;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оценочная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7467600" cy="800105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700" b="1" dirty="0" smtClean="0">
                <a:solidFill>
                  <a:schemeClr val="tx1"/>
                </a:solidFill>
              </a:rPr>
              <a:t>Основные методические приемы развития критического мышления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ru-RU" sz="2000" dirty="0" smtClean="0"/>
              <a:t>Корзина (идей, понятий, имен)</a:t>
            </a:r>
            <a:br>
              <a:rPr lang="ru-RU" sz="2000" dirty="0" smtClean="0"/>
            </a:br>
            <a:r>
              <a:rPr lang="ru-RU" sz="2000" dirty="0" smtClean="0"/>
              <a:t>мозговой штурм</a:t>
            </a:r>
            <a:br>
              <a:rPr lang="ru-RU" sz="2000" dirty="0" smtClean="0"/>
            </a:br>
            <a:r>
              <a:rPr lang="ru-RU" sz="2000" dirty="0" smtClean="0"/>
              <a:t>лекция с остановками</a:t>
            </a:r>
            <a:br>
              <a:rPr lang="ru-RU" sz="2000" dirty="0" smtClean="0"/>
            </a:br>
            <a:r>
              <a:rPr lang="ru-RU" sz="2000" dirty="0" smtClean="0"/>
              <a:t>зигзаг(пила)</a:t>
            </a:r>
            <a:br>
              <a:rPr lang="ru-RU" sz="2000" dirty="0" smtClean="0"/>
            </a:br>
            <a:r>
              <a:rPr lang="ru-RU" sz="2000" dirty="0" smtClean="0"/>
              <a:t>ключевые слова</a:t>
            </a:r>
            <a:br>
              <a:rPr lang="ru-RU" sz="2000" dirty="0" smtClean="0"/>
            </a:br>
            <a:r>
              <a:rPr lang="ru-RU" sz="2000" dirty="0" smtClean="0"/>
              <a:t>прерванная цепочка</a:t>
            </a:r>
            <a:br>
              <a:rPr lang="ru-RU" sz="2000" dirty="0" smtClean="0"/>
            </a:br>
            <a:r>
              <a:rPr lang="ru-RU" sz="2000" dirty="0" smtClean="0"/>
              <a:t>верные - неверные утверждения</a:t>
            </a:r>
            <a:br>
              <a:rPr lang="ru-RU" sz="2000" dirty="0" smtClean="0"/>
            </a:br>
            <a:r>
              <a:rPr lang="ru-RU" sz="2000" dirty="0" smtClean="0"/>
              <a:t>прогнозирование</a:t>
            </a:r>
            <a:br>
              <a:rPr lang="ru-RU" sz="2000" dirty="0" smtClean="0"/>
            </a:br>
            <a:r>
              <a:rPr lang="ru-RU" sz="2000" dirty="0" smtClean="0"/>
              <a:t>таблица «ЗУХ»</a:t>
            </a:r>
            <a:br>
              <a:rPr lang="ru-RU" sz="2000" dirty="0" smtClean="0"/>
            </a:br>
            <a:r>
              <a:rPr lang="ru-RU" sz="2000" dirty="0" smtClean="0"/>
              <a:t>чтение с  остановками</a:t>
            </a:r>
            <a:br>
              <a:rPr lang="ru-RU" sz="2000" dirty="0" smtClean="0"/>
            </a:br>
            <a:r>
              <a:rPr lang="ru-RU" sz="2000" dirty="0" smtClean="0"/>
              <a:t>(двух)- трехчастный дневник</a:t>
            </a:r>
            <a:br>
              <a:rPr lang="ru-RU" sz="2000" dirty="0" smtClean="0"/>
            </a:br>
            <a:r>
              <a:rPr lang="ru-RU" sz="2000" dirty="0" smtClean="0"/>
              <a:t>чтение с пометками(ИНСЕРТ)</a:t>
            </a:r>
            <a:br>
              <a:rPr lang="ru-RU" sz="2000" dirty="0" smtClean="0"/>
            </a:br>
            <a:r>
              <a:rPr lang="ru-RU" sz="2000" dirty="0" smtClean="0"/>
              <a:t>прием «толстых» и «тонких» вопросов</a:t>
            </a:r>
            <a:br>
              <a:rPr lang="ru-RU" sz="2000" dirty="0" smtClean="0"/>
            </a:br>
            <a:r>
              <a:rPr lang="ru-RU" sz="2000" dirty="0" smtClean="0"/>
              <a:t>письмо по кругу</a:t>
            </a:r>
            <a:br>
              <a:rPr lang="ru-RU" sz="2000" dirty="0" smtClean="0"/>
            </a:br>
            <a:r>
              <a:rPr lang="ru-RU" sz="2000" dirty="0" smtClean="0"/>
              <a:t>мозаика</a:t>
            </a:r>
            <a:br>
              <a:rPr lang="ru-RU" sz="2000" dirty="0" smtClean="0"/>
            </a:br>
            <a:r>
              <a:rPr lang="ru-RU" sz="2000" dirty="0" err="1" smtClean="0"/>
              <a:t>синквейн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кластер</a:t>
            </a:r>
            <a:br>
              <a:rPr lang="ru-RU" sz="2000" dirty="0" smtClean="0"/>
            </a:br>
            <a:r>
              <a:rPr lang="ru-RU" sz="2000" dirty="0" smtClean="0"/>
              <a:t>диаманта</a:t>
            </a:r>
            <a:br>
              <a:rPr lang="ru-RU" sz="2000" dirty="0" smtClean="0"/>
            </a:br>
            <a:r>
              <a:rPr lang="ru-RU" sz="2000" dirty="0" smtClean="0"/>
              <a:t>слепая таблица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2" descr="уцу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714752"/>
            <a:ext cx="3929090" cy="290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Корзина (идей, понятий, имен)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Ученик записывает в тетради все, что ему известно по проблеме</a:t>
            </a:r>
          </a:p>
          <a:p>
            <a:r>
              <a:rPr lang="ru-RU" sz="2800" dirty="0" smtClean="0"/>
              <a:t>Обмен информацией в парах или группах</a:t>
            </a:r>
          </a:p>
          <a:p>
            <a:r>
              <a:rPr lang="ru-RU" sz="2800" dirty="0" smtClean="0"/>
              <a:t>Группы по кругу называют сведения, факты</a:t>
            </a:r>
          </a:p>
          <a:p>
            <a:r>
              <a:rPr lang="ru-RU" sz="2800" dirty="0" smtClean="0"/>
              <a:t>Учитель записывает все на доске</a:t>
            </a:r>
          </a:p>
          <a:p>
            <a:r>
              <a:rPr lang="ru-RU" sz="2800" dirty="0" smtClean="0"/>
              <a:t>Связывание в логические цепи, исправление ошибок по мере усвоения новой информации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Мозговой штурм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Создание банка идей, возможных решений проблемы. Принимаются любые предложения. Критика и комментирование не допускаются.</a:t>
            </a:r>
          </a:p>
          <a:p>
            <a:r>
              <a:rPr lang="ru-RU" sz="2800" dirty="0" smtClean="0"/>
              <a:t>Коллективное обсуждение. Найти рациональное в любом из предложений, попытаться совместить их в целое.</a:t>
            </a:r>
          </a:p>
          <a:p>
            <a:r>
              <a:rPr lang="ru-RU" sz="2800" dirty="0" smtClean="0"/>
              <a:t>Выбор наиболее перспективных решений, учитывая имеющиеся ресурсы (этот этап может быть отсрочен).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Лекция с остановками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Лекция читается «</a:t>
            </a:r>
            <a:r>
              <a:rPr lang="ru-RU" sz="2800" dirty="0" err="1" smtClean="0"/>
              <a:t>дозированно</a:t>
            </a:r>
            <a:r>
              <a:rPr lang="ru-RU" sz="2800" dirty="0" smtClean="0"/>
              <a:t>». После каждой смысловой части делается остановка, идет обсуждение проблемного вопроса, поиск коллективного ответа на основной вопрос или выполняется групповой или индивидуальное задание. </a:t>
            </a:r>
          </a:p>
          <a:p>
            <a:endParaRPr lang="ru-RU" dirty="0"/>
          </a:p>
        </p:txBody>
      </p:sp>
      <p:pic>
        <p:nvPicPr>
          <p:cNvPr id="4" name="Picture 23" descr="H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857760"/>
            <a:ext cx="1979612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Зигзаг (пила)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Текст или материал делится на несколько смысловых фрагментов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Все ученики делятся на несколько рабочих групп (не больше 7 человек в группе)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Формируются экспертные группы по одному ученику от каждой рабочей группы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Каждая экспертная группа работает над своим фрагментом (сначала индивидуально, потом обсуждают)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Ученики возвращаются в рабочие группы и обучают остальных своей части материала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Группа вырабатывает общие представления о проблеме и докладывает их остальным группам.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1292</Words>
  <Application>Microsoft Office PowerPoint</Application>
  <PresentationFormat>Экран (4:3)</PresentationFormat>
  <Paragraphs>251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Критическое мышление — это:  способность ставить новые, полные смысла вопросы;  вырабатывать разнообразные, подкрепляющие аргументы;  принимать независимые продуманные решения.</vt:lpstr>
      <vt:lpstr>Образовательные результаты РКМЧП:</vt:lpstr>
      <vt:lpstr>Фазы урока</vt:lpstr>
      <vt:lpstr>Функции трех стадий технологии развития критического мышления:</vt:lpstr>
      <vt:lpstr>                Основные методические приемы развития критического мышления Корзина (идей, понятий, имен) мозговой штурм лекция с остановками зигзаг(пила) ключевые слова прерванная цепочка верные - неверные утверждения прогнозирование таблица «ЗУХ» чтение с  остановками (двух)- трехчастный дневник чтение с пометками(ИНСЕРТ) прием «толстых» и «тонких» вопросов письмо по кругу мозаика синквейн кластер диаманта слепая таблица     </vt:lpstr>
      <vt:lpstr>Корзина (идей, понятий, имен)</vt:lpstr>
      <vt:lpstr>Мозговой штурм</vt:lpstr>
      <vt:lpstr>Лекция с остановками</vt:lpstr>
      <vt:lpstr>Зигзаг (пила)</vt:lpstr>
      <vt:lpstr>Ключевые слова</vt:lpstr>
      <vt:lpstr>Таблицы: «Знаю – Узнал - Хочу узнать –  (ЗУХ)» </vt:lpstr>
      <vt:lpstr>Прием «Двойной дневник».</vt:lpstr>
      <vt:lpstr>Трехчастный дневник</vt:lpstr>
      <vt:lpstr>Прием «Чтение с пометками INSERT».</vt:lpstr>
      <vt:lpstr>Синквейн</vt:lpstr>
      <vt:lpstr>Пример синквейна</vt:lpstr>
      <vt:lpstr> Кластер</vt:lpstr>
      <vt:lpstr>Пример кластера</vt:lpstr>
      <vt:lpstr>диаманта</vt:lpstr>
      <vt:lpstr>Хокку, или хайку развивает способность к лаконичному изложению мыслей.   Данко я был спасителем. В темном лесу. Мужественно принося себя в жертву. </vt:lpstr>
      <vt:lpstr>Письмо по кругу</vt:lpstr>
      <vt:lpstr>Верные – неверные утверждения.</vt:lpstr>
      <vt:lpstr>Прием «толстых» и «тонких» вопросов</vt:lpstr>
      <vt:lpstr>Слепая таблица</vt:lpstr>
      <vt:lpstr>рефлексия</vt:lpstr>
      <vt:lpstr>Телеграмма  Маргарита отправляет телеграмму с бала Сатане.  </vt:lpstr>
      <vt:lpstr>А. Платонов « Юшка»  7 класс.</vt:lpstr>
      <vt:lpstr>Ресурсы интернета</vt:lpstr>
      <vt:lpstr>Выполнила учитель русского языка и литературы средней школы №6 г.Луга Ленинградской области Дудкова Валентина Васильевна.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методические приемы развития критического мышления</dc:title>
  <dc:creator>Валентина</dc:creator>
  <cp:lastModifiedBy>Валентина</cp:lastModifiedBy>
  <cp:revision>18</cp:revision>
  <dcterms:created xsi:type="dcterms:W3CDTF">2010-04-11T10:06:26Z</dcterms:created>
  <dcterms:modified xsi:type="dcterms:W3CDTF">2010-04-14T17:57:07Z</dcterms:modified>
</cp:coreProperties>
</file>