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ms-office.legacyDiagramTex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32"/>
  </p:notesMasterIdLst>
  <p:sldIdLst>
    <p:sldId id="269" r:id="rId2"/>
    <p:sldId id="270" r:id="rId3"/>
    <p:sldId id="272" r:id="rId4"/>
    <p:sldId id="273" r:id="rId5"/>
    <p:sldId id="274" r:id="rId6"/>
    <p:sldId id="293" r:id="rId7"/>
    <p:sldId id="292" r:id="rId8"/>
    <p:sldId id="262" r:id="rId9"/>
    <p:sldId id="263" r:id="rId10"/>
    <p:sldId id="259" r:id="rId11"/>
    <p:sldId id="264" r:id="rId12"/>
    <p:sldId id="294" r:id="rId13"/>
    <p:sldId id="266" r:id="rId14"/>
    <p:sldId id="295" r:id="rId15"/>
    <p:sldId id="296" r:id="rId16"/>
    <p:sldId id="297" r:id="rId17"/>
    <p:sldId id="267" r:id="rId18"/>
    <p:sldId id="268" r:id="rId19"/>
    <p:sldId id="280" r:id="rId20"/>
    <p:sldId id="284" r:id="rId21"/>
    <p:sldId id="282" r:id="rId22"/>
    <p:sldId id="276" r:id="rId23"/>
    <p:sldId id="285" r:id="rId24"/>
    <p:sldId id="289" r:id="rId25"/>
    <p:sldId id="286" r:id="rId26"/>
    <p:sldId id="287" r:id="rId27"/>
    <p:sldId id="288" r:id="rId28"/>
    <p:sldId id="290" r:id="rId29"/>
    <p:sldId id="291" r:id="rId30"/>
    <p:sldId id="301" r:id="rId3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4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microsoft.com/office/2006/relationships/legacyDocTextInfo" Target="legacyDocTextInfo.bin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4" Type="http://schemas.microsoft.com/office/2006/relationships/legacyDiagramText" Target="legacyDiagramText4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A9C3A85-2E0E-4F07-99DF-BE5331AC9347}" type="datetimeFigureOut">
              <a:rPr lang="ru-RU"/>
              <a:pPr>
                <a:defRPr/>
              </a:pPr>
              <a:t>02.12.2018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BEC58CB-589E-4841-B4F8-02BAEE6BB1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pPr>
              <a:defRPr/>
            </a:pPr>
            <a:fld id="{1452AC33-0609-484A-8CF0-BD8721D59F6B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F1B070-A015-463B-9E9B-F740754C786A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7F6E8F-9B64-4754-94BB-624A2AEA4D92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endParaRPr lang="ru-RU" alt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88A63F25-7912-4891-94BB-F879D9CB76F7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ru-RU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pPr>
              <a:defRPr/>
            </a:pPr>
            <a:fld id="{D22EE6EB-7027-4361-84B6-3445380CCDC4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31C66C-ECFB-43A9-93F8-EBBC703723A8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2108D9-7624-4E99-BDCD-F8B56988DE33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3233B94E-1F15-4870-A96E-A998B9E62A97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ru-RU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3C7808-E9B1-4377-A4B8-1A87C52DE52D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endParaRPr lang="ru-RU" alt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D40C8828-89E9-4078-9785-2217A99C34B3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ru-RU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endParaRPr lang="ru-RU" alt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BA1150E5-7D28-4308-A191-3A210D2F02EA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ru-RU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56C554E-3E39-49B6-8CB2-D46C6F62A5B7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ege.fipi.ru/os11/xmodules/qprint/index.php?proj=CA9D848A31849ED149D382C32A7A2BE4" TargetMode="External"/><Relationship Id="rId2" Type="http://schemas.openxmlformats.org/officeDocument/2006/relationships/hyperlink" Target="https://bio-vpr.sdamgia.ru/problem?id=996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57188" y="3071813"/>
            <a:ext cx="6781800" cy="21336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defRPr/>
            </a:pPr>
            <a:r>
              <a:rPr lang="ru-RU" sz="6000" smtClean="0">
                <a:latin typeface="Monotype Corsiva" pitchFamily="66" charset="0"/>
              </a:rPr>
              <a:t>СТРУКТУРА Биогеоценоза </a:t>
            </a:r>
            <a:endParaRPr lang="ru-RU" sz="6000" dirty="0">
              <a:latin typeface="Monotype Corsiv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00313" y="6357938"/>
            <a:ext cx="3429000" cy="36988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000625" y="5429250"/>
            <a:ext cx="3714750" cy="80021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dirty="0" smtClean="0"/>
              <a:t>Изотова А.М.,</a:t>
            </a:r>
            <a:endParaRPr lang="ru-RU" dirty="0"/>
          </a:p>
          <a:p>
            <a:pPr algn="ctr">
              <a:defRPr/>
            </a:pPr>
            <a:r>
              <a:rPr lang="ru-RU" sz="1400" dirty="0"/>
              <a:t>учитель биологии </a:t>
            </a:r>
          </a:p>
          <a:p>
            <a:pPr algn="ctr">
              <a:defRPr/>
            </a:pPr>
            <a:r>
              <a:rPr lang="ru-RU" sz="1400" dirty="0" smtClean="0"/>
              <a:t>МБОУ СШ </a:t>
            </a:r>
            <a:r>
              <a:rPr lang="ru-RU" sz="1400" dirty="0"/>
              <a:t>№</a:t>
            </a:r>
            <a:r>
              <a:rPr lang="ru-RU" sz="1400" dirty="0" smtClean="0"/>
              <a:t>16 </a:t>
            </a:r>
            <a:r>
              <a:rPr lang="ru-RU" sz="1400" dirty="0"/>
              <a:t>г. </a:t>
            </a:r>
            <a:r>
              <a:rPr lang="ru-RU" sz="1400" dirty="0" smtClean="0"/>
              <a:t>Ачинск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4" descr="res724398DE-0A01-000A-0006-C6E4721F3F9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Экологическая пирамида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14313" y="1719263"/>
            <a:ext cx="8715375" cy="485298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buFontTx/>
              <a:buChar char="-"/>
              <a:defRPr/>
            </a:pPr>
            <a:r>
              <a:rPr lang="ru-RU" sz="2400" dirty="0" smtClean="0"/>
              <a:t>графическое изображение соотношения между продуцентами, </a:t>
            </a:r>
            <a:r>
              <a:rPr lang="ru-RU" sz="2400" dirty="0" err="1" smtClean="0"/>
              <a:t>консументами</a:t>
            </a:r>
            <a:r>
              <a:rPr lang="ru-RU" sz="2400" dirty="0" smtClean="0"/>
              <a:t> и </a:t>
            </a:r>
            <a:r>
              <a:rPr lang="ru-RU" sz="2400" dirty="0" err="1" smtClean="0"/>
              <a:t>редуцентами</a:t>
            </a:r>
            <a:r>
              <a:rPr lang="ru-RU" sz="2400" dirty="0" smtClean="0"/>
              <a:t> в биогеоценозе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400" b="1" dirty="0" smtClean="0">
                <a:solidFill>
                  <a:schemeClr val="accent6"/>
                </a:solidFill>
              </a:rPr>
              <a:t>Первичная продукция </a:t>
            </a:r>
            <a:r>
              <a:rPr lang="ru-RU" sz="2400" dirty="0" smtClean="0"/>
              <a:t>– масса органического вещества, создаваемая автотрофами.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400" b="1" dirty="0" smtClean="0">
                <a:solidFill>
                  <a:schemeClr val="accent6"/>
                </a:solidFill>
              </a:rPr>
              <a:t>Вторичная продукция </a:t>
            </a:r>
            <a:r>
              <a:rPr lang="ru-RU" sz="2400" dirty="0" smtClean="0"/>
              <a:t>– масса органического вещества, создаваемая </a:t>
            </a:r>
            <a:r>
              <a:rPr lang="ru-RU" sz="2400" dirty="0" err="1" smtClean="0"/>
              <a:t>консументами</a:t>
            </a:r>
            <a:r>
              <a:rPr lang="ru-RU" sz="2400" dirty="0" smtClean="0"/>
              <a:t> и </a:t>
            </a:r>
            <a:r>
              <a:rPr lang="ru-RU" sz="2400" dirty="0" err="1" smtClean="0"/>
              <a:t>редуцентами</a:t>
            </a:r>
            <a:r>
              <a:rPr lang="ru-RU" sz="2400" dirty="0" smtClean="0"/>
              <a:t>.</a:t>
            </a:r>
          </a:p>
          <a:p>
            <a:pPr eaLnBrk="1" hangingPunct="1">
              <a:buFontTx/>
              <a:buNone/>
              <a:defRPr/>
            </a:pPr>
            <a:r>
              <a:rPr lang="ru-RU" sz="2400" b="1" dirty="0" smtClean="0">
                <a:solidFill>
                  <a:schemeClr val="accent6"/>
                </a:solidFill>
              </a:rPr>
              <a:t>Правило экологической пирамиды: </a:t>
            </a:r>
            <a:r>
              <a:rPr lang="ru-RU" sz="2400" dirty="0" smtClean="0"/>
              <a:t>масса каждого последующего звена в цепи питания прогрессивно уменьшается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chemeClr val="accent6"/>
                </a:solidFill>
              </a:rPr>
              <a:t>(</a:t>
            </a:r>
            <a:r>
              <a:rPr lang="ru-RU" sz="2400" dirty="0" smtClean="0">
                <a:solidFill>
                  <a:schemeClr val="accent6"/>
                </a:solidFill>
              </a:rPr>
              <a:t>на каждый следующий, вышележащий, трофический уровень переходит не более 10% заключенной в биомассе энергии)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https://ds04.infourok.ru/uploads/ex/0a7f/00049e5e-6c07862e/img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75" y="188913"/>
            <a:ext cx="7858125" cy="7921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defRPr/>
            </a:pPr>
            <a:r>
              <a:rPr lang="ru-RU" sz="3600" dirty="0" smtClean="0"/>
              <a:t>Типы </a:t>
            </a:r>
            <a:r>
              <a:rPr lang="ru-RU" sz="3600" dirty="0" smtClean="0">
                <a:latin typeface="+mj-lt"/>
              </a:rPr>
              <a:t>экологических</a:t>
            </a:r>
            <a:r>
              <a:rPr lang="ru-RU" sz="3600" dirty="0" smtClean="0"/>
              <a:t> пирамид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79388" y="1412875"/>
            <a:ext cx="8785225" cy="471805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chemeClr val="accent2"/>
                </a:solidFill>
              </a:rPr>
              <a:t>Пирамида чисел</a:t>
            </a:r>
            <a:r>
              <a:rPr lang="ru-RU" dirty="0" smtClean="0"/>
              <a:t> – численность отдельных организмов на каждом уровне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chemeClr val="accent2"/>
                </a:solidFill>
              </a:rPr>
              <a:t>Пирамида биомассы</a:t>
            </a:r>
            <a:r>
              <a:rPr lang="ru-RU" dirty="0" smtClean="0"/>
              <a:t> – количество органических веществ, синтезированных на каждом уровне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chemeClr val="accent2"/>
                </a:solidFill>
              </a:rPr>
              <a:t>Пирамида энергии</a:t>
            </a:r>
            <a:r>
              <a:rPr lang="ru-RU" dirty="0" smtClean="0"/>
              <a:t> – величина потока энергии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http://cf.ppt-online.org/files/slide/l/lhoQVL62RH0rTguy3sA7imKv4dxc95npW1GekC/slide-28.jpg"/>
          <p:cNvPicPr>
            <a:picLocks noChangeAspect="1" noChangeArrowheads="1"/>
          </p:cNvPicPr>
          <p:nvPr/>
        </p:nvPicPr>
        <p:blipFill>
          <a:blip r:embed="rId2" cstate="print"/>
          <a:srcRect t="15143" r="1810"/>
          <a:stretch>
            <a:fillRect/>
          </a:stretch>
        </p:blipFill>
        <p:spPr bwMode="auto">
          <a:xfrm>
            <a:off x="-180528" y="0"/>
            <a:ext cx="9577064" cy="69521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s://xn--j1ahfl.xn--p1ai/data/images/u144886/t1516001159a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7" y="0"/>
            <a:ext cx="835292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znakka4estva.ru/uploads/category_items/sources/0d7158ad1d31c1e0f7e4af3cf31bdb9a.jpg"/>
          <p:cNvPicPr>
            <a:picLocks noChangeAspect="1" noChangeArrowheads="1"/>
          </p:cNvPicPr>
          <p:nvPr/>
        </p:nvPicPr>
        <p:blipFill>
          <a:blip r:embed="rId2" cstate="print"/>
          <a:srcRect t="12201" r="-1"/>
          <a:stretch>
            <a:fillRect/>
          </a:stretch>
        </p:blipFill>
        <p:spPr bwMode="auto">
          <a:xfrm>
            <a:off x="-252536" y="0"/>
            <a:ext cx="849694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93027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defRPr/>
            </a:pPr>
            <a:r>
              <a:rPr lang="ru-RU" sz="4700" dirty="0" smtClean="0">
                <a:latin typeface="+mj-lt"/>
              </a:rPr>
              <a:t>Решить задачи 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341438"/>
            <a:ext cx="8229600" cy="478948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457200" indent="-457200" eaLnBrk="1" hangingPunct="1">
              <a:buNone/>
              <a:defRPr/>
            </a:pPr>
            <a:r>
              <a:rPr lang="ru-RU" dirty="0" smtClean="0"/>
              <a:t>1. На основании правила экологической пирамиды определите, сколько планктона (водоросли, бактерии) необходимо, чтобы в Черном море вырос и мог существовать один дельфин массой 400кг,  если при каждом переносе энергии 90% ее теряется.</a:t>
            </a:r>
          </a:p>
          <a:p>
            <a:pPr marL="457200" indent="-457200">
              <a:buNone/>
              <a:defRPr/>
            </a:pPr>
            <a:r>
              <a:rPr lang="ru-RU" dirty="0" smtClean="0"/>
              <a:t>2. Определите, какую массу растений сохранит от поедания гусеницами пара синиц при выкармливании 5 птенцов. Вес одного птенца 3 грамма.</a:t>
            </a:r>
          </a:p>
          <a:p>
            <a:r>
              <a:rPr lang="ru-RU" dirty="0" smtClean="0"/>
              <a:t>3. Пользуясь правилом экологической пирамиды определить, какая площадь (в га) биоценоза может прокормить одну особь последнего звена в цепи питания: планктон – рыба – тюлень. Сухая биомасса планктона с 1кв.м составляет 600 г в год. Масса тюленя – 300 кг, из которых 60% составляет вода.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858837"/>
          </a:xfrm>
        </p:spPr>
        <p:txBody>
          <a:bodyPr/>
          <a:lstStyle/>
          <a:p>
            <a:pPr algn="ctr" eaLnBrk="1" hangingPunct="1"/>
            <a:r>
              <a:rPr lang="ru-RU" smtClean="0"/>
              <a:t>Решение</a:t>
            </a:r>
          </a:p>
        </p:txBody>
      </p:sp>
      <p:graphicFrame>
        <p:nvGraphicFramePr>
          <p:cNvPr id="3074" name="Diagram 7"/>
          <p:cNvGraphicFramePr>
            <a:graphicFrameLocks/>
          </p:cNvGraphicFramePr>
          <p:nvPr>
            <p:ph sz="quarter" idx="1"/>
          </p:nvPr>
        </p:nvGraphicFramePr>
        <p:xfrm>
          <a:off x="642938" y="1500188"/>
          <a:ext cx="7416800" cy="4681537"/>
        </p:xfrm>
        <a:graphic>
          <a:graphicData uri="http://schemas.openxmlformats.org/drawingml/2006/compatibility">
            <com:legacyDrawing xmlns:com="http://schemas.openxmlformats.org/drawingml/2006/compatibility" spid="_x0000_s3074"/>
          </a:graphicData>
        </a:graphic>
      </p:graphicFrame>
      <p:sp>
        <p:nvSpPr>
          <p:cNvPr id="3081" name="Text Box 12"/>
          <p:cNvSpPr txBox="1">
            <a:spLocks noChangeArrowheads="1"/>
          </p:cNvSpPr>
          <p:nvPr/>
        </p:nvSpPr>
        <p:spPr bwMode="auto">
          <a:xfrm>
            <a:off x="5580063" y="2276475"/>
            <a:ext cx="1079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400 кг</a:t>
            </a:r>
          </a:p>
        </p:txBody>
      </p:sp>
      <p:sp>
        <p:nvSpPr>
          <p:cNvPr id="3082" name="Text Box 13"/>
          <p:cNvSpPr txBox="1">
            <a:spLocks noChangeArrowheads="1"/>
          </p:cNvSpPr>
          <p:nvPr/>
        </p:nvSpPr>
        <p:spPr bwMode="auto">
          <a:xfrm>
            <a:off x="5940425" y="3213100"/>
            <a:ext cx="1079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4000 кг</a:t>
            </a:r>
          </a:p>
        </p:txBody>
      </p:sp>
      <p:sp>
        <p:nvSpPr>
          <p:cNvPr id="3083" name="Text Box 14"/>
          <p:cNvSpPr txBox="1">
            <a:spLocks noChangeArrowheads="1"/>
          </p:cNvSpPr>
          <p:nvPr/>
        </p:nvSpPr>
        <p:spPr bwMode="auto">
          <a:xfrm>
            <a:off x="6300788" y="4149725"/>
            <a:ext cx="1295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40000 кг</a:t>
            </a:r>
          </a:p>
        </p:txBody>
      </p:sp>
      <p:sp>
        <p:nvSpPr>
          <p:cNvPr id="3084" name="Text Box 15"/>
          <p:cNvSpPr txBox="1">
            <a:spLocks noChangeArrowheads="1"/>
          </p:cNvSpPr>
          <p:nvPr/>
        </p:nvSpPr>
        <p:spPr bwMode="auto">
          <a:xfrm>
            <a:off x="6804025" y="5084763"/>
            <a:ext cx="1368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400000 кг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Заголовок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806450"/>
          </a:xfrm>
        </p:spPr>
        <p:txBody>
          <a:bodyPr/>
          <a:lstStyle/>
          <a:p>
            <a:r>
              <a:rPr lang="ru-RU" smtClean="0"/>
              <a:t>Примеры заданий ЕГЭ</a:t>
            </a:r>
          </a:p>
        </p:txBody>
      </p:sp>
      <p:sp>
        <p:nvSpPr>
          <p:cNvPr id="40962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71563"/>
            <a:ext cx="8229600" cy="5059362"/>
          </a:xfrm>
        </p:spPr>
        <p:txBody>
          <a:bodyPr/>
          <a:lstStyle/>
          <a:p>
            <a:r>
              <a:rPr lang="ru-RU" smtClean="0"/>
              <a:t>В водоем запустили карпов. Объясните, как это может повлиять на численность обитающих в нем водорослей, карасей щук.</a:t>
            </a:r>
          </a:p>
          <a:p>
            <a:r>
              <a:rPr lang="ru-RU" sz="2800" smtClean="0"/>
              <a:t>1) численность водорослей сократится, так как они служат пищей  для карпов и карасей;</a:t>
            </a:r>
          </a:p>
          <a:p>
            <a:r>
              <a:rPr lang="ru-RU" sz="2800" smtClean="0"/>
              <a:t>2) численность карасей сократится вследствие конкуренции с  карпами из-за пищи;</a:t>
            </a:r>
          </a:p>
          <a:p>
            <a:r>
              <a:rPr lang="ru-RU" sz="2800" smtClean="0"/>
              <a:t>3) численность щук увеличится вследствие расширения кормовой  базы (карпы, караси)</a:t>
            </a:r>
          </a:p>
          <a:p>
            <a:pPr>
              <a:buFont typeface="Wingdings" pitchFamily="2" charset="2"/>
              <a:buNone/>
            </a:pPr>
            <a:r>
              <a:rPr lang="ru-RU" sz="2800" smtClean="0"/>
              <a:t> </a:t>
            </a:r>
          </a:p>
          <a:p>
            <a:endParaRPr lang="ru-RU" sz="280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3600" dirty="0" smtClean="0">
                <a:latin typeface="+mj-lt"/>
              </a:rPr>
              <a:t>Видовая структура биоценоза</a:t>
            </a:r>
            <a:br>
              <a:rPr lang="ru-RU" sz="3600" dirty="0" smtClean="0">
                <a:latin typeface="+mj-lt"/>
              </a:rPr>
            </a:br>
            <a:r>
              <a:rPr lang="ru-RU" sz="1600" dirty="0" smtClean="0">
                <a:solidFill>
                  <a:schemeClr val="tx1"/>
                </a:solidFill>
                <a:latin typeface="+mj-lt"/>
              </a:rPr>
              <a:t>(разнообразие видов и соотношение их численности или массы)</a:t>
            </a:r>
            <a:endParaRPr lang="ru-RU" sz="3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ru-RU" dirty="0" smtClean="0">
                <a:cs typeface="Times New Roman" pitchFamily="18" charset="0"/>
              </a:rPr>
              <a:t>Виды, преобладающие по численности – </a:t>
            </a:r>
            <a:r>
              <a:rPr lang="ru-RU" b="1" dirty="0" smtClean="0">
                <a:solidFill>
                  <a:schemeClr val="accent6"/>
                </a:solidFill>
                <a:cs typeface="Times New Roman" pitchFamily="18" charset="0"/>
              </a:rPr>
              <a:t>доминанты сообщества</a:t>
            </a:r>
            <a:r>
              <a:rPr lang="ru-RU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</a:t>
            </a:r>
            <a:r>
              <a:rPr lang="ru-RU" dirty="0" smtClean="0">
                <a:cs typeface="Times New Roman" pitchFamily="18" charset="0"/>
              </a:rPr>
              <a:t>(сосновый лес –сосна)</a:t>
            </a:r>
          </a:p>
          <a:p>
            <a:pPr>
              <a:defRPr/>
            </a:pPr>
            <a:r>
              <a:rPr lang="ru-RU" dirty="0" smtClean="0">
                <a:cs typeface="Times New Roman" pitchFamily="18" charset="0"/>
              </a:rPr>
              <a:t>Виды, которые своей жизнедеятельностью создают среду для всего сообщества и без которых существование других видов невозможно – </a:t>
            </a:r>
            <a:r>
              <a:rPr lang="ru-RU" b="1" dirty="0" smtClean="0">
                <a:solidFill>
                  <a:schemeClr val="accent6"/>
                </a:solidFill>
                <a:cs typeface="Times New Roman" pitchFamily="18" charset="0"/>
              </a:rPr>
              <a:t>эдификаторы </a:t>
            </a:r>
            <a:r>
              <a:rPr lang="ru-RU" dirty="0" smtClean="0">
                <a:cs typeface="Times New Roman" pitchFamily="18" charset="0"/>
              </a:rPr>
              <a:t>(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с</a:t>
            </a:r>
            <a:r>
              <a:rPr lang="ru-RU" dirty="0" smtClean="0">
                <a:cs typeface="Times New Roman" pitchFamily="18" charset="0"/>
              </a:rPr>
              <a:t>тепи – ковыль, полынь)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234950"/>
          </a:xfrm>
        </p:spPr>
        <p:txBody>
          <a:bodyPr>
            <a:normAutofit fontScale="90000"/>
          </a:bodyPr>
          <a:lstStyle/>
          <a:p>
            <a:endParaRPr lang="ru-RU" smtClean="0"/>
          </a:p>
        </p:txBody>
      </p:sp>
      <p:sp>
        <p:nvSpPr>
          <p:cNvPr id="27650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71500"/>
            <a:ext cx="8229600" cy="5559425"/>
          </a:xfrm>
        </p:spPr>
        <p:txBody>
          <a:bodyPr/>
          <a:lstStyle/>
          <a:p>
            <a:r>
              <a:rPr lang="ru-RU" smtClean="0"/>
              <a:t>Почему грибы считают компонентом биоценоза? Приведите не менее 4-х обоснований.</a:t>
            </a:r>
          </a:p>
          <a:p>
            <a:pPr>
              <a:buFont typeface="Wingdings" pitchFamily="2" charset="2"/>
              <a:buNone/>
            </a:pPr>
            <a:r>
              <a:rPr lang="ru-RU" sz="2400" smtClean="0"/>
              <a:t>1) грибы – звено в цепи питания;</a:t>
            </a:r>
          </a:p>
          <a:p>
            <a:pPr>
              <a:buFont typeface="Wingdings" pitchFamily="2" charset="2"/>
              <a:buNone/>
            </a:pPr>
            <a:r>
              <a:rPr lang="ru-RU" sz="2400" smtClean="0"/>
              <a:t>2) шляпочные грибы вступают в симбиоз с деревьями, улучшают водный обмен и минеральное питание растений;</a:t>
            </a:r>
          </a:p>
          <a:p>
            <a:pPr>
              <a:buFont typeface="Wingdings" pitchFamily="2" charset="2"/>
              <a:buNone/>
            </a:pPr>
            <a:r>
              <a:rPr lang="ru-RU" sz="2400" smtClean="0"/>
              <a:t>3) плесневые грибы – разрушители органических веществ, мёртвых остатков растений и животных до неорганических веществ;</a:t>
            </a:r>
          </a:p>
          <a:p>
            <a:pPr>
              <a:buFont typeface="Wingdings" pitchFamily="2" charset="2"/>
              <a:buNone/>
            </a:pPr>
            <a:r>
              <a:rPr lang="ru-RU" sz="2400" smtClean="0"/>
              <a:t>4) грибы-паразиты контролируют численность организмов в биоценозе.</a:t>
            </a:r>
          </a:p>
          <a:p>
            <a:endParaRPr lang="ru-RU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Заголовок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92075"/>
          </a:xfrm>
        </p:spPr>
        <p:txBody>
          <a:bodyPr>
            <a:normAutofit fontScale="90000"/>
          </a:bodyPr>
          <a:lstStyle/>
          <a:p>
            <a:endParaRPr lang="ru-RU" smtClean="0"/>
          </a:p>
        </p:txBody>
      </p:sp>
      <p:sp>
        <p:nvSpPr>
          <p:cNvPr id="43010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85750"/>
            <a:ext cx="8229600" cy="5845175"/>
          </a:xfrm>
        </p:spPr>
        <p:txBody>
          <a:bodyPr/>
          <a:lstStyle/>
          <a:p>
            <a:r>
              <a:rPr lang="ru-RU" smtClean="0"/>
              <a:t>В результате длительного применения ядохимикатов на полях иногда наблюдается резкое увеличение численности вредителей. Укажите не менее трех причин, способствующих увеличению их численности</a:t>
            </a:r>
          </a:p>
          <a:p>
            <a:pPr>
              <a:buFont typeface="Wingdings" pitchFamily="2" charset="2"/>
              <a:buNone/>
            </a:pPr>
            <a:r>
              <a:rPr lang="ru-RU" sz="2400" smtClean="0"/>
              <a:t>1)	выживают    отдельные    особи    вредителей,    имеющие    гены  устойчивости к ядохимикатам, и со временем их численность  возрастает;</a:t>
            </a:r>
          </a:p>
          <a:p>
            <a:pPr>
              <a:buFont typeface="Wingdings" pitchFamily="2" charset="2"/>
              <a:buNone/>
            </a:pPr>
            <a:r>
              <a:rPr lang="ru-RU" sz="2400" smtClean="0"/>
              <a:t>2)	ядохимикаты   уничтожают   естественных   врагов   вредителей   насекомых, птиц и возможных конкурентов;</a:t>
            </a:r>
          </a:p>
          <a:p>
            <a:pPr>
              <a:buFont typeface="Wingdings" pitchFamily="2" charset="2"/>
              <a:buNone/>
            </a:pPr>
            <a:r>
              <a:rPr lang="ru-RU" sz="2400" smtClean="0"/>
              <a:t>3)	выжившие     особи      вредителей     усиленно     размножаются   вследствие обилия корма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Заголовок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306387"/>
          </a:xfrm>
        </p:spPr>
        <p:txBody>
          <a:bodyPr>
            <a:normAutofit fontScale="90000"/>
          </a:bodyPr>
          <a:lstStyle/>
          <a:p>
            <a:endParaRPr lang="ru-RU" smtClean="0"/>
          </a:p>
        </p:txBody>
      </p:sp>
      <p:sp>
        <p:nvSpPr>
          <p:cNvPr id="44034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785813"/>
            <a:ext cx="8229600" cy="534511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mtClean="0"/>
              <a:t>В чем выражается приспособленность цветковых растений к совместному</a:t>
            </a:r>
          </a:p>
          <a:p>
            <a:pPr>
              <a:buFont typeface="Wingdings" pitchFamily="2" charset="2"/>
              <a:buNone/>
            </a:pPr>
            <a:r>
              <a:rPr lang="ru-RU" smtClean="0"/>
              <a:t>проживанию в лесном сообществе? Укажите не менее 3-х признаков.</a:t>
            </a:r>
          </a:p>
          <a:p>
            <a:r>
              <a:rPr lang="ru-RU" sz="2400" smtClean="0"/>
              <a:t>1) ярусное расположение надземных органов растений, обеспечивающее использование света;</a:t>
            </a:r>
          </a:p>
          <a:p>
            <a:r>
              <a:rPr lang="ru-RU" sz="2400" smtClean="0"/>
              <a:t>2) неодновременное цветение ветроопыляемых и  насекомоопыляемых растений;</a:t>
            </a:r>
          </a:p>
          <a:p>
            <a:r>
              <a:rPr lang="ru-RU" sz="2400" smtClean="0"/>
              <a:t>3) различные формы биотических отношений, регулирующих  численность растений (симбиоз, паразитизм и др.).</a:t>
            </a:r>
          </a:p>
          <a:p>
            <a:pPr>
              <a:buFont typeface="Wingdings" pitchFamily="2" charset="2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498475"/>
          </a:xfrm>
        </p:spPr>
        <p:txBody>
          <a:bodyPr>
            <a:normAutofit fontScale="90000"/>
          </a:bodyPr>
          <a:lstStyle/>
          <a:p>
            <a:endParaRPr lang="ru-RU" sz="3500" smtClean="0"/>
          </a:p>
        </p:txBody>
      </p:sp>
      <p:sp>
        <p:nvSpPr>
          <p:cNvPr id="45058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908050"/>
            <a:ext cx="8229600" cy="5222875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ru-RU" sz="2100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100" b="1" smtClean="0"/>
              <a:t>В хвойном лесу обитают популяции бабочек, гусеницы одной из которыхимеют светло-коричневую, а другой – темно-коричневую окраску. Какие популяции гусениц будут доминировать в еловом, а какие – в сосновом лесу? Ответ поясните.</a:t>
            </a:r>
          </a:p>
          <a:p>
            <a:pPr>
              <a:lnSpc>
                <a:spcPct val="90000"/>
              </a:lnSpc>
            </a:pPr>
            <a:r>
              <a:rPr lang="ru-RU" sz="2100" b="1" smtClean="0"/>
              <a:t>Ответ</a:t>
            </a:r>
            <a:r>
              <a:rPr lang="ru-RU" sz="2100" smtClean="0"/>
              <a:t>: 1) в сосновом лесу доминирует популяция бабочек, гусеницы которых имеют светло-коричневую окраску, так как они менее заметны на фоне стволов;</a:t>
            </a:r>
          </a:p>
          <a:p>
            <a:pPr>
              <a:lnSpc>
                <a:spcPct val="90000"/>
              </a:lnSpc>
            </a:pPr>
            <a:r>
              <a:rPr lang="ru-RU" sz="2100" smtClean="0"/>
              <a:t>2) в еловом лесу сохранится популяция бабочек, гусеницы которых  имеют темнокоричневую окраску, сливающиеся с фоном  стволов;</a:t>
            </a:r>
          </a:p>
          <a:p>
            <a:pPr>
              <a:lnSpc>
                <a:spcPct val="90000"/>
              </a:lnSpc>
            </a:pPr>
            <a:r>
              <a:rPr lang="ru-RU" sz="2100" smtClean="0"/>
              <a:t>3) роль отбирающего фактора играют птицы, уничтожающие более   заметных на стволах гусениц.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6082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marL="571500" indent="-571500"/>
            <a:r>
              <a:rPr lang="ru-RU" sz="3200" smtClean="0"/>
              <a:t>Какие изменения биотических фактов могут привести к увеличению численности популяции голого слизня, обитающего в лесу?</a:t>
            </a:r>
          </a:p>
          <a:p>
            <a:pPr marL="571500" indent="-571500">
              <a:buFont typeface="Wingdings" pitchFamily="2" charset="2"/>
              <a:buNone/>
            </a:pPr>
            <a:r>
              <a:rPr lang="ru-RU" sz="2600" smtClean="0"/>
              <a:t>1) Возрастание численности растений, грибов</a:t>
            </a:r>
          </a:p>
          <a:p>
            <a:pPr marL="571500" indent="-571500">
              <a:buFont typeface="Wingdings" pitchFamily="2" charset="2"/>
              <a:buNone/>
            </a:pPr>
            <a:r>
              <a:rPr lang="ru-RU" sz="2600" smtClean="0"/>
              <a:t>2) Сокращение численности хищников-жаб, ежей</a:t>
            </a:r>
          </a:p>
          <a:p>
            <a:pPr marL="571500" indent="-571500">
              <a:buFont typeface="Wingdings" pitchFamily="2" charset="2"/>
              <a:buNone/>
            </a:pPr>
            <a:r>
              <a:rPr lang="ru-RU" sz="2600" smtClean="0"/>
              <a:t>3) Сокращение численности болезнетворных микроорганизмов, паразитов.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211137"/>
          </a:xfrm>
        </p:spPr>
        <p:txBody>
          <a:bodyPr>
            <a:normAutofit fontScale="90000"/>
          </a:bodyPr>
          <a:lstStyle/>
          <a:p>
            <a:endParaRPr lang="ru-RU" sz="3500" smtClean="0"/>
          </a:p>
        </p:txBody>
      </p:sp>
      <p:sp>
        <p:nvSpPr>
          <p:cNvPr id="47106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549275"/>
            <a:ext cx="8229600" cy="5581650"/>
          </a:xfrm>
        </p:spPr>
        <p:txBody>
          <a:bodyPr/>
          <a:lstStyle/>
          <a:p>
            <a:pPr marL="571500" indent="-571500"/>
            <a:r>
              <a:rPr lang="ru-RU" sz="2400" smtClean="0"/>
              <a:t>Для борьбы с насекомыми-вредителями человек применяет химические вещества. Укажите не менее 3-х изменений жизни дубравы в случае, если в ней химическим способом будут  уничтожены все растительноядные насекомые. Объясните, почему они произойдут.</a:t>
            </a:r>
          </a:p>
          <a:p>
            <a:pPr marL="571500" indent="-571500">
              <a:buFont typeface="Wingdings" pitchFamily="2" charset="2"/>
              <a:buNone/>
            </a:pPr>
            <a:r>
              <a:rPr lang="ru-RU" sz="2000" smtClean="0"/>
              <a:t>1) численность насекомоопыляемых растений резко сократится, так как растительноядные насекомые являются опылителями растений;</a:t>
            </a:r>
          </a:p>
          <a:p>
            <a:pPr marL="571500" indent="-571500">
              <a:buFont typeface="Wingdings" pitchFamily="2" charset="2"/>
              <a:buNone/>
            </a:pPr>
            <a:r>
              <a:rPr lang="ru-RU" sz="2000" smtClean="0"/>
              <a:t>2) резко сократится численность или исчезнут насекомоядные организмы (консументы </a:t>
            </a:r>
            <a:r>
              <a:rPr lang="en-US" sz="2000" smtClean="0"/>
              <a:t>II</a:t>
            </a:r>
            <a:r>
              <a:rPr lang="ru-RU" sz="2000" smtClean="0"/>
              <a:t> порядка) из-за нарушения цепей питания;</a:t>
            </a:r>
          </a:p>
          <a:p>
            <a:pPr marL="571500" indent="-571500">
              <a:buFont typeface="Wingdings" pitchFamily="2" charset="2"/>
              <a:buNone/>
            </a:pPr>
            <a:r>
              <a:rPr lang="ru-RU" sz="2000" smtClean="0"/>
              <a:t>3) часть химических веществ, которыми уничтожали насекомых,  попадет в почву, что приведет к нарушению жизнедеятельности растений, гибели почвенной флоры и фауны, все нарушения могут привести к гибели дубравы. 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8130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600" smtClean="0"/>
              <a:t>В результате лесного пожара выгорела часть елового леса. Объясните, как  будет происходить его самовосстановление.</a:t>
            </a:r>
            <a:endParaRPr lang="ru-RU" sz="2600" b="1" u="sng" smtClean="0"/>
          </a:p>
          <a:p>
            <a:pPr>
              <a:lnSpc>
                <a:spcPct val="80000"/>
              </a:lnSpc>
            </a:pPr>
            <a:r>
              <a:rPr lang="ru-RU" sz="2600" b="1" u="sng" smtClean="0"/>
              <a:t>Ответ</a:t>
            </a:r>
            <a:r>
              <a:rPr lang="ru-RU" sz="2600" u="sng" smtClean="0"/>
              <a:t>:</a:t>
            </a:r>
            <a:endParaRPr lang="ru-RU" sz="2600" smtClean="0"/>
          </a:p>
          <a:p>
            <a:pPr>
              <a:lnSpc>
                <a:spcPct val="80000"/>
              </a:lnSpc>
            </a:pPr>
            <a:r>
              <a:rPr lang="ru-RU" sz="2600" smtClean="0"/>
              <a:t>первыми развиваются травянистые светолюбивые растения;</a:t>
            </a:r>
          </a:p>
          <a:p>
            <a:pPr>
              <a:lnSpc>
                <a:spcPct val="80000"/>
              </a:lnSpc>
            </a:pPr>
            <a:r>
              <a:rPr lang="ru-RU" sz="2600" smtClean="0"/>
              <a:t>потом появляются всходы березы, осины, сосны, семена которых попали с помощью ветра, образуется мелколиствен­ный или сосновый лес;</a:t>
            </a:r>
          </a:p>
          <a:p>
            <a:pPr>
              <a:lnSpc>
                <a:spcPct val="80000"/>
              </a:lnSpc>
            </a:pPr>
            <a:r>
              <a:rPr lang="ru-RU" sz="2600" smtClean="0"/>
              <a:t>под пологом светолюбивых пород развиваются теневыносливые ели, которые впоследствии полностью вытеснят другие деревья.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01600"/>
          </a:xfrm>
        </p:spPr>
        <p:txBody>
          <a:bodyPr>
            <a:normAutofit fontScale="90000"/>
          </a:bodyPr>
          <a:lstStyle/>
          <a:p>
            <a:endParaRPr lang="ru-RU" sz="3500" smtClean="0"/>
          </a:p>
        </p:txBody>
      </p:sp>
      <p:sp>
        <p:nvSpPr>
          <p:cNvPr id="49154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692150"/>
            <a:ext cx="8229600" cy="5438775"/>
          </a:xfrm>
        </p:spPr>
        <p:txBody>
          <a:bodyPr/>
          <a:lstStyle/>
          <a:p>
            <a:r>
              <a:rPr lang="ru-RU" sz="2500" smtClean="0"/>
              <a:t>Объясните, почему происходит естественное зарастание пресноводного  водоема. </a:t>
            </a:r>
          </a:p>
          <a:p>
            <a:pPr>
              <a:buFont typeface="Wingdings" pitchFamily="2" charset="2"/>
              <a:buNone/>
            </a:pPr>
            <a:r>
              <a:rPr lang="ru-RU" sz="2500" smtClean="0"/>
              <a:t>1) вследствие недостатка кислорода часть органического вещества остается неокисленной и не используется в круговороте веществ; </a:t>
            </a:r>
          </a:p>
          <a:p>
            <a:pPr>
              <a:buFont typeface="Wingdings" pitchFamily="2" charset="2"/>
              <a:buNone/>
            </a:pPr>
            <a:r>
              <a:rPr lang="ru-RU" sz="2500" smtClean="0"/>
              <a:t>2) в прибрежной зоне образуются остатки водной растительности, формирующие торфяные отложения, в глубоких местах остатки планктона образуют ил; </a:t>
            </a:r>
          </a:p>
          <a:p>
            <a:pPr>
              <a:buFont typeface="Wingdings" pitchFamily="2" charset="2"/>
              <a:buNone/>
            </a:pPr>
            <a:r>
              <a:rPr lang="ru-RU" sz="2500" smtClean="0"/>
              <a:t>3) водоем постепенно мелеет, прибрежная водная растительность распространяется к центру водоема и он превращается в болото. 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498475"/>
          </a:xfrm>
        </p:spPr>
        <p:txBody>
          <a:bodyPr>
            <a:normAutofit fontScale="90000"/>
          </a:bodyPr>
          <a:lstStyle/>
          <a:p>
            <a:endParaRPr lang="ru-RU" sz="3500" smtClean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765175"/>
            <a:ext cx="8229600" cy="5365750"/>
          </a:xfrm>
        </p:spPr>
        <p:txBody>
          <a:bodyPr/>
          <a:lstStyle/>
          <a:p>
            <a:pPr marL="571500" indent="-571500"/>
            <a:r>
              <a:rPr lang="ru-RU" smtClean="0"/>
              <a:t>Чем определяется устойчивость естественных экосистем?</a:t>
            </a:r>
          </a:p>
          <a:p>
            <a:pPr marL="571500" indent="-571500">
              <a:buFont typeface="Wingdings" pitchFamily="2" charset="2"/>
              <a:buNone/>
            </a:pPr>
            <a:r>
              <a:rPr lang="ru-RU" smtClean="0"/>
              <a:t>1) Видовым разнообразием</a:t>
            </a:r>
          </a:p>
          <a:p>
            <a:pPr marL="571500" indent="-571500">
              <a:buFont typeface="Wingdings" pitchFamily="2" charset="2"/>
              <a:buNone/>
            </a:pPr>
            <a:r>
              <a:rPr lang="ru-RU" smtClean="0"/>
              <a:t>2) Числом звеньев в цепи питания</a:t>
            </a:r>
          </a:p>
          <a:p>
            <a:pPr marL="571500" indent="-571500">
              <a:buFont typeface="Wingdings" pitchFamily="2" charset="2"/>
              <a:buNone/>
            </a:pPr>
            <a:r>
              <a:rPr lang="ru-RU" smtClean="0"/>
              <a:t>3) Саморегуляцией и самовозобновлением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7543800" cy="549275"/>
          </a:xfrm>
        </p:spPr>
        <p:txBody>
          <a:bodyPr>
            <a:normAutofit fontScale="90000"/>
          </a:bodyPr>
          <a:lstStyle/>
          <a:p>
            <a:endParaRPr lang="ru-RU" sz="3500" smtClean="0"/>
          </a:p>
        </p:txBody>
      </p:sp>
      <p:sp>
        <p:nvSpPr>
          <p:cNvPr id="5222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9750" y="765175"/>
            <a:ext cx="8229600" cy="5562600"/>
          </a:xfrm>
        </p:spPr>
        <p:txBody>
          <a:bodyPr/>
          <a:lstStyle/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r>
              <a:rPr lang="ru-RU" sz="2800" smtClean="0"/>
              <a:t>Большая часть видов птиц улетает на зиму из северных районов, несмотря на их теплокровность. Укажите не менее 3 факторов, которые являются причиной перелетов этих животных.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r>
              <a:rPr lang="ru-RU" sz="2600" smtClean="0"/>
              <a:t>1) Пищевые объекты насекомоядных птиц становятся недоступными для добычи, т.к. прячутся на зимовку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r>
              <a:rPr lang="ru-RU" sz="2600" smtClean="0"/>
              <a:t>2) Ледовый покров на водоемах и снеговой покров на земле лишают пищи растительноядных птиц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r>
              <a:rPr lang="ru-RU" sz="2600" smtClean="0"/>
              <a:t>3) Изменение продолжительности светового дня уменьшает длительность кормодобывающей деятельности.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800" dirty="0" smtClean="0">
                <a:solidFill>
                  <a:schemeClr val="tx1"/>
                </a:solidFill>
                <a:latin typeface="+mj-lt"/>
              </a:rPr>
              <a:t>Пространственная структура биоценоза</a:t>
            </a:r>
            <a:br>
              <a:rPr lang="ru-RU" sz="2800" dirty="0" smtClean="0">
                <a:solidFill>
                  <a:schemeClr val="tx1"/>
                </a:solidFill>
                <a:latin typeface="+mj-lt"/>
              </a:rPr>
            </a:br>
            <a:r>
              <a:rPr lang="ru-RU" sz="1600" dirty="0" smtClean="0">
                <a:solidFill>
                  <a:schemeClr val="tx1"/>
                </a:solidFill>
              </a:rPr>
              <a:t>(</a:t>
            </a:r>
            <a:r>
              <a:rPr lang="ru-RU" sz="1600" dirty="0" err="1" smtClean="0">
                <a:solidFill>
                  <a:schemeClr val="tx1"/>
                </a:solidFill>
              </a:rPr>
              <a:t>ярусность</a:t>
            </a:r>
            <a:r>
              <a:rPr lang="ru-RU" sz="1600" dirty="0" smtClean="0">
                <a:solidFill>
                  <a:schemeClr val="tx1"/>
                </a:solidFill>
              </a:rPr>
              <a:t> - расположение в пространстве )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17410" name="Picture 9" descr="ярусность 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355976" y="1556792"/>
            <a:ext cx="3506852" cy="4873625"/>
          </a:xfrm>
          <a:ln>
            <a:solidFill>
              <a:schemeClr val="accent1"/>
            </a:solidFill>
          </a:ln>
        </p:spPr>
      </p:pic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500063" y="1857375"/>
            <a:ext cx="3754437" cy="452596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/>
            </a:pPr>
            <a:r>
              <a:rPr lang="ru-RU" sz="2400" b="1" kern="0" dirty="0">
                <a:solidFill>
                  <a:schemeClr val="accent6"/>
                </a:solidFill>
                <a:cs typeface="Times New Roman" pitchFamily="18" charset="0"/>
              </a:rPr>
              <a:t>1 ярус</a:t>
            </a:r>
            <a:r>
              <a:rPr lang="ru-RU" sz="2400" kern="0" dirty="0">
                <a:solidFill>
                  <a:schemeClr val="accent6"/>
                </a:solidFill>
                <a:cs typeface="Times New Roman" pitchFamily="18" charset="0"/>
              </a:rPr>
              <a:t> </a:t>
            </a:r>
            <a:r>
              <a:rPr lang="ru-RU" sz="2400" kern="0" dirty="0">
                <a:solidFill>
                  <a:schemeClr val="tx1"/>
                </a:solidFill>
                <a:cs typeface="Times New Roman" pitchFamily="18" charset="0"/>
              </a:rPr>
              <a:t>– деревья первой величины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/>
            </a:pPr>
            <a:r>
              <a:rPr lang="ru-RU" sz="2400" b="1" kern="0" dirty="0">
                <a:solidFill>
                  <a:schemeClr val="accent6"/>
                </a:solidFill>
                <a:cs typeface="Times New Roman" pitchFamily="18" charset="0"/>
              </a:rPr>
              <a:t>2 ярус</a:t>
            </a:r>
            <a:r>
              <a:rPr lang="ru-RU" sz="2400" kern="0" dirty="0">
                <a:solidFill>
                  <a:schemeClr val="accent6"/>
                </a:solidFill>
                <a:cs typeface="Times New Roman" pitchFamily="18" charset="0"/>
              </a:rPr>
              <a:t> </a:t>
            </a:r>
            <a:r>
              <a:rPr lang="ru-RU" sz="2400" kern="0" dirty="0">
                <a:solidFill>
                  <a:schemeClr val="tx1"/>
                </a:solidFill>
                <a:cs typeface="Times New Roman" pitchFamily="18" charset="0"/>
              </a:rPr>
              <a:t>– деревья второй величины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/>
            </a:pPr>
            <a:r>
              <a:rPr lang="ru-RU" sz="2400" b="1" kern="0" dirty="0">
                <a:solidFill>
                  <a:schemeClr val="accent6"/>
                </a:solidFill>
                <a:cs typeface="Times New Roman" pitchFamily="18" charset="0"/>
              </a:rPr>
              <a:t>3 ярус</a:t>
            </a:r>
            <a:r>
              <a:rPr lang="ru-RU" sz="2400" kern="0" dirty="0">
                <a:solidFill>
                  <a:schemeClr val="accent6"/>
                </a:solidFill>
                <a:cs typeface="Times New Roman" pitchFamily="18" charset="0"/>
              </a:rPr>
              <a:t> </a:t>
            </a:r>
            <a:r>
              <a:rPr lang="ru-RU" sz="2400" kern="0" dirty="0">
                <a:solidFill>
                  <a:schemeClr val="tx1"/>
                </a:solidFill>
                <a:cs typeface="Times New Roman" pitchFamily="18" charset="0"/>
              </a:rPr>
              <a:t>– </a:t>
            </a:r>
            <a:r>
              <a:rPr lang="ru-RU" sz="2400" kern="0" dirty="0" smtClean="0">
                <a:solidFill>
                  <a:schemeClr val="tx1"/>
                </a:solidFill>
                <a:cs typeface="Times New Roman" pitchFamily="18" charset="0"/>
              </a:rPr>
              <a:t>подлесок (кустарники)</a:t>
            </a:r>
            <a:endParaRPr lang="ru-RU" sz="2400" kern="0" dirty="0">
              <a:solidFill>
                <a:schemeClr val="tx1"/>
              </a:solidFill>
              <a:cs typeface="Times New Roman" pitchFamily="18" charset="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/>
            </a:pPr>
            <a:r>
              <a:rPr lang="ru-RU" sz="2400" b="1" kern="0" dirty="0">
                <a:solidFill>
                  <a:schemeClr val="accent6"/>
                </a:solidFill>
                <a:cs typeface="Times New Roman" pitchFamily="18" charset="0"/>
              </a:rPr>
              <a:t>4 ярус</a:t>
            </a:r>
            <a:r>
              <a:rPr lang="ru-RU" sz="2400" kern="0" dirty="0">
                <a:solidFill>
                  <a:schemeClr val="accent6"/>
                </a:solidFill>
                <a:cs typeface="Times New Roman" pitchFamily="18" charset="0"/>
              </a:rPr>
              <a:t> </a:t>
            </a:r>
            <a:r>
              <a:rPr lang="ru-RU" sz="2400" kern="0" dirty="0">
                <a:solidFill>
                  <a:schemeClr val="tx1"/>
                </a:solidFill>
                <a:cs typeface="Times New Roman" pitchFamily="18" charset="0"/>
              </a:rPr>
              <a:t>– высокие травы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/>
            </a:pPr>
            <a:r>
              <a:rPr lang="ru-RU" sz="2400" b="1" kern="0" dirty="0">
                <a:solidFill>
                  <a:schemeClr val="accent6"/>
                </a:solidFill>
                <a:cs typeface="Times New Roman" pitchFamily="18" charset="0"/>
              </a:rPr>
              <a:t>5 ярус</a:t>
            </a:r>
            <a:r>
              <a:rPr lang="ru-RU" sz="2400" kern="0" dirty="0">
                <a:solidFill>
                  <a:schemeClr val="accent6"/>
                </a:solidFill>
                <a:cs typeface="Times New Roman" pitchFamily="18" charset="0"/>
              </a:rPr>
              <a:t> </a:t>
            </a:r>
            <a:r>
              <a:rPr lang="ru-RU" sz="2400" kern="0" dirty="0">
                <a:solidFill>
                  <a:schemeClr val="tx1"/>
                </a:solidFill>
                <a:cs typeface="Times New Roman" pitchFamily="18" charset="0"/>
              </a:rPr>
              <a:t>– низкие травы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/>
            </a:pPr>
            <a:r>
              <a:rPr lang="ru-RU" sz="2400" b="1" kern="0" dirty="0">
                <a:solidFill>
                  <a:schemeClr val="accent6"/>
                </a:solidFill>
                <a:cs typeface="Times New Roman" pitchFamily="18" charset="0"/>
              </a:rPr>
              <a:t>6 ярус</a:t>
            </a:r>
            <a:r>
              <a:rPr lang="ru-RU" sz="2400" kern="0" dirty="0">
                <a:solidFill>
                  <a:schemeClr val="accent6"/>
                </a:solidFill>
                <a:cs typeface="Times New Roman" pitchFamily="18" charset="0"/>
              </a:rPr>
              <a:t> </a:t>
            </a:r>
            <a:r>
              <a:rPr lang="ru-RU" sz="2400" kern="0" dirty="0">
                <a:solidFill>
                  <a:schemeClr val="tx1"/>
                </a:solidFill>
                <a:cs typeface="Times New Roman" pitchFamily="18" charset="0"/>
              </a:rPr>
              <a:t>– наиболее низкие травы и мхи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18058"/>
          </a:xfrm>
        </p:spPr>
        <p:txBody>
          <a:bodyPr>
            <a:normAutofit/>
          </a:bodyPr>
          <a:lstStyle/>
          <a:p>
            <a:r>
              <a:rPr lang="ru-RU" sz="2000" b="1" i="1" cap="none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</a:rPr>
              <a:t>Список использованных ресурсов и литературы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92696"/>
            <a:ext cx="7467600" cy="5781256"/>
          </a:xfrm>
        </p:spPr>
        <p:txBody>
          <a:bodyPr/>
          <a:lstStyle/>
          <a:p>
            <a:r>
              <a:rPr lang="ru-RU" sz="2000" dirty="0" smtClean="0"/>
              <a:t>Захаров В. Б., Мамонтов С. Г., Сонин Н. И. Общая биология 11 класс. Профильный уровень Ч. 2/Под ред. проф. В.Б. Захарова. — М.. дрофа, </a:t>
            </a:r>
            <a:r>
              <a:rPr lang="ru-RU" sz="2000" dirty="0" smtClean="0"/>
              <a:t>2016;</a:t>
            </a:r>
          </a:p>
          <a:p>
            <a:r>
              <a:rPr lang="ru-RU" sz="2000" dirty="0" err="1" smtClean="0"/>
              <a:t>Болгова</a:t>
            </a:r>
            <a:r>
              <a:rPr lang="ru-RU" sz="2000" dirty="0" smtClean="0"/>
              <a:t> И. В. Сборник задач по Общей биологии для поступающих в вузы. — М.: «</a:t>
            </a:r>
            <a:r>
              <a:rPr lang="ru-RU" sz="2000" dirty="0" err="1" smtClean="0"/>
              <a:t>Онпкс</a:t>
            </a:r>
            <a:r>
              <a:rPr lang="ru-RU" sz="2000" dirty="0" smtClean="0"/>
              <a:t> 21 Мир и образование, </a:t>
            </a:r>
            <a:r>
              <a:rPr lang="ru-RU" sz="2000" dirty="0" smtClean="0"/>
              <a:t>2005;</a:t>
            </a:r>
          </a:p>
          <a:p>
            <a:r>
              <a:rPr lang="ru-RU" sz="2000" dirty="0" smtClean="0"/>
              <a:t>Чернова, Н.М. Основы экологии [Электронный ресурс]: </a:t>
            </a:r>
            <a:r>
              <a:rPr lang="ru-RU" sz="2000" dirty="0" err="1" smtClean="0"/>
              <a:t>Учеб.для</a:t>
            </a:r>
            <a:r>
              <a:rPr lang="ru-RU" sz="2000" dirty="0" smtClean="0"/>
              <a:t> 10-11 </a:t>
            </a:r>
            <a:r>
              <a:rPr lang="ru-RU" sz="2000" dirty="0" err="1" smtClean="0"/>
              <a:t>кл</a:t>
            </a:r>
            <a:r>
              <a:rPr lang="ru-RU" sz="2000" dirty="0" smtClean="0"/>
              <a:t>. </a:t>
            </a:r>
            <a:r>
              <a:rPr lang="ru-RU" sz="2000" dirty="0" err="1" smtClean="0"/>
              <a:t>общеобразоват</a:t>
            </a:r>
            <a:r>
              <a:rPr lang="ru-RU" sz="2000" dirty="0" smtClean="0"/>
              <a:t>. учреждений / Н.М. Чернова, В.М. </a:t>
            </a:r>
            <a:r>
              <a:rPr lang="ru-RU" sz="2000" dirty="0" err="1" smtClean="0"/>
              <a:t>Галушин</a:t>
            </a:r>
            <a:r>
              <a:rPr lang="ru-RU" sz="2000" dirty="0" smtClean="0"/>
              <a:t>, В.М. Константинов.- – М.: «Дрофа», 2008. – 302 с. (с. 79-120</a:t>
            </a:r>
            <a:r>
              <a:rPr lang="ru-RU" sz="2000" dirty="0" smtClean="0"/>
              <a:t>);</a:t>
            </a:r>
          </a:p>
          <a:p>
            <a:r>
              <a:rPr lang="en-US" sz="2000" u="sng" dirty="0" smtClean="0">
                <a:hlinkClick r:id="rId2"/>
              </a:rPr>
              <a:t>https://</a:t>
            </a:r>
            <a:r>
              <a:rPr lang="en-US" sz="2000" u="sng" dirty="0" smtClean="0">
                <a:hlinkClick r:id="rId2"/>
              </a:rPr>
              <a:t>bio-vpr.sdamgia.ru/problem?id=996</a:t>
            </a:r>
            <a:r>
              <a:rPr lang="ru-RU" sz="2000" dirty="0" smtClean="0"/>
              <a:t>;</a:t>
            </a:r>
          </a:p>
          <a:p>
            <a:r>
              <a:rPr lang="en-US" sz="2000" dirty="0" smtClean="0">
                <a:hlinkClick r:id="rId3"/>
              </a:rPr>
              <a:t>http://</a:t>
            </a:r>
            <a:r>
              <a:rPr lang="en-US" sz="2000" dirty="0" smtClean="0">
                <a:hlinkClick r:id="rId3"/>
              </a:rPr>
              <a:t>ege.fipi.ru/os11/xmodules/qprint/index.php?proj=CA9D848A31849ED149D382C32A7A2BE4</a:t>
            </a:r>
            <a:r>
              <a:rPr lang="ru-RU" sz="2000" dirty="0" smtClean="0"/>
              <a:t>;</a:t>
            </a:r>
          </a:p>
          <a:p>
            <a:r>
              <a:rPr lang="en-US" sz="2000" dirty="0" smtClean="0"/>
              <a:t>https://yandex.ru/images/search?text=</a:t>
            </a:r>
            <a:r>
              <a:rPr lang="ru-RU" sz="2000" dirty="0" smtClean="0"/>
              <a:t>цепи%20питания&amp;</a:t>
            </a:r>
            <a:r>
              <a:rPr lang="en-US" sz="2000" dirty="0" err="1" smtClean="0"/>
              <a:t>lr</a:t>
            </a:r>
            <a:r>
              <a:rPr lang="en-US" sz="2000" smtClean="0"/>
              <a:t>=11302</a:t>
            </a:r>
            <a:endParaRPr lang="ru-RU" sz="2000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dirty="0" smtClean="0"/>
              <a:t>Значение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ru-RU" sz="3200" dirty="0" smtClean="0">
                <a:solidFill>
                  <a:schemeClr val="accent6"/>
                </a:solidFill>
                <a:cs typeface="Times New Roman" pitchFamily="18" charset="0"/>
              </a:rPr>
              <a:t>Ярусность </a:t>
            </a:r>
            <a:r>
              <a:rPr lang="ru-RU" sz="3200" dirty="0" smtClean="0">
                <a:cs typeface="Times New Roman" pitchFamily="18" charset="0"/>
              </a:rPr>
              <a:t>позволяет более полно использовать световой поток;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3200" dirty="0" smtClean="0"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ru-RU" sz="3200" dirty="0" smtClean="0">
                <a:solidFill>
                  <a:schemeClr val="accent6"/>
                </a:solidFill>
                <a:cs typeface="Times New Roman" pitchFamily="18" charset="0"/>
              </a:rPr>
              <a:t>Под пологом </a:t>
            </a:r>
            <a:r>
              <a:rPr lang="ru-RU" sz="3200" dirty="0" smtClean="0">
                <a:cs typeface="Times New Roman" pitchFamily="18" charset="0"/>
              </a:rPr>
              <a:t>высоких растений могут существовать теневыносливые растения, вплоть до тенелюбивых, перехватывая даже слабый солнечный свет</a:t>
            </a:r>
          </a:p>
          <a:p>
            <a:pPr>
              <a:buFont typeface="Wingdings" pitchFamily="2" charset="2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3200" dirty="0" smtClean="0">
                <a:latin typeface="+mj-lt"/>
              </a:rPr>
              <a:t>Трофическая структура биоценоза</a:t>
            </a:r>
            <a:br>
              <a:rPr lang="ru-RU" sz="3200" dirty="0" smtClean="0">
                <a:latin typeface="+mj-lt"/>
              </a:rPr>
            </a:br>
            <a:r>
              <a:rPr lang="ru-RU" sz="1600" dirty="0" smtClean="0"/>
              <a:t>(цепи питания)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600" b="1" dirty="0" smtClean="0">
                <a:solidFill>
                  <a:schemeClr val="accent6"/>
                </a:solidFill>
                <a:cs typeface="Times New Roman" pitchFamily="18" charset="0"/>
              </a:rPr>
              <a:t>Пищевая цепь</a:t>
            </a:r>
            <a:r>
              <a:rPr lang="ru-RU" sz="2600" dirty="0" smtClean="0">
                <a:solidFill>
                  <a:schemeClr val="accent6"/>
                </a:solidFill>
                <a:cs typeface="Times New Roman" pitchFamily="18" charset="0"/>
              </a:rPr>
              <a:t> </a:t>
            </a:r>
            <a:r>
              <a:rPr lang="ru-RU" sz="2600" dirty="0" smtClean="0">
                <a:cs typeface="Times New Roman" pitchFamily="18" charset="0"/>
              </a:rPr>
              <a:t>– ряд взаимосвязанных видов, из которых каждый предыдущий служит пищей последующему.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600" b="1" dirty="0" smtClean="0">
                <a:solidFill>
                  <a:schemeClr val="accent6"/>
                </a:solidFill>
                <a:cs typeface="Times New Roman" pitchFamily="18" charset="0"/>
              </a:rPr>
              <a:t>Поток вещества</a:t>
            </a:r>
            <a:r>
              <a:rPr lang="ru-RU" sz="2600" dirty="0" smtClean="0">
                <a:solidFill>
                  <a:schemeClr val="accent6"/>
                </a:solidFill>
                <a:cs typeface="Times New Roman" pitchFamily="18" charset="0"/>
              </a:rPr>
              <a:t> </a:t>
            </a:r>
            <a:r>
              <a:rPr lang="ru-RU" sz="2600" dirty="0" smtClean="0">
                <a:cs typeface="Times New Roman" pitchFamily="18" charset="0"/>
              </a:rPr>
              <a:t>– перемещение веществ в форме химических элементов и их соединений по цепи питания от одного трофического уровня к другому.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600" b="1" dirty="0" smtClean="0">
                <a:solidFill>
                  <a:schemeClr val="accent6"/>
                </a:solidFill>
                <a:cs typeface="Times New Roman" pitchFamily="18" charset="0"/>
              </a:rPr>
              <a:t>Поток энергии</a:t>
            </a:r>
            <a:r>
              <a:rPr lang="ru-RU" sz="2600" dirty="0" smtClean="0">
                <a:solidFill>
                  <a:schemeClr val="accent6"/>
                </a:solidFill>
                <a:cs typeface="Times New Roman" pitchFamily="18" charset="0"/>
              </a:rPr>
              <a:t> </a:t>
            </a:r>
            <a:r>
              <a:rPr lang="ru-RU" sz="2600" dirty="0" smtClean="0">
                <a:cs typeface="Times New Roman" pitchFamily="18" charset="0"/>
              </a:rPr>
              <a:t>– переход энергии в виде химических связей органических соединений по цепи питания от одного трофического уровня к другому.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https://ds02.infourok.ru/uploads/ex/135c/0008029b-a0a3b7ea/img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4" descr="http://images.myshared.ru/5/441352/slide_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 Box 58"/>
          <p:cNvSpPr txBox="1">
            <a:spLocks noChangeArrowheads="1"/>
          </p:cNvSpPr>
          <p:nvPr/>
        </p:nvSpPr>
        <p:spPr bwMode="auto">
          <a:xfrm>
            <a:off x="395288" y="2060575"/>
            <a:ext cx="9366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/>
              <a:t>дуб</a:t>
            </a:r>
          </a:p>
        </p:txBody>
      </p:sp>
      <p:sp>
        <p:nvSpPr>
          <p:cNvPr id="25602" name="Text Box 60"/>
          <p:cNvSpPr txBox="1">
            <a:spLocks noChangeArrowheads="1"/>
          </p:cNvSpPr>
          <p:nvPr/>
        </p:nvSpPr>
        <p:spPr bwMode="auto">
          <a:xfrm>
            <a:off x="1979613" y="2060575"/>
            <a:ext cx="1727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/>
              <a:t>гусеница</a:t>
            </a:r>
          </a:p>
        </p:txBody>
      </p:sp>
      <p:sp>
        <p:nvSpPr>
          <p:cNvPr id="25603" name="Text Box 61"/>
          <p:cNvSpPr txBox="1">
            <a:spLocks noChangeArrowheads="1"/>
          </p:cNvSpPr>
          <p:nvPr/>
        </p:nvSpPr>
        <p:spPr bwMode="auto">
          <a:xfrm>
            <a:off x="4500563" y="2060575"/>
            <a:ext cx="14398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/>
              <a:t>синица</a:t>
            </a:r>
          </a:p>
        </p:txBody>
      </p:sp>
      <p:sp>
        <p:nvSpPr>
          <p:cNvPr id="25604" name="Text Box 62"/>
          <p:cNvSpPr txBox="1">
            <a:spLocks noChangeArrowheads="1"/>
          </p:cNvSpPr>
          <p:nvPr/>
        </p:nvSpPr>
        <p:spPr bwMode="auto">
          <a:xfrm>
            <a:off x="6804025" y="2060575"/>
            <a:ext cx="15128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/>
              <a:t>сокол</a:t>
            </a:r>
          </a:p>
        </p:txBody>
      </p:sp>
      <p:sp>
        <p:nvSpPr>
          <p:cNvPr id="25605" name="AutoShape 63"/>
          <p:cNvSpPr>
            <a:spLocks noChangeArrowheads="1"/>
          </p:cNvSpPr>
          <p:nvPr/>
        </p:nvSpPr>
        <p:spPr bwMode="auto">
          <a:xfrm>
            <a:off x="1187450" y="2349500"/>
            <a:ext cx="792163" cy="71438"/>
          </a:xfrm>
          <a:prstGeom prst="rightArrow">
            <a:avLst>
              <a:gd name="adj1" fmla="val 50000"/>
              <a:gd name="adj2" fmla="val 27722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06" name="AutoShape 64"/>
          <p:cNvSpPr>
            <a:spLocks noChangeArrowheads="1"/>
          </p:cNvSpPr>
          <p:nvPr/>
        </p:nvSpPr>
        <p:spPr bwMode="auto">
          <a:xfrm>
            <a:off x="3563938" y="2349500"/>
            <a:ext cx="1008062" cy="71438"/>
          </a:xfrm>
          <a:prstGeom prst="rightArrow">
            <a:avLst>
              <a:gd name="adj1" fmla="val 50000"/>
              <a:gd name="adj2" fmla="val 35277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07" name="AutoShape 65"/>
          <p:cNvSpPr>
            <a:spLocks noChangeArrowheads="1"/>
          </p:cNvSpPr>
          <p:nvPr/>
        </p:nvSpPr>
        <p:spPr bwMode="auto">
          <a:xfrm>
            <a:off x="5867400" y="2349500"/>
            <a:ext cx="865188" cy="71438"/>
          </a:xfrm>
          <a:prstGeom prst="rightArrow">
            <a:avLst>
              <a:gd name="adj1" fmla="val 50000"/>
              <a:gd name="adj2" fmla="val 30277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08" name="Text Box 66"/>
          <p:cNvSpPr txBox="1">
            <a:spLocks noChangeArrowheads="1"/>
          </p:cNvSpPr>
          <p:nvPr/>
        </p:nvSpPr>
        <p:spPr bwMode="auto">
          <a:xfrm>
            <a:off x="1692275" y="1341438"/>
            <a:ext cx="48244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>
                <a:solidFill>
                  <a:schemeClr val="accent2"/>
                </a:solidFill>
                <a:latin typeface="Monotype Corsiva" pitchFamily="66" charset="0"/>
              </a:rPr>
              <a:t>Цепи выедания</a:t>
            </a:r>
          </a:p>
        </p:txBody>
      </p:sp>
      <p:sp>
        <p:nvSpPr>
          <p:cNvPr id="25609" name="Text Box 68"/>
          <p:cNvSpPr txBox="1">
            <a:spLocks noChangeArrowheads="1"/>
          </p:cNvSpPr>
          <p:nvPr/>
        </p:nvSpPr>
        <p:spPr bwMode="auto">
          <a:xfrm>
            <a:off x="395288" y="3068638"/>
            <a:ext cx="10810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>
                <a:solidFill>
                  <a:schemeClr val="tx2"/>
                </a:solidFill>
              </a:rPr>
              <a:t>дуб</a:t>
            </a:r>
          </a:p>
        </p:txBody>
      </p:sp>
      <p:sp>
        <p:nvSpPr>
          <p:cNvPr id="25610" name="Text Box 69"/>
          <p:cNvSpPr txBox="1">
            <a:spLocks noChangeArrowheads="1"/>
          </p:cNvSpPr>
          <p:nvPr/>
        </p:nvSpPr>
        <p:spPr bwMode="auto">
          <a:xfrm>
            <a:off x="2051050" y="3068638"/>
            <a:ext cx="9366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>
                <a:solidFill>
                  <a:schemeClr val="tx2"/>
                </a:solidFill>
              </a:rPr>
              <a:t>тля</a:t>
            </a:r>
          </a:p>
        </p:txBody>
      </p:sp>
      <p:sp>
        <p:nvSpPr>
          <p:cNvPr id="25611" name="AutoShape 71"/>
          <p:cNvSpPr>
            <a:spLocks noChangeArrowheads="1"/>
          </p:cNvSpPr>
          <p:nvPr/>
        </p:nvSpPr>
        <p:spPr bwMode="auto">
          <a:xfrm>
            <a:off x="1187450" y="3357563"/>
            <a:ext cx="792163" cy="71437"/>
          </a:xfrm>
          <a:prstGeom prst="rightArrow">
            <a:avLst>
              <a:gd name="adj1" fmla="val 50000"/>
              <a:gd name="adj2" fmla="val 27722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12" name="AutoShape 72"/>
          <p:cNvSpPr>
            <a:spLocks noChangeArrowheads="1"/>
          </p:cNvSpPr>
          <p:nvPr/>
        </p:nvSpPr>
        <p:spPr bwMode="auto">
          <a:xfrm>
            <a:off x="2916238" y="3357563"/>
            <a:ext cx="792162" cy="71437"/>
          </a:xfrm>
          <a:prstGeom prst="rightArrow">
            <a:avLst>
              <a:gd name="adj1" fmla="val 50000"/>
              <a:gd name="adj2" fmla="val 27722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13" name="Text Box 73"/>
          <p:cNvSpPr txBox="1">
            <a:spLocks noChangeArrowheads="1"/>
          </p:cNvSpPr>
          <p:nvPr/>
        </p:nvSpPr>
        <p:spPr bwMode="auto">
          <a:xfrm>
            <a:off x="3708400" y="3068638"/>
            <a:ext cx="29511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>
                <a:solidFill>
                  <a:schemeClr val="tx2"/>
                </a:solidFill>
              </a:rPr>
              <a:t>божья коровка</a:t>
            </a:r>
          </a:p>
        </p:txBody>
      </p:sp>
      <p:sp>
        <p:nvSpPr>
          <p:cNvPr id="25614" name="AutoShape 74"/>
          <p:cNvSpPr>
            <a:spLocks noChangeArrowheads="1"/>
          </p:cNvSpPr>
          <p:nvPr/>
        </p:nvSpPr>
        <p:spPr bwMode="auto">
          <a:xfrm>
            <a:off x="6372225" y="3357563"/>
            <a:ext cx="865188" cy="71437"/>
          </a:xfrm>
          <a:prstGeom prst="rightArrow">
            <a:avLst>
              <a:gd name="adj1" fmla="val 50000"/>
              <a:gd name="adj2" fmla="val 30278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15" name="Text Box 75"/>
          <p:cNvSpPr txBox="1">
            <a:spLocks noChangeArrowheads="1"/>
          </p:cNvSpPr>
          <p:nvPr/>
        </p:nvSpPr>
        <p:spPr bwMode="auto">
          <a:xfrm>
            <a:off x="7308850" y="3141663"/>
            <a:ext cx="14398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>
                <a:solidFill>
                  <a:schemeClr val="tx2"/>
                </a:solidFill>
              </a:rPr>
              <a:t>синица</a:t>
            </a:r>
          </a:p>
        </p:txBody>
      </p:sp>
      <p:sp>
        <p:nvSpPr>
          <p:cNvPr id="25616" name="AutoShape 76"/>
          <p:cNvSpPr>
            <a:spLocks noChangeArrowheads="1"/>
          </p:cNvSpPr>
          <p:nvPr/>
        </p:nvSpPr>
        <p:spPr bwMode="auto">
          <a:xfrm>
            <a:off x="468313" y="4005263"/>
            <a:ext cx="865187" cy="71437"/>
          </a:xfrm>
          <a:prstGeom prst="rightArrow">
            <a:avLst>
              <a:gd name="adj1" fmla="val 50000"/>
              <a:gd name="adj2" fmla="val 30278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17" name="Text Box 77"/>
          <p:cNvSpPr txBox="1">
            <a:spLocks noChangeArrowheads="1"/>
          </p:cNvSpPr>
          <p:nvPr/>
        </p:nvSpPr>
        <p:spPr bwMode="auto">
          <a:xfrm>
            <a:off x="1403350" y="3789363"/>
            <a:ext cx="15128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>
                <a:solidFill>
                  <a:schemeClr val="tx2"/>
                </a:solidFill>
              </a:rPr>
              <a:t>сокол</a:t>
            </a:r>
          </a:p>
        </p:txBody>
      </p:sp>
      <p:sp>
        <p:nvSpPr>
          <p:cNvPr id="25618" name="Text Box 78"/>
          <p:cNvSpPr txBox="1">
            <a:spLocks noChangeArrowheads="1"/>
          </p:cNvSpPr>
          <p:nvPr/>
        </p:nvSpPr>
        <p:spPr bwMode="auto">
          <a:xfrm>
            <a:off x="2700338" y="4581525"/>
            <a:ext cx="28797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5619" name="Text Box 79"/>
          <p:cNvSpPr txBox="1">
            <a:spLocks noChangeArrowheads="1"/>
          </p:cNvSpPr>
          <p:nvPr/>
        </p:nvSpPr>
        <p:spPr bwMode="auto">
          <a:xfrm>
            <a:off x="2627313" y="4221163"/>
            <a:ext cx="32400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chemeClr val="accent2"/>
                </a:solidFill>
                <a:latin typeface="Monotype Corsiva" pitchFamily="66" charset="0"/>
              </a:rPr>
              <a:t>Цепи разложения</a:t>
            </a:r>
          </a:p>
        </p:txBody>
      </p:sp>
      <p:sp>
        <p:nvSpPr>
          <p:cNvPr id="25620" name="Text Box 81"/>
          <p:cNvSpPr txBox="1">
            <a:spLocks noChangeArrowheads="1"/>
          </p:cNvSpPr>
          <p:nvPr/>
        </p:nvSpPr>
        <p:spPr bwMode="auto">
          <a:xfrm>
            <a:off x="0" y="4868863"/>
            <a:ext cx="27717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/>
              <a:t>листовой опад</a:t>
            </a:r>
          </a:p>
        </p:txBody>
      </p:sp>
      <p:sp>
        <p:nvSpPr>
          <p:cNvPr id="25621" name="AutoShape 82"/>
          <p:cNvSpPr>
            <a:spLocks noChangeArrowheads="1"/>
          </p:cNvSpPr>
          <p:nvPr/>
        </p:nvSpPr>
        <p:spPr bwMode="auto">
          <a:xfrm>
            <a:off x="2700338" y="5157788"/>
            <a:ext cx="792162" cy="71437"/>
          </a:xfrm>
          <a:prstGeom prst="rightArrow">
            <a:avLst>
              <a:gd name="adj1" fmla="val 50000"/>
              <a:gd name="adj2" fmla="val 27722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22" name="Text Box 83"/>
          <p:cNvSpPr txBox="1">
            <a:spLocks noChangeArrowheads="1"/>
          </p:cNvSpPr>
          <p:nvPr/>
        </p:nvSpPr>
        <p:spPr bwMode="auto">
          <a:xfrm>
            <a:off x="3419475" y="4868863"/>
            <a:ext cx="18732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/>
              <a:t>нематоды</a:t>
            </a:r>
          </a:p>
        </p:txBody>
      </p:sp>
      <p:sp>
        <p:nvSpPr>
          <p:cNvPr id="25623" name="AutoShape 84"/>
          <p:cNvSpPr>
            <a:spLocks noChangeArrowheads="1"/>
          </p:cNvSpPr>
          <p:nvPr/>
        </p:nvSpPr>
        <p:spPr bwMode="auto">
          <a:xfrm>
            <a:off x="5219700" y="5157788"/>
            <a:ext cx="865188" cy="71437"/>
          </a:xfrm>
          <a:prstGeom prst="rightArrow">
            <a:avLst>
              <a:gd name="adj1" fmla="val 50000"/>
              <a:gd name="adj2" fmla="val 30278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24" name="Text Box 85"/>
          <p:cNvSpPr txBox="1">
            <a:spLocks noChangeArrowheads="1"/>
          </p:cNvSpPr>
          <p:nvPr/>
        </p:nvSpPr>
        <p:spPr bwMode="auto">
          <a:xfrm>
            <a:off x="6011863" y="4868863"/>
            <a:ext cx="33845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/>
              <a:t>почвенные клещи</a:t>
            </a:r>
          </a:p>
        </p:txBody>
      </p:sp>
      <p:sp>
        <p:nvSpPr>
          <p:cNvPr id="25625" name="AutoShape 86"/>
          <p:cNvSpPr>
            <a:spLocks noChangeArrowheads="1"/>
          </p:cNvSpPr>
          <p:nvPr/>
        </p:nvSpPr>
        <p:spPr bwMode="auto">
          <a:xfrm>
            <a:off x="250825" y="5661025"/>
            <a:ext cx="865188" cy="71438"/>
          </a:xfrm>
          <a:prstGeom prst="rightArrow">
            <a:avLst>
              <a:gd name="adj1" fmla="val 50000"/>
              <a:gd name="adj2" fmla="val 30277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26" name="Text Box 87"/>
          <p:cNvSpPr txBox="1">
            <a:spLocks noChangeArrowheads="1"/>
          </p:cNvSpPr>
          <p:nvPr/>
        </p:nvSpPr>
        <p:spPr bwMode="auto">
          <a:xfrm>
            <a:off x="1187450" y="5445125"/>
            <a:ext cx="18716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/>
              <a:t>бурозубка</a:t>
            </a:r>
          </a:p>
        </p:txBody>
      </p:sp>
      <p:sp>
        <p:nvSpPr>
          <p:cNvPr id="25627" name="AutoShape 88"/>
          <p:cNvSpPr>
            <a:spLocks noChangeArrowheads="1"/>
          </p:cNvSpPr>
          <p:nvPr/>
        </p:nvSpPr>
        <p:spPr bwMode="auto">
          <a:xfrm>
            <a:off x="3132138" y="5661025"/>
            <a:ext cx="865187" cy="71438"/>
          </a:xfrm>
          <a:prstGeom prst="rightArrow">
            <a:avLst>
              <a:gd name="adj1" fmla="val 50000"/>
              <a:gd name="adj2" fmla="val 30277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28" name="Text Box 89"/>
          <p:cNvSpPr txBox="1">
            <a:spLocks noChangeArrowheads="1"/>
          </p:cNvSpPr>
          <p:nvPr/>
        </p:nvSpPr>
        <p:spPr bwMode="auto">
          <a:xfrm>
            <a:off x="4140200" y="5445125"/>
            <a:ext cx="15128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/>
              <a:t>сокол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7467600" cy="105273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dirty="0" smtClean="0">
                <a:latin typeface="+mj-lt"/>
              </a:rPr>
              <a:t>Сеть питания- совокупность нескольких взаимосвязанных пищевых цепей</a:t>
            </a:r>
          </a:p>
        </p:txBody>
      </p:sp>
      <p:pic>
        <p:nvPicPr>
          <p:cNvPr id="25604" name="Picture 4" descr="http://5biologiya.net/datas/biologija/Elovyj-les/0008-008-Pischevaja-set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24744"/>
            <a:ext cx="8712968" cy="5667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723</TotalTime>
  <Words>1259</Words>
  <Application>Microsoft Office PowerPoint</Application>
  <PresentationFormat>Экран (4:3)</PresentationFormat>
  <Paragraphs>122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6" baseType="lpstr">
      <vt:lpstr>Arial</vt:lpstr>
      <vt:lpstr>Wingdings</vt:lpstr>
      <vt:lpstr>Calibri</vt:lpstr>
      <vt:lpstr>Monotype Corsiva</vt:lpstr>
      <vt:lpstr>Times New Roman</vt:lpstr>
      <vt:lpstr>Эркер</vt:lpstr>
      <vt:lpstr>СТРУКТУРА Биогеоценоза </vt:lpstr>
      <vt:lpstr>Видовая структура биоценоза (разнообразие видов и соотношение их численности или массы)</vt:lpstr>
      <vt:lpstr>Пространственная структура биоценоза (ярусность - расположение в пространстве )</vt:lpstr>
      <vt:lpstr>Значение </vt:lpstr>
      <vt:lpstr>Трофическая структура биоценоза (цепи питания)</vt:lpstr>
      <vt:lpstr>Слайд 6</vt:lpstr>
      <vt:lpstr>Слайд 7</vt:lpstr>
      <vt:lpstr>Слайд 8</vt:lpstr>
      <vt:lpstr>Сеть питания- совокупность нескольких взаимосвязанных пищевых цепей</vt:lpstr>
      <vt:lpstr>Слайд 10</vt:lpstr>
      <vt:lpstr>Экологическая пирамида</vt:lpstr>
      <vt:lpstr>Слайд 12</vt:lpstr>
      <vt:lpstr>Типы экологических пирамид</vt:lpstr>
      <vt:lpstr>Слайд 14</vt:lpstr>
      <vt:lpstr>Слайд 15</vt:lpstr>
      <vt:lpstr>Слайд 16</vt:lpstr>
      <vt:lpstr>Решить задачи </vt:lpstr>
      <vt:lpstr>Решение</vt:lpstr>
      <vt:lpstr>Примеры заданий ЕГЭ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Список использованных ресурсов и литературы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SkyNet</cp:lastModifiedBy>
  <cp:revision>64</cp:revision>
  <dcterms:created xsi:type="dcterms:W3CDTF">1601-01-01T00:00:00Z</dcterms:created>
  <dcterms:modified xsi:type="dcterms:W3CDTF">2018-12-02T11:13:22Z</dcterms:modified>
</cp:coreProperties>
</file>