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6" r:id="rId6"/>
    <p:sldId id="270" r:id="rId7"/>
    <p:sldId id="271" r:id="rId8"/>
    <p:sldId id="273" r:id="rId9"/>
    <p:sldId id="274" r:id="rId10"/>
    <p:sldId id="275" r:id="rId11"/>
    <p:sldId id="276" r:id="rId12"/>
    <p:sldId id="278" r:id="rId13"/>
    <p:sldId id="279" r:id="rId14"/>
    <p:sldId id="280" r:id="rId15"/>
    <p:sldId id="292" r:id="rId16"/>
    <p:sldId id="293" r:id="rId17"/>
    <p:sldId id="294" r:id="rId18"/>
    <p:sldId id="277" r:id="rId19"/>
    <p:sldId id="281" r:id="rId20"/>
    <p:sldId id="284" r:id="rId21"/>
    <p:sldId id="285" r:id="rId22"/>
    <p:sldId id="286" r:id="rId23"/>
    <p:sldId id="287" r:id="rId24"/>
    <p:sldId id="288" r:id="rId25"/>
    <p:sldId id="289" r:id="rId26"/>
    <p:sldId id="291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0lik.ru/uploads/posts/2008-07/1217333862_0lik.ru_zan_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0200" y="2130425"/>
            <a:ext cx="6324600" cy="3736975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Constantia" pitchFamily="18" charset="0"/>
              </a:rPr>
              <a:t>Презентация:</a:t>
            </a:r>
            <a:br>
              <a:rPr lang="ru-RU" i="1" dirty="0" smtClean="0">
                <a:latin typeface="Constantia" pitchFamily="18" charset="0"/>
              </a:rPr>
            </a:br>
            <a:r>
              <a:rPr lang="ru-RU" i="1" dirty="0" smtClean="0">
                <a:solidFill>
                  <a:srgbClr val="C00000"/>
                </a:solidFill>
                <a:latin typeface="Constantia" pitchFamily="18" charset="0"/>
              </a:rPr>
              <a:t>«Развитие коммуникативных  навыков у дошкольников посредством организации театрализованной деятельности»</a:t>
            </a:r>
            <a:br>
              <a:rPr lang="ru-RU" i="1" dirty="0" smtClean="0">
                <a:solidFill>
                  <a:srgbClr val="C00000"/>
                </a:solidFill>
                <a:latin typeface="Constantia" pitchFamily="18" charset="0"/>
              </a:rPr>
            </a:br>
            <a:endParaRPr lang="ru-RU" i="1" dirty="0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96000"/>
            <a:ext cx="6400800" cy="762000"/>
          </a:xfrm>
        </p:spPr>
        <p:txBody>
          <a:bodyPr>
            <a:normAutofit/>
          </a:bodyPr>
          <a:lstStyle/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Arial Narrow" pitchFamily="34" charset="0"/>
              </a:rPr>
              <a:t>Выполнила  педагог-психолог  МКДОУ №216     Ардашева Н.Б.</a:t>
            </a:r>
            <a:endParaRPr lang="ru-RU" sz="2000" i="1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коммуникативных навыков.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400" b="1" dirty="0" smtClean="0"/>
              <a:t>                                                    Упражнение: «Интервью». </a:t>
            </a:r>
          </a:p>
          <a:p>
            <a:pPr>
              <a:buNone/>
            </a:pPr>
            <a:r>
              <a:rPr lang="ru-RU" sz="2400" b="1" u="sng" dirty="0" smtClean="0"/>
              <a:t>          </a:t>
            </a:r>
            <a:r>
              <a:rPr lang="ru-RU" sz="2400" u="sng" dirty="0" smtClean="0"/>
              <a:t>     Цель:</a:t>
            </a:r>
            <a:r>
              <a:rPr lang="ru-RU" sz="2400" dirty="0" smtClean="0"/>
              <a:t> развитие коммуникативных навыков, активного словаря,</a:t>
            </a:r>
          </a:p>
          <a:p>
            <a:pPr>
              <a:buNone/>
            </a:pPr>
            <a:r>
              <a:rPr lang="ru-RU" sz="2400" dirty="0" smtClean="0"/>
              <a:t>           умения вступать в диалог.</a:t>
            </a:r>
          </a:p>
          <a:p>
            <a:r>
              <a:rPr lang="ru-RU" sz="2400" u="sng" dirty="0" smtClean="0"/>
              <a:t>Количество играющих</a:t>
            </a:r>
            <a:r>
              <a:rPr lang="ru-RU" sz="2400" dirty="0" smtClean="0"/>
              <a:t>: 3 и более человек.</a:t>
            </a:r>
          </a:p>
          <a:p>
            <a:r>
              <a:rPr lang="ru-RU" sz="2400" u="sng" dirty="0" smtClean="0"/>
              <a:t>Необходимые приспособления</a:t>
            </a:r>
            <a:r>
              <a:rPr lang="ru-RU" sz="2400" dirty="0" smtClean="0"/>
              <a:t>: стул.</a:t>
            </a:r>
          </a:p>
          <a:p>
            <a:r>
              <a:rPr lang="ru-RU" sz="2400" u="sng" dirty="0" smtClean="0"/>
              <a:t>Описание игры</a:t>
            </a:r>
            <a:r>
              <a:rPr lang="ru-RU" sz="2400" dirty="0" smtClean="0"/>
              <a:t>: дети выбирают ведущего, а затем, представляя, что они — взрослые люди, по очереди становятся на стульчик и отвечают на вопросы, которые им будет задавать ведущий. Ведущий просит ребенка представиться по имени-отчеству, рассказать о том, где и кем он работает, есть ли у него дети, какие имеет увлечения и т. д.</a:t>
            </a:r>
          </a:p>
          <a:p>
            <a:r>
              <a:rPr lang="ru-RU" sz="2400" u="sng" dirty="0" smtClean="0"/>
              <a:t>Комментарий:</a:t>
            </a:r>
            <a:r>
              <a:rPr lang="ru-RU" sz="2400" dirty="0" smtClean="0"/>
              <a:t> на первых этапах игры дети часто затрудняются подборе вопросов. В этом случае взрослый роль ведущего берет на себя, предлагая детям образец диалога. Вопросы могут касаться чего угодно, но необходимо помнить, что разговор должен быть «взрослым».</a:t>
            </a:r>
          </a:p>
          <a:p>
            <a:r>
              <a:rPr lang="ru-RU" sz="2400" dirty="0" smtClean="0"/>
              <a:t>Эта игра помогает познакомиться с детьми, которые только что пришли в группу, а также вовлечь в общение стеснительных детей. Если же дети еще совсем плохо знакомы, правило можно немного изменить: ребенок, поймавший мяч, называет имя предыдущего игрока, затем свое, а далее (если знает) имя ребенка, которому будет кидать мяч.</a:t>
            </a:r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коммуникативных навыков.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                           Упражнение: «Комплименты другу».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u="sng" dirty="0" smtClean="0"/>
              <a:t>Цель: </a:t>
            </a:r>
            <a:r>
              <a:rPr lang="ru-RU" sz="2400" dirty="0" smtClean="0"/>
              <a:t>формирование умения вступать в диалог со сверстниками.</a:t>
            </a:r>
          </a:p>
          <a:p>
            <a:pPr>
              <a:buNone/>
            </a:pPr>
            <a:r>
              <a:rPr lang="ru-RU" sz="2400" u="sng" dirty="0" smtClean="0"/>
              <a:t>Описание:</a:t>
            </a:r>
            <a:r>
              <a:rPr lang="ru-RU" sz="2400" dirty="0" smtClean="0"/>
              <a:t> Сидя в кругу, все берутся за руки. Глядя в глаза соседу, надо сказать ему несколько добрых слов, за что-то похвалить. Ребенок кивает головой и говорит: «Спасибо, мне очень приятно!» Затем он дарит комплимент своему соседу. (Упражнение проводится по кругу  или в парах.)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                   Упражнение: « На что похоже настроение?».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dirty="0" smtClean="0"/>
              <a:t>         Участники игры по очереди говорят, на какое время года, природное явление, погоду похоже их сегодняшнее настроение. Начать  сравнения лучше взрослому: « Мое настроение похоже на белое пушистое облачко  на спокойном голубом небе, а  твое?»</a:t>
            </a:r>
          </a:p>
          <a:p>
            <a:pPr>
              <a:buNone/>
            </a:pPr>
            <a:r>
              <a:rPr lang="ru-RU" sz="2400" dirty="0" smtClean="0"/>
              <a:t>         Упражнение проводится по кругу. Взрослый обобщает – какое же сегодня настроение у всей группы: грустное, веселое, смешное, злое и т.д.</a:t>
            </a:r>
          </a:p>
          <a:p>
            <a:pPr>
              <a:buNone/>
            </a:pPr>
            <a:r>
              <a:rPr lang="ru-RU" sz="2400" dirty="0" smtClean="0"/>
              <a:t>          Интерпретируя ответы детей, учтите, что плохая погода, холод, дождь, хмурое небо, агрессивные элементы свидетельствуют об эмоциональном неблагополучии.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400" b="1" dirty="0" smtClean="0"/>
              <a:t>                                              Игра: «Четвертый лишний». 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u="sng" dirty="0" smtClean="0"/>
              <a:t>Цель</a:t>
            </a:r>
            <a:r>
              <a:rPr lang="ru-RU" sz="2400" dirty="0" smtClean="0"/>
              <a:t>: </a:t>
            </a:r>
            <a:r>
              <a:rPr lang="ru-RU" sz="2400" b="1" dirty="0" smtClean="0"/>
              <a:t>развитие внимания</a:t>
            </a:r>
            <a:r>
              <a:rPr lang="ru-RU" sz="2400" dirty="0" smtClean="0"/>
              <a:t>, восприятия, памяти, распознавание различных </a:t>
            </a:r>
            <a:r>
              <a:rPr lang="ru-RU" sz="2400" b="1" dirty="0" smtClean="0"/>
              <a:t>эмоций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Педагог предъявляет детям четыре пиктограммы </a:t>
            </a:r>
            <a:r>
              <a:rPr lang="ru-RU" sz="2400" b="1" dirty="0" smtClean="0"/>
              <a:t>эмоциональных состояний</a:t>
            </a:r>
            <a:r>
              <a:rPr lang="ru-RU" sz="2400" dirty="0" smtClean="0"/>
              <a:t>. Ребенок должен выделить одно состояние, которое не подходит к </a:t>
            </a:r>
            <a:r>
              <a:rPr lang="ru-RU" sz="2400" u="sng" dirty="0" smtClean="0"/>
              <a:t>остальным</a:t>
            </a:r>
            <a:r>
              <a:rPr lang="ru-RU" sz="2400" dirty="0" smtClean="0"/>
              <a:t>:</a:t>
            </a:r>
          </a:p>
          <a:p>
            <a:r>
              <a:rPr lang="ru-RU" sz="2400" dirty="0" smtClean="0"/>
              <a:t>-радость, добродушие, отзывчивость, жадность;</a:t>
            </a:r>
          </a:p>
          <a:p>
            <a:r>
              <a:rPr lang="ru-RU" sz="2400" dirty="0" smtClean="0"/>
              <a:t>-грусть, обида, вина, радость;</a:t>
            </a:r>
          </a:p>
          <a:p>
            <a:r>
              <a:rPr lang="ru-RU" sz="2400" dirty="0" smtClean="0"/>
              <a:t>-трудолюбие, лень, жадность, зависть;</a:t>
            </a:r>
          </a:p>
          <a:p>
            <a:r>
              <a:rPr lang="ru-RU" sz="2400" dirty="0" smtClean="0"/>
              <a:t>-жадность, злость, зависть, отзывчивость.</a:t>
            </a:r>
          </a:p>
          <a:p>
            <a:r>
              <a:rPr lang="ru-RU" sz="2400" dirty="0" smtClean="0"/>
              <a:t>В другом варианте игры педагог зачитывает задания без опоры на картинный материал.</a:t>
            </a:r>
          </a:p>
          <a:p>
            <a:r>
              <a:rPr lang="ru-RU" sz="2400" dirty="0" smtClean="0"/>
              <a:t>-грустит, огорчается, веселится, печалится;</a:t>
            </a:r>
          </a:p>
          <a:p>
            <a:r>
              <a:rPr lang="ru-RU" sz="2400" dirty="0" smtClean="0"/>
              <a:t>-радость, веселье, восторг, злость;</a:t>
            </a:r>
          </a:p>
          <a:p>
            <a:r>
              <a:rPr lang="ru-RU" sz="2400" dirty="0" smtClean="0"/>
              <a:t>-радостный, веселый, счастливый, злой.</a:t>
            </a: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                                   Игра: «Что было бы, если бы…». </a:t>
            </a:r>
            <a:endParaRPr lang="ru-RU" sz="2400" dirty="0" smtClean="0"/>
          </a:p>
          <a:p>
            <a:r>
              <a:rPr lang="ru-RU" sz="2400" u="sng" dirty="0" smtClean="0"/>
              <a:t>       Цель</a:t>
            </a:r>
            <a:r>
              <a:rPr lang="ru-RU" sz="2400" dirty="0" smtClean="0"/>
              <a:t>: </a:t>
            </a:r>
            <a:r>
              <a:rPr lang="ru-RU" sz="2400" b="1" dirty="0" smtClean="0"/>
              <a:t>развивать</a:t>
            </a:r>
            <a:r>
              <a:rPr lang="ru-RU" sz="2400" dirty="0" smtClean="0"/>
              <a:t> способность распознавать и выражать различные </a:t>
            </a:r>
            <a:r>
              <a:rPr lang="ru-RU" sz="2400" b="1" dirty="0" smtClean="0"/>
              <a:t>эмоции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Взрослый показывает детям сюжетную картинку, у героя </a:t>
            </a:r>
            <a:r>
              <a:rPr lang="ru-RU" sz="2400" i="1" dirty="0" smtClean="0"/>
              <a:t>(ев)</a:t>
            </a:r>
            <a:r>
              <a:rPr lang="ru-RU" sz="2400" dirty="0" smtClean="0"/>
              <a:t> которой отсутствует </a:t>
            </a:r>
            <a:r>
              <a:rPr lang="ru-RU" sz="2400" i="1" dirty="0" smtClean="0"/>
              <a:t>(ют)</a:t>
            </a:r>
            <a:r>
              <a:rPr lang="ru-RU" sz="2400" dirty="0" smtClean="0"/>
              <a:t> лицо </a:t>
            </a:r>
            <a:r>
              <a:rPr lang="ru-RU" sz="2400" i="1" dirty="0" smtClean="0"/>
              <a:t>(а)</a:t>
            </a:r>
            <a:r>
              <a:rPr lang="ru-RU" sz="2400" dirty="0" smtClean="0"/>
              <a:t>. Детям предлагается назвать, какую </a:t>
            </a:r>
            <a:r>
              <a:rPr lang="ru-RU" sz="2400" b="1" dirty="0" smtClean="0"/>
              <a:t>эмоцию</a:t>
            </a:r>
            <a:r>
              <a:rPr lang="ru-RU" sz="2400" dirty="0" smtClean="0"/>
              <a:t> они считают подходящей к данному случаю и почему. После этого взрослый предлагает детям изменить </a:t>
            </a:r>
            <a:r>
              <a:rPr lang="ru-RU" sz="2400" b="1" dirty="0" smtClean="0"/>
              <a:t>эмоцию на лице героя</a:t>
            </a:r>
            <a:r>
              <a:rPr lang="ru-RU" sz="2400" dirty="0" smtClean="0"/>
              <a:t>. Что было бы, если бы он стал веселым (загрустил, разозлился и т. д. ?</a:t>
            </a:r>
          </a:p>
          <a:p>
            <a:r>
              <a:rPr lang="ru-RU" sz="2400" dirty="0" smtClean="0"/>
              <a:t>Можно разделить </a:t>
            </a:r>
            <a:r>
              <a:rPr lang="ru-RU" sz="2400" b="1" dirty="0" smtClean="0"/>
              <a:t>детей</a:t>
            </a:r>
            <a:r>
              <a:rPr lang="ru-RU" sz="2400" dirty="0" smtClean="0"/>
              <a:t> на группы по количеству </a:t>
            </a:r>
            <a:r>
              <a:rPr lang="ru-RU" sz="2400" b="1" dirty="0" smtClean="0"/>
              <a:t>эмоций</a:t>
            </a:r>
            <a:r>
              <a:rPr lang="ru-RU" sz="2400" dirty="0" smtClean="0"/>
              <a:t> и каждой группе предложить разыграть ситуацию. Например, одна группа придумывает и разыгрывает ситуацию, герои которой злятся, другая – ситуацию, в которой герои смеются.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dirty="0" smtClean="0"/>
              <a:t>                          </a:t>
            </a:r>
            <a:r>
              <a:rPr lang="ru-RU" sz="2400" dirty="0" smtClean="0"/>
              <a:t> </a:t>
            </a:r>
            <a:r>
              <a:rPr lang="ru-RU" sz="2400" b="1" dirty="0" smtClean="0"/>
              <a:t>Психогимнастические упражнения (этюды</a:t>
            </a:r>
            <a:r>
              <a:rPr lang="ru-RU" sz="2400" b="1" dirty="0" smtClean="0"/>
              <a:t>)   </a:t>
            </a:r>
          </a:p>
          <a:p>
            <a:pPr>
              <a:buNone/>
            </a:pPr>
            <a:r>
              <a:rPr lang="ru-RU" sz="2400" b="1" dirty="0" smtClean="0"/>
              <a:t> </a:t>
            </a:r>
            <a:r>
              <a:rPr lang="ru-RU" sz="2400" b="1" dirty="0" smtClean="0"/>
              <a:t>              </a:t>
            </a:r>
            <a:r>
              <a:rPr lang="ru-RU" sz="2400" dirty="0" smtClean="0"/>
              <a:t> </a:t>
            </a:r>
            <a:r>
              <a:rPr lang="ru-RU" sz="2400" u="sng" dirty="0" smtClean="0"/>
              <a:t>цель:</a:t>
            </a:r>
            <a:r>
              <a:rPr lang="ru-RU" sz="2400" dirty="0" smtClean="0"/>
              <a:t> </a:t>
            </a:r>
            <a:r>
              <a:rPr lang="ru-RU" sz="2400" dirty="0" smtClean="0"/>
              <a:t>овладение навыками управления своей эмоциональной сферой: развитие у детей способности понимать, осознавать свои и чужие эмоции, правильно их выражать, полноценно переживать.</a:t>
            </a:r>
          </a:p>
          <a:p>
            <a:r>
              <a:rPr lang="ru-RU" sz="2400" u="sng" dirty="0" smtClean="0"/>
              <a:t>1.Новая кукла </a:t>
            </a:r>
            <a:r>
              <a:rPr lang="ru-RU" sz="2400" dirty="0" smtClean="0"/>
              <a:t>(этюд на выражение радости).</a:t>
            </a:r>
          </a:p>
          <a:p>
            <a:pPr>
              <a:buNone/>
            </a:pPr>
            <a:r>
              <a:rPr lang="ru-RU" sz="2400" dirty="0" smtClean="0"/>
              <a:t>      Девочке </a:t>
            </a:r>
            <a:r>
              <a:rPr lang="ru-RU" sz="2400" dirty="0" smtClean="0"/>
              <a:t>подарили новую куклу. Она рада, весело скачет, кружится, играет с куклой.</a:t>
            </a:r>
          </a:p>
          <a:p>
            <a:r>
              <a:rPr lang="ru-RU" sz="2400" u="sng" dirty="0" smtClean="0"/>
              <a:t>2. Баба-Яга </a:t>
            </a:r>
            <a:r>
              <a:rPr lang="ru-RU" sz="2400" dirty="0" smtClean="0"/>
              <a:t>(этюд на выражение гнева).</a:t>
            </a:r>
            <a:br>
              <a:rPr lang="ru-RU" sz="2400" dirty="0" smtClean="0"/>
            </a:br>
            <a:r>
              <a:rPr lang="ru-RU" sz="2400" dirty="0" smtClean="0"/>
              <a:t>Баба-Яга поймала Аленушку, велела ей затопить печку, чтобы потом съесть девочку, а сама уснула. Проснулась, а Аленушки и нет — сбежала. Рассердилась Баба-Яга, что без ужина осталась. Бегает по избе, ногами топает, кулаками размахивает.</a:t>
            </a:r>
          </a:p>
          <a:p>
            <a:r>
              <a:rPr lang="ru-RU" sz="2400" u="sng" dirty="0" smtClean="0"/>
              <a:t>3.Фокус </a:t>
            </a:r>
            <a:r>
              <a:rPr lang="ru-RU" sz="2400" dirty="0" smtClean="0"/>
              <a:t>(этюд на выражение удивления). </a:t>
            </a:r>
            <a:br>
              <a:rPr lang="ru-RU" sz="2400" dirty="0" smtClean="0"/>
            </a:br>
            <a:r>
              <a:rPr lang="ru-RU" sz="2400" dirty="0" smtClean="0"/>
              <a:t>Мальчик очень удивился: он увидел, как фокусник посадил в пустой чемодан кошку и закрыл его, а когда открыл чемодан, кошки там не было. Из чемодана выпрыгнула собака</a:t>
            </a:r>
            <a:r>
              <a:rPr lang="ru-RU" sz="2400" dirty="0" smtClean="0"/>
              <a:t>.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09800"/>
            <a:ext cx="8458200" cy="464820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                    </a:t>
            </a:r>
            <a:r>
              <a:rPr lang="ru-RU" sz="2400" dirty="0" smtClean="0"/>
              <a:t> </a:t>
            </a:r>
            <a:r>
              <a:rPr lang="ru-RU" sz="2400" b="1" dirty="0" smtClean="0"/>
              <a:t>Психогимнастические упражнения (этюды) </a:t>
            </a:r>
          </a:p>
          <a:p>
            <a:r>
              <a:rPr lang="ru-RU" sz="2400" u="sng" dirty="0" smtClean="0"/>
              <a:t>4.Лисичка </a:t>
            </a:r>
            <a:r>
              <a:rPr lang="ru-RU" sz="2400" u="sng" dirty="0" smtClean="0"/>
              <a:t>подслушивает </a:t>
            </a:r>
            <a:r>
              <a:rPr lang="ru-RU" sz="2400" dirty="0" smtClean="0"/>
              <a:t>(этюд на выражение интереса).</a:t>
            </a:r>
            <a:br>
              <a:rPr lang="ru-RU" sz="2400" dirty="0" smtClean="0"/>
            </a:br>
            <a:r>
              <a:rPr lang="ru-RU" sz="2400" dirty="0" smtClean="0"/>
              <a:t>Лисичка стоит у окна избушки, в которой живут котик с петушком, и подслушивает, о чем они говорят.</a:t>
            </a:r>
          </a:p>
          <a:p>
            <a:r>
              <a:rPr lang="ru-RU" sz="2400" u="sng" dirty="0" smtClean="0"/>
              <a:t>5.Соленый чай </a:t>
            </a:r>
            <a:r>
              <a:rPr lang="ru-RU" sz="2400" dirty="0" smtClean="0"/>
              <a:t>(этюд на выражение отвращения). </a:t>
            </a:r>
            <a:br>
              <a:rPr lang="ru-RU" sz="2400" dirty="0" smtClean="0"/>
            </a:br>
            <a:r>
              <a:rPr lang="ru-RU" sz="2400" dirty="0" smtClean="0"/>
              <a:t>Мальчик во время еды смотрел телевизор. Он налил в чашку чая и не глядя, по ошибке вместо сахара насыпал две ложки соли. Помешал и сделал первый глоток. До чего же противный вкус!</a:t>
            </a:r>
          </a:p>
          <a:p>
            <a:r>
              <a:rPr lang="ru-RU" sz="2400" u="sng" dirty="0" smtClean="0"/>
              <a:t>6.Новая девочка </a:t>
            </a:r>
            <a:r>
              <a:rPr lang="ru-RU" sz="2400" dirty="0" smtClean="0"/>
              <a:t>(этюд на выражение презрения).</a:t>
            </a:r>
            <a:br>
              <a:rPr lang="ru-RU" sz="2400" dirty="0" smtClean="0"/>
            </a:br>
            <a:r>
              <a:rPr lang="ru-RU" sz="2400" dirty="0" smtClean="0"/>
              <a:t>В группу пришла новая девочка. Она была в нарядном платье, в руках держала красивую куклу, а на голове у нее был завязан большой бант. Она считала себя самой красивой, а остальных детей — недостойными ее внимания. Она смотрела на всех свысока, презрительно поджав губы...</a:t>
            </a:r>
          </a:p>
          <a:p>
            <a:pPr>
              <a:buNone/>
            </a:pPr>
            <a:r>
              <a:rPr lang="ru-RU" sz="2400" b="1" dirty="0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 и упражнения на развитие эмоциональной сферы.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09800"/>
            <a:ext cx="8458200" cy="464820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                    </a:t>
            </a:r>
            <a:r>
              <a:rPr lang="ru-RU" sz="2400" dirty="0" smtClean="0"/>
              <a:t> </a:t>
            </a:r>
            <a:r>
              <a:rPr lang="ru-RU" sz="2400" b="1" dirty="0" smtClean="0"/>
              <a:t>Психогимнастические упражнения (этюды) </a:t>
            </a:r>
          </a:p>
          <a:p>
            <a:r>
              <a:rPr lang="ru-RU" sz="2400" b="1" dirty="0" smtClean="0"/>
              <a:t> </a:t>
            </a:r>
            <a:r>
              <a:rPr lang="ru-RU" sz="2400" u="sng" dirty="0" smtClean="0"/>
              <a:t>7.Про Таню </a:t>
            </a:r>
            <a:r>
              <a:rPr lang="ru-RU" sz="2400" dirty="0" smtClean="0"/>
              <a:t>(горе — радость).</a:t>
            </a:r>
            <a:br>
              <a:rPr lang="ru-RU" sz="2400" dirty="0" smtClean="0"/>
            </a:br>
            <a:r>
              <a:rPr lang="ru-RU" sz="2400" dirty="0" smtClean="0"/>
              <a:t>Наша Таня громко плачет: </a:t>
            </a:r>
            <a:br>
              <a:rPr lang="ru-RU" sz="2400" dirty="0" smtClean="0"/>
            </a:br>
            <a:r>
              <a:rPr lang="ru-RU" sz="2400" dirty="0" smtClean="0"/>
              <a:t>Уронила в речку мячик (горе). </a:t>
            </a:r>
            <a:br>
              <a:rPr lang="ru-RU" sz="2400" dirty="0" smtClean="0"/>
            </a:br>
            <a:r>
              <a:rPr lang="ru-RU" sz="2400" dirty="0" smtClean="0"/>
              <a:t>«Тише, Танечка, не плачь —</a:t>
            </a:r>
            <a:br>
              <a:rPr lang="ru-RU" sz="2400" dirty="0" smtClean="0"/>
            </a:br>
            <a:r>
              <a:rPr lang="ru-RU" sz="2400" dirty="0" smtClean="0"/>
              <a:t>Не утонет в речке мяч!»</a:t>
            </a:r>
          </a:p>
          <a:p>
            <a:r>
              <a:rPr lang="ru-RU" sz="2400" u="sng" dirty="0" smtClean="0"/>
              <a:t>8.Золушка</a:t>
            </a:r>
            <a:r>
              <a:rPr lang="ru-RU" sz="2400" dirty="0" smtClean="0"/>
              <a:t> (этюд на выражение печали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ru-RU" sz="2400" dirty="0" smtClean="0"/>
              <a:t>    Золушка </a:t>
            </a:r>
            <a:r>
              <a:rPr lang="ru-RU" sz="2400" dirty="0" smtClean="0"/>
              <a:t>возвращается с бала очень печальной: она больше не увидит принца, к тому же она потеряла свою туфельку…</a:t>
            </a:r>
          </a:p>
          <a:p>
            <a:r>
              <a:rPr lang="ru-RU" sz="2400" u="sng" dirty="0" smtClean="0"/>
              <a:t>9.Один дома </a:t>
            </a:r>
            <a:r>
              <a:rPr lang="ru-RU" sz="2400" dirty="0" smtClean="0"/>
              <a:t>(этюд на выражение страха). </a:t>
            </a:r>
          </a:p>
          <a:p>
            <a:pPr>
              <a:buNone/>
            </a:pPr>
            <a:r>
              <a:rPr lang="ru-RU" sz="2400" dirty="0" smtClean="0"/>
              <a:t>     Мама-енотиха </a:t>
            </a:r>
            <a:r>
              <a:rPr lang="ru-RU" sz="2400" dirty="0" smtClean="0"/>
              <a:t>ушла добыть еду, крошка-енот остался один в норе. Вокруг темно, слышны разные шорохи. Крошке еноту страшно – а вдруг на него кто-нибудь нападет, а мама не успеет придти на помощь? </a:t>
            </a:r>
          </a:p>
          <a:p>
            <a:pPr>
              <a:buNone/>
            </a:pPr>
            <a:endParaRPr lang="ru-RU" sz="24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речевых и мимических движений.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400" b="1" dirty="0" smtClean="0"/>
              <a:t>                                                            Упражнение: «Смешные  овощи». 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u="sng" dirty="0" smtClean="0"/>
              <a:t>                     Цель: </a:t>
            </a:r>
            <a:r>
              <a:rPr lang="ru-RU" sz="2400" dirty="0" smtClean="0"/>
              <a:t>формирование умения обогащать речь мимикой.</a:t>
            </a:r>
          </a:p>
          <a:p>
            <a:r>
              <a:rPr lang="ru-RU" sz="2400" u="sng" dirty="0" smtClean="0"/>
              <a:t>Описание:</a:t>
            </a:r>
            <a:r>
              <a:rPr lang="ru-RU" sz="2400" dirty="0" smtClean="0"/>
              <a:t>  Взрослый делит детей на 2 команды и дает детям задание:</a:t>
            </a:r>
          </a:p>
          <a:p>
            <a:pPr>
              <a:buNone/>
            </a:pPr>
            <a:r>
              <a:rPr lang="ru-RU" sz="2400" dirty="0" smtClean="0"/>
              <a:t>        Ты будешь толстяком помидором, а ты — худышкой петрушкой, ты — толстушкой капустой, а ты — худышкой луком и т.д. Справа от меня овощи — худышки, слева овощи-толстяки и толстушки.</a:t>
            </a:r>
          </a:p>
          <a:p>
            <a:r>
              <a:rPr lang="ru-RU" sz="2400" dirty="0" smtClean="0"/>
              <a:t>Встретились толстяки и худышки.</a:t>
            </a:r>
          </a:p>
          <a:p>
            <a:r>
              <a:rPr lang="ru-RU" sz="2400" dirty="0" smtClean="0"/>
              <a:t>Удивились худышки: «Ах, какие вы толстые!»</a:t>
            </a:r>
          </a:p>
          <a:p>
            <a:r>
              <a:rPr lang="ru-RU" sz="2400" dirty="0" smtClean="0"/>
              <a:t>Рассердились толстяки и толстушки: «Не такие уж мы толстые!»</a:t>
            </a:r>
          </a:p>
          <a:p>
            <a:r>
              <a:rPr lang="ru-RU" sz="2400" dirty="0" smtClean="0"/>
              <a:t>Еще больше удивились худышки: «О, да вы еще и сердитые!»</a:t>
            </a:r>
          </a:p>
          <a:p>
            <a:r>
              <a:rPr lang="ru-RU" sz="2400" dirty="0" smtClean="0"/>
              <a:t>Еще больше рассердились толстяки и толстушки: «У-у-у! Мы действительно сердитые!»</a:t>
            </a:r>
          </a:p>
          <a:p>
            <a:r>
              <a:rPr lang="ru-RU" sz="2400" dirty="0" smtClean="0"/>
              <a:t>Сморщили нос худышки: «Ф-фу! Не хотим с вами в одном огороде расти!»</a:t>
            </a:r>
          </a:p>
          <a:p>
            <a:r>
              <a:rPr lang="ru-RU" sz="2400" dirty="0" smtClean="0"/>
              <a:t>Скривили губы толстяки и толстушки: «Пф! Ну и не надо!» Худышки втягивают щеки, толстяки надувают.</a:t>
            </a:r>
          </a:p>
          <a:p>
            <a:r>
              <a:rPr lang="ru-RU" sz="2400" dirty="0" smtClean="0"/>
              <a:t>Смотрят друг на друга.</a:t>
            </a:r>
          </a:p>
          <a:p>
            <a:r>
              <a:rPr lang="ru-RU" sz="2400" dirty="0" smtClean="0"/>
              <a:t>Смотрят подняв брови и широко открыв глаза.</a:t>
            </a:r>
          </a:p>
          <a:p>
            <a:r>
              <a:rPr lang="ru-RU" sz="2400" dirty="0" smtClean="0"/>
              <a:t>Хмурят брови, морщат губы и смотрят сердито.</a:t>
            </a:r>
          </a:p>
          <a:p>
            <a:r>
              <a:rPr lang="ru-RU" sz="2400" dirty="0" smtClean="0"/>
              <a:t>Округляют губы, как при произнесении звука «о», поднимают брови.</a:t>
            </a:r>
          </a:p>
          <a:p>
            <a:r>
              <a:rPr lang="ru-RU" sz="2400" dirty="0" smtClean="0"/>
              <a:t>Вытягивают губы трубочкой, сводят брови.</a:t>
            </a:r>
          </a:p>
          <a:p>
            <a:r>
              <a:rPr lang="ru-RU" sz="2400" dirty="0" smtClean="0"/>
              <a:t>Морщат нос и произносят шепотом «фу».</a:t>
            </a:r>
          </a:p>
          <a:p>
            <a:r>
              <a:rPr lang="ru-RU" sz="2400" dirty="0" smtClean="0"/>
              <a:t>Изображают на лице возмущение, кривят уголки рта, произнося шепотом «пФ».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 мимических движений.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                                 Упражнение: «Изобрази вкус». </a:t>
            </a:r>
            <a:endParaRPr lang="ru-RU" sz="2400" dirty="0" smtClean="0"/>
          </a:p>
          <a:p>
            <a:r>
              <a:rPr lang="ru-RU" sz="2400" dirty="0" smtClean="0"/>
              <a:t> Дети мимикой изображают, что едят кислый лимон, сладкую конфету, горькое лекарство и т.д.</a:t>
            </a:r>
          </a:p>
          <a:p>
            <a:pPr>
              <a:buNone/>
            </a:pPr>
            <a:r>
              <a:rPr lang="ru-RU" sz="2400" b="1" dirty="0" smtClean="0"/>
              <a:t>                             Упражнение: «Изобрази настроение». </a:t>
            </a:r>
            <a:endParaRPr lang="ru-RU" sz="2400" dirty="0" smtClean="0"/>
          </a:p>
          <a:p>
            <a:r>
              <a:rPr lang="ru-RU" sz="2400" dirty="0" smtClean="0"/>
              <a:t> Дети мимикой изображают боль (поскользнулся и упал), холод (замерз в зимний ветреный день), радость (солнце светит), испуг (гром и молния) и т.д.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b="1" dirty="0" smtClean="0"/>
              <a:t>             Упражнение: «Изобрази характер и поведение». </a:t>
            </a:r>
            <a:endParaRPr lang="ru-RU" sz="2400" dirty="0" smtClean="0"/>
          </a:p>
          <a:p>
            <a:r>
              <a:rPr lang="ru-RU" sz="2400" dirty="0" smtClean="0"/>
              <a:t> Мимикой изображают, как злится волк, трясется от страха заяц, тревожится белка, радуется лисичка.</a:t>
            </a:r>
          </a:p>
          <a:p>
            <a:pPr>
              <a:buNone/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Актуальность.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667000"/>
            <a:ext cx="8458200" cy="419100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Дошкольный возраст – уникальный период интенсивного, всестороннего развития ребенка. В дошкольном  возрасте закладываются начальные ключевые компетенции, главной из которых является коммуникативная.</a:t>
            </a:r>
          </a:p>
          <a:p>
            <a:r>
              <a:rPr lang="ru-RU" sz="2400" dirty="0" smtClean="0"/>
              <a:t>Согласно требованиям ФГОС  к структуре основной общеобразовательной  программы дошкольного образования, особое внимание уделяется  развитию у детей коммуникативных компетенций.</a:t>
            </a:r>
          </a:p>
          <a:p>
            <a:r>
              <a:rPr lang="ru-RU" sz="2400" dirty="0" smtClean="0"/>
              <a:t>Проблема коммуникативных способностей находится в центре внимания  социальных психологов в связи с её значимостью во всех сферах жизнедеятельности каждого человека.</a:t>
            </a:r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 координации слова с  движением.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1600" y="1752600"/>
            <a:ext cx="6553200" cy="51054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ru-RU" sz="2000" b="1" dirty="0" smtClean="0"/>
              <a:t>                  </a:t>
            </a:r>
            <a:r>
              <a:rPr lang="ru-RU" sz="2000" b="1" dirty="0" smtClean="0"/>
              <a:t>     </a:t>
            </a:r>
            <a:r>
              <a:rPr lang="ru-RU" sz="2000" b="1" dirty="0" smtClean="0"/>
              <a:t>Игра: «Машина»</a:t>
            </a:r>
          </a:p>
          <a:p>
            <a:pPr>
              <a:buNone/>
            </a:pPr>
            <a:r>
              <a:rPr lang="ru-RU" sz="2000" dirty="0" err="1" smtClean="0"/>
              <a:t>Би-,би-,би</a:t>
            </a:r>
            <a:r>
              <a:rPr lang="ru-RU" sz="2000" dirty="0" smtClean="0"/>
              <a:t>-</a:t>
            </a:r>
          </a:p>
          <a:p>
            <a:pPr>
              <a:buNone/>
            </a:pPr>
            <a:r>
              <a:rPr lang="ru-RU" sz="2000" dirty="0" smtClean="0"/>
              <a:t>Гудит машина,</a:t>
            </a:r>
          </a:p>
          <a:p>
            <a:pPr>
              <a:buNone/>
            </a:pPr>
            <a:r>
              <a:rPr lang="ru-RU" sz="2000" dirty="0" smtClean="0"/>
              <a:t>Тук, тук, тук- </a:t>
            </a:r>
          </a:p>
          <a:p>
            <a:pPr>
              <a:buNone/>
            </a:pPr>
            <a:r>
              <a:rPr lang="ru-RU" sz="2000" dirty="0" smtClean="0"/>
              <a:t>Мотор стучит, </a:t>
            </a:r>
          </a:p>
          <a:p>
            <a:pPr>
              <a:buNone/>
            </a:pPr>
            <a:r>
              <a:rPr lang="ru-RU" sz="2000" dirty="0" smtClean="0"/>
              <a:t>Едем, едем, едем, едем-</a:t>
            </a:r>
          </a:p>
          <a:p>
            <a:pPr>
              <a:buNone/>
            </a:pPr>
            <a:r>
              <a:rPr lang="ru-RU" sz="2000" dirty="0" smtClean="0"/>
              <a:t>Он так громко говорит,  </a:t>
            </a:r>
          </a:p>
          <a:p>
            <a:pPr>
              <a:buNone/>
            </a:pPr>
            <a:r>
              <a:rPr lang="ru-RU" sz="2000" dirty="0" smtClean="0"/>
              <a:t>Шины трутся о дорогу:</a:t>
            </a:r>
          </a:p>
          <a:p>
            <a:pPr>
              <a:buNone/>
            </a:pPr>
            <a:r>
              <a:rPr lang="ru-RU" sz="2000" dirty="0" err="1" smtClean="0"/>
              <a:t>Шу</a:t>
            </a:r>
            <a:r>
              <a:rPr lang="ru-RU" sz="2000" dirty="0" smtClean="0"/>
              <a:t>-, </a:t>
            </a:r>
            <a:r>
              <a:rPr lang="ru-RU" sz="2000" dirty="0" err="1" smtClean="0"/>
              <a:t>шу</a:t>
            </a:r>
            <a:r>
              <a:rPr lang="ru-RU" sz="2000" dirty="0" smtClean="0"/>
              <a:t>-, </a:t>
            </a:r>
            <a:r>
              <a:rPr lang="ru-RU" sz="2000" dirty="0" err="1" smtClean="0"/>
              <a:t>шу</a:t>
            </a:r>
            <a:r>
              <a:rPr lang="ru-RU" sz="2000" dirty="0" smtClean="0"/>
              <a:t>-,       </a:t>
            </a:r>
          </a:p>
          <a:p>
            <a:pPr>
              <a:buNone/>
            </a:pPr>
            <a:r>
              <a:rPr lang="ru-RU" sz="2000" dirty="0" smtClean="0"/>
              <a:t>Они шуршат,    </a:t>
            </a:r>
          </a:p>
          <a:p>
            <a:pPr>
              <a:buNone/>
            </a:pPr>
            <a:r>
              <a:rPr lang="ru-RU" sz="2000" dirty="0" smtClean="0"/>
              <a:t>Быстро крутятся колеса :</a:t>
            </a:r>
          </a:p>
          <a:p>
            <a:pPr>
              <a:buNone/>
            </a:pPr>
            <a:r>
              <a:rPr lang="ru-RU" sz="2000" dirty="0" smtClean="0"/>
              <a:t>Та-, та-, та-</a:t>
            </a:r>
          </a:p>
          <a:p>
            <a:pPr>
              <a:buNone/>
            </a:pPr>
            <a:r>
              <a:rPr lang="ru-RU" sz="2000" dirty="0" smtClean="0"/>
              <a:t>Вперед спешат.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Дети ритмично постукивают кулачком одной руки о кулачок другой руки.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</a:t>
            </a:r>
          </a:p>
          <a:p>
            <a:pPr>
              <a:buNone/>
            </a:pPr>
            <a:r>
              <a:rPr lang="ru-RU" sz="2000" dirty="0" smtClean="0"/>
              <a:t>Ритмично хлопают в ладоши.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Потирают ладони друг о друга.  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Ритмично вертят руками.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 координации слова с  движением.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1200"/>
            <a:ext cx="8839200" cy="4724400"/>
          </a:xfrm>
        </p:spPr>
        <p:txBody>
          <a:bodyPr numCol="1">
            <a:normAutofit fontScale="70000" lnSpcReduction="20000"/>
          </a:bodyPr>
          <a:lstStyle/>
          <a:p>
            <a:pPr>
              <a:buNone/>
            </a:pPr>
            <a:r>
              <a:rPr lang="ru-RU" sz="2300" b="1" dirty="0" smtClean="0"/>
              <a:t>                    Игра: «Ипподром»</a:t>
            </a:r>
            <a:endParaRPr lang="ru-RU" sz="2300" dirty="0" smtClean="0"/>
          </a:p>
          <a:p>
            <a:r>
              <a:rPr lang="ru-RU" sz="2300" i="1" dirty="0" smtClean="0"/>
              <a:t>     Играющие сидят на стульчиках, спины держат прямо, руки лежат на коленях.</a:t>
            </a:r>
            <a:endParaRPr lang="ru-RU" sz="2300" dirty="0" smtClean="0"/>
          </a:p>
          <a:p>
            <a:r>
              <a:rPr lang="ru-RU" sz="2300" b="1" dirty="0" smtClean="0"/>
              <a:t>Педагог: </a:t>
            </a:r>
            <a:r>
              <a:rPr lang="ru-RU" sz="2300" dirty="0" smtClean="0"/>
              <a:t>Вы знаете, что такое «ипподром»? </a:t>
            </a:r>
            <a:r>
              <a:rPr lang="ru-RU" sz="2300" i="1" dirty="0" smtClean="0"/>
              <a:t>(Объяснить) </a:t>
            </a:r>
            <a:r>
              <a:rPr lang="ru-RU" sz="2300" dirty="0" smtClean="0"/>
              <a:t>Давайте представим, что мы на ипподроме.</a:t>
            </a:r>
          </a:p>
          <a:p>
            <a:r>
              <a:rPr lang="ru-RU" sz="2300" dirty="0" smtClean="0"/>
              <a:t>Лошадки стоят на старте. -</a:t>
            </a:r>
            <a:r>
              <a:rPr lang="ru-RU" sz="2300" i="1" dirty="0" smtClean="0"/>
              <a:t> дети сидят на стульях, руки лежат на коленях.</a:t>
            </a:r>
            <a:endParaRPr lang="ru-RU" sz="2300" dirty="0" smtClean="0"/>
          </a:p>
          <a:p>
            <a:r>
              <a:rPr lang="ru-RU" sz="2300" dirty="0" smtClean="0"/>
              <a:t>Лошадки скачут. </a:t>
            </a:r>
            <a:r>
              <a:rPr lang="ru-RU" sz="2300" i="1" dirty="0" smtClean="0"/>
              <a:t>- дети хлопают ладошками по коленям и щёлкают языком</a:t>
            </a:r>
            <a:endParaRPr lang="ru-RU" sz="2300" dirty="0" smtClean="0"/>
          </a:p>
          <a:p>
            <a:r>
              <a:rPr lang="ru-RU" sz="2300" dirty="0" smtClean="0"/>
              <a:t>Лошадки перепрыгивают через барьер. - </a:t>
            </a:r>
            <a:r>
              <a:rPr lang="ru-RU" sz="2300" b="1" i="1" dirty="0" smtClean="0"/>
              <a:t>«</a:t>
            </a:r>
            <a:r>
              <a:rPr lang="ru-RU" sz="2300" b="1" i="1" dirty="0" err="1" smtClean="0"/>
              <a:t>Ап</a:t>
            </a:r>
            <a:r>
              <a:rPr lang="ru-RU" sz="2300" b="1" i="1" dirty="0" smtClean="0"/>
              <a:t>!»</a:t>
            </a:r>
            <a:r>
              <a:rPr lang="ru-RU" sz="2300" i="1" dirty="0" smtClean="0"/>
              <a:t> - один хлопок по коленям обеими руками</a:t>
            </a:r>
            <a:endParaRPr lang="ru-RU" sz="2300" dirty="0" smtClean="0"/>
          </a:p>
          <a:p>
            <a:r>
              <a:rPr lang="ru-RU" sz="2300" dirty="0" smtClean="0"/>
              <a:t>Лошадки перепрыгивают через двойной барьер. - </a:t>
            </a:r>
            <a:r>
              <a:rPr lang="ru-RU" sz="2300" b="1" i="1" dirty="0" smtClean="0"/>
              <a:t>«</a:t>
            </a:r>
            <a:r>
              <a:rPr lang="ru-RU" sz="2300" b="1" i="1" dirty="0" err="1" smtClean="0"/>
              <a:t>Ап</a:t>
            </a:r>
            <a:r>
              <a:rPr lang="ru-RU" sz="2300" b="1" i="1" dirty="0" smtClean="0"/>
              <a:t>! </a:t>
            </a:r>
            <a:r>
              <a:rPr lang="ru-RU" sz="2300" b="1" i="1" dirty="0" err="1" smtClean="0"/>
              <a:t>Ап</a:t>
            </a:r>
            <a:r>
              <a:rPr lang="ru-RU" sz="2300" b="1" i="1" dirty="0" smtClean="0"/>
              <a:t>!»</a:t>
            </a:r>
            <a:r>
              <a:rPr lang="ru-RU" sz="2300" i="1" dirty="0" smtClean="0"/>
              <a:t> - два хлопка по коленям обеими руками</a:t>
            </a:r>
            <a:endParaRPr lang="ru-RU" sz="2300" dirty="0" smtClean="0"/>
          </a:p>
          <a:p>
            <a:r>
              <a:rPr lang="ru-RU" sz="2300" dirty="0" smtClean="0"/>
              <a:t>Лошадки скачут по песочку. - </a:t>
            </a:r>
            <a:r>
              <a:rPr lang="ru-RU" sz="2300" i="1" dirty="0" smtClean="0"/>
              <a:t>потирают ладоши и произносят </a:t>
            </a:r>
            <a:r>
              <a:rPr lang="ru-RU" sz="2300" b="1" i="1" dirty="0" smtClean="0"/>
              <a:t>«Шур! Шур! Шур!»</a:t>
            </a:r>
            <a:endParaRPr lang="ru-RU" sz="2300" dirty="0" smtClean="0"/>
          </a:p>
          <a:p>
            <a:r>
              <a:rPr lang="ru-RU" sz="2300" dirty="0" smtClean="0"/>
              <a:t>Лошадки скачут по камушкам. </a:t>
            </a:r>
            <a:r>
              <a:rPr lang="ru-RU" sz="2300" i="1" dirty="0" smtClean="0"/>
              <a:t>-</a:t>
            </a:r>
            <a:r>
              <a:rPr lang="ru-RU" sz="2300" b="1" i="1" dirty="0" smtClean="0"/>
              <a:t> «А-а-а!»</a:t>
            </a:r>
            <a:r>
              <a:rPr lang="ru-RU" sz="2300" i="1" dirty="0" smtClean="0"/>
              <a:t> - кулачками стучат по груди</a:t>
            </a:r>
            <a:endParaRPr lang="ru-RU" sz="2300" dirty="0" smtClean="0"/>
          </a:p>
          <a:p>
            <a:r>
              <a:rPr lang="ru-RU" sz="2300" dirty="0" smtClean="0"/>
              <a:t>Лошадки скачут по болоту. - </a:t>
            </a:r>
            <a:r>
              <a:rPr lang="ru-RU" sz="2300" b="1" i="1" dirty="0" smtClean="0"/>
              <a:t>«</a:t>
            </a:r>
            <a:r>
              <a:rPr lang="ru-RU" sz="2300" b="1" i="1" dirty="0" err="1" smtClean="0"/>
              <a:t>Чвак</a:t>
            </a:r>
            <a:r>
              <a:rPr lang="ru-RU" sz="2300" b="1" i="1" dirty="0" smtClean="0"/>
              <a:t>! </a:t>
            </a:r>
            <a:r>
              <a:rPr lang="ru-RU" sz="2300" b="1" i="1" dirty="0" err="1" smtClean="0"/>
              <a:t>Чвак</a:t>
            </a:r>
            <a:r>
              <a:rPr lang="ru-RU" sz="2300" b="1" i="1" dirty="0" smtClean="0"/>
              <a:t>! </a:t>
            </a:r>
            <a:r>
              <a:rPr lang="ru-RU" sz="2300" b="1" i="1" dirty="0" err="1" smtClean="0"/>
              <a:t>Чвак</a:t>
            </a:r>
            <a:r>
              <a:rPr lang="ru-RU" sz="2300" b="1" i="1" dirty="0" smtClean="0"/>
              <a:t>!»</a:t>
            </a:r>
            <a:r>
              <a:rPr lang="ru-RU" sz="2300" i="1" dirty="0" smtClean="0"/>
              <a:t> - хлопки ладонями по коленям</a:t>
            </a:r>
            <a:endParaRPr lang="ru-RU" sz="2300" dirty="0" smtClean="0"/>
          </a:p>
          <a:p>
            <a:r>
              <a:rPr lang="ru-RU" sz="2300" dirty="0" smtClean="0"/>
              <a:t>Лошадки скачут мимо трибуны девочек. -</a:t>
            </a:r>
            <a:r>
              <a:rPr lang="ru-RU" sz="2300" b="1" dirty="0" smtClean="0"/>
              <a:t> </a:t>
            </a:r>
            <a:r>
              <a:rPr lang="ru-RU" sz="2300" b="1" i="1" dirty="0" smtClean="0"/>
              <a:t>«А-а-а!»</a:t>
            </a:r>
            <a:r>
              <a:rPr lang="ru-RU" sz="2300" i="1" dirty="0" smtClean="0"/>
              <a:t> - кричат девочки</a:t>
            </a:r>
            <a:endParaRPr lang="ru-RU" sz="2300" dirty="0" smtClean="0"/>
          </a:p>
          <a:p>
            <a:r>
              <a:rPr lang="ru-RU" sz="2300" dirty="0" smtClean="0"/>
              <a:t>Лошадки скачут мимо трибуны мальчиков. - </a:t>
            </a:r>
            <a:r>
              <a:rPr lang="ru-RU" sz="2300" b="1" i="1" dirty="0" smtClean="0"/>
              <a:t>«А-а-а!»</a:t>
            </a:r>
            <a:r>
              <a:rPr lang="ru-RU" sz="2300" i="1" dirty="0" smtClean="0"/>
              <a:t> - кричат мальчики</a:t>
            </a:r>
            <a:endParaRPr lang="ru-RU" sz="2300" dirty="0" smtClean="0"/>
          </a:p>
          <a:p>
            <a:r>
              <a:rPr lang="ru-RU" sz="2300" dirty="0" smtClean="0"/>
              <a:t>Лошадки приближаются к финишу. - </a:t>
            </a:r>
            <a:r>
              <a:rPr lang="ru-RU" sz="2300" i="1" dirty="0" smtClean="0"/>
              <a:t>дети хлопают ладонями по коленкам и щёлкают языком с убыстрением темпа</a:t>
            </a:r>
            <a:endParaRPr lang="ru-RU" sz="2300" dirty="0" smtClean="0"/>
          </a:p>
          <a:p>
            <a:r>
              <a:rPr lang="ru-RU" sz="2300" dirty="0" smtClean="0"/>
              <a:t>Лошадки прибыли к финишу. - </a:t>
            </a:r>
            <a:r>
              <a:rPr lang="ru-RU" sz="2300" b="1" i="1" dirty="0" smtClean="0"/>
              <a:t>«Ух!»</a:t>
            </a:r>
            <a:r>
              <a:rPr lang="ru-RU" sz="2300" i="1" dirty="0" smtClean="0"/>
              <a:t> - выдохнуть воздух</a:t>
            </a:r>
            <a:endParaRPr lang="ru-RU" sz="2300" dirty="0" smtClean="0"/>
          </a:p>
          <a:p>
            <a:r>
              <a:rPr lang="ru-RU" sz="2300" dirty="0" smtClean="0"/>
              <a:t>Поздравляю вас! Вы все вместе пришли к финишу! - </a:t>
            </a:r>
            <a:r>
              <a:rPr lang="ru-RU" sz="2300" i="1" dirty="0" smtClean="0"/>
              <a:t>все хлопают в ладоши</a:t>
            </a:r>
            <a:endParaRPr lang="ru-RU" sz="2300" dirty="0" smtClean="0"/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Творческие задания на развитие пантомимики.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81200"/>
            <a:ext cx="8839200" cy="4724400"/>
          </a:xfrm>
        </p:spPr>
        <p:txBody>
          <a:bodyPr numCol="1">
            <a:normAutofit/>
          </a:bodyPr>
          <a:lstStyle/>
          <a:p>
            <a:r>
              <a:rPr lang="ru-RU" sz="2000" b="1" dirty="0" smtClean="0"/>
              <a:t>                                Пантомимические этюды</a:t>
            </a:r>
            <a:endParaRPr lang="ru-RU" sz="2000" dirty="0" smtClean="0"/>
          </a:p>
          <a:p>
            <a:r>
              <a:rPr lang="ru-RU" sz="2000" dirty="0" smtClean="0"/>
              <a:t>1. </a:t>
            </a:r>
            <a:r>
              <a:rPr lang="ru-RU" sz="2000" i="1" dirty="0" smtClean="0"/>
              <a:t>«Озорной щенок»</a:t>
            </a:r>
            <a:r>
              <a:rPr lang="ru-RU" sz="2000" dirty="0" smtClean="0"/>
              <a:t> - исполнитель вскакивает, кивает головой, машет хвостом и т. д.</a:t>
            </a:r>
          </a:p>
          <a:p>
            <a:r>
              <a:rPr lang="ru-RU" sz="2000" dirty="0" smtClean="0"/>
              <a:t>2. </a:t>
            </a:r>
            <a:r>
              <a:rPr lang="ru-RU" sz="2000" i="1" dirty="0" smtClean="0"/>
              <a:t>«Щенок ищет»</a:t>
            </a:r>
            <a:r>
              <a:rPr lang="ru-RU" sz="2000" dirty="0" smtClean="0"/>
              <a:t> - заглядывает под стол, стул, оглядывается, прислушивается и т. д.</a:t>
            </a:r>
          </a:p>
          <a:p>
            <a:r>
              <a:rPr lang="ru-RU" sz="2000" dirty="0" smtClean="0"/>
              <a:t>3. </a:t>
            </a:r>
            <a:r>
              <a:rPr lang="ru-RU" sz="2000" i="1" dirty="0" smtClean="0"/>
              <a:t>«Гордый петушок»</a:t>
            </a:r>
            <a:r>
              <a:rPr lang="ru-RU" sz="2000" dirty="0" smtClean="0"/>
              <a:t> - идет, высоко поднимая ноги, хлопает крыльями по бокам, кричит </a:t>
            </a:r>
            <a:r>
              <a:rPr lang="ru-RU" sz="2000" i="1" dirty="0" smtClean="0"/>
              <a:t>«Ку-ка-ре-ку!»</a:t>
            </a:r>
            <a:r>
              <a:rPr lang="ru-RU" sz="2000" dirty="0" smtClean="0"/>
              <a:t> и т. д.</a:t>
            </a:r>
          </a:p>
          <a:p>
            <a:r>
              <a:rPr lang="ru-RU" sz="2000" dirty="0" smtClean="0"/>
              <a:t>4. </a:t>
            </a:r>
            <a:r>
              <a:rPr lang="ru-RU" sz="2000" i="1" dirty="0" smtClean="0"/>
              <a:t>«Пугливый мышонок»</a:t>
            </a:r>
            <a:r>
              <a:rPr lang="ru-RU" sz="2000" dirty="0" smtClean="0"/>
              <a:t> - сжимается в комочек с испуганным выражением мордочки и т. д.</a:t>
            </a:r>
          </a:p>
          <a:p>
            <a:r>
              <a:rPr lang="ru-RU" sz="2000" dirty="0" smtClean="0"/>
              <a:t>5. </a:t>
            </a:r>
            <a:r>
              <a:rPr lang="ru-RU" sz="2000" i="1" dirty="0" smtClean="0"/>
              <a:t>«Злая собачка»</a:t>
            </a:r>
            <a:r>
              <a:rPr lang="ru-RU" sz="2000" dirty="0" smtClean="0"/>
              <a:t> - с широко открытыми глазами, зло лает, рычит.</a:t>
            </a:r>
          </a:p>
          <a:p>
            <a:r>
              <a:rPr lang="ru-RU" sz="2000" dirty="0" smtClean="0"/>
              <a:t>6. </a:t>
            </a:r>
            <a:r>
              <a:rPr lang="ru-RU" sz="2000" i="1" dirty="0" smtClean="0"/>
              <a:t>«Пчела»</a:t>
            </a:r>
            <a:r>
              <a:rPr lang="ru-RU" sz="2000" dirty="0" smtClean="0"/>
              <a:t> - с широко открытыми глазами, жужжит.</a:t>
            </a:r>
          </a:p>
          <a:p>
            <a:r>
              <a:rPr lang="ru-RU" sz="2000" dirty="0" smtClean="0"/>
              <a:t>7. </a:t>
            </a:r>
            <a:r>
              <a:rPr lang="ru-RU" sz="2000" i="1" dirty="0" smtClean="0"/>
              <a:t>«Лягушка»</a:t>
            </a:r>
            <a:r>
              <a:rPr lang="ru-RU" sz="2000" dirty="0" smtClean="0"/>
              <a:t> - с растопыренными лапками, неторопливо прыгает и квакает.</a:t>
            </a:r>
          </a:p>
          <a:p>
            <a:r>
              <a:rPr lang="ru-RU" sz="2000" dirty="0" smtClean="0"/>
              <a:t>8. </a:t>
            </a:r>
            <a:r>
              <a:rPr lang="ru-RU" sz="2000" i="1" dirty="0" smtClean="0"/>
              <a:t>«Озорная кошка»</a:t>
            </a:r>
            <a:r>
              <a:rPr lang="ru-RU" sz="2000" dirty="0" smtClean="0"/>
              <a:t> - глаза бегают, спинка изогнута, шипит, фыркает.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Творческие задания на развитие пантомимики.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876800"/>
          </a:xfrm>
        </p:spPr>
        <p:txBody>
          <a:bodyPr numCol="1">
            <a:normAutofit fontScale="92500" lnSpcReduction="20000"/>
          </a:bodyPr>
          <a:lstStyle/>
          <a:p>
            <a:pPr>
              <a:buNone/>
            </a:pPr>
            <a:r>
              <a:rPr lang="ru-RU" sz="2000" b="1" dirty="0" smtClean="0"/>
              <a:t>                            Этюды на выразительность движений и на выражение </a:t>
            </a:r>
          </a:p>
          <a:p>
            <a:pPr>
              <a:buNone/>
            </a:pPr>
            <a:r>
              <a:rPr lang="ru-RU" sz="2000" b="1" dirty="0" smtClean="0"/>
              <a:t>                                                     основных эмоций.</a:t>
            </a:r>
          </a:p>
          <a:p>
            <a:r>
              <a:rPr lang="ru-RU" sz="2000" dirty="0" smtClean="0"/>
              <a:t>1. </a:t>
            </a:r>
            <a:r>
              <a:rPr lang="ru-RU" sz="2000" i="1" dirty="0" smtClean="0"/>
              <a:t>«Изобрази жестом»</a:t>
            </a:r>
            <a:r>
              <a:rPr lang="ru-RU" sz="2000" dirty="0" smtClean="0"/>
              <a:t> Дети, стоя в кругу, жестами изображают слова, которые им называет </a:t>
            </a:r>
            <a:r>
              <a:rPr lang="ru-RU" sz="2000" u="sng" dirty="0" smtClean="0"/>
              <a:t>педагог</a:t>
            </a:r>
            <a:r>
              <a:rPr lang="ru-RU" sz="2000" dirty="0" smtClean="0"/>
              <a:t>: </a:t>
            </a:r>
            <a:r>
              <a:rPr lang="ru-RU" sz="2000" i="1" dirty="0" smtClean="0"/>
              <a:t>«высокий»</a:t>
            </a:r>
            <a:r>
              <a:rPr lang="ru-RU" sz="2000" dirty="0" smtClean="0"/>
              <a:t>, </a:t>
            </a:r>
            <a:r>
              <a:rPr lang="ru-RU" sz="2000" i="1" dirty="0" smtClean="0"/>
              <a:t>«маленький»</a:t>
            </a:r>
            <a:r>
              <a:rPr lang="ru-RU" sz="2000" dirty="0" smtClean="0"/>
              <a:t>, </a:t>
            </a:r>
            <a:r>
              <a:rPr lang="ru-RU" sz="2000" i="1" dirty="0" smtClean="0"/>
              <a:t>«там»</a:t>
            </a:r>
            <a:r>
              <a:rPr lang="ru-RU" sz="2000" dirty="0" smtClean="0"/>
              <a:t>, </a:t>
            </a:r>
            <a:r>
              <a:rPr lang="ru-RU" sz="2000" i="1" dirty="0" smtClean="0"/>
              <a:t>«я»</a:t>
            </a:r>
            <a:r>
              <a:rPr lang="ru-RU" sz="2000" dirty="0" smtClean="0"/>
              <a:t>, </a:t>
            </a:r>
            <a:r>
              <a:rPr lang="ru-RU" sz="2000" i="1" dirty="0" smtClean="0"/>
              <a:t>«до свидания»</a:t>
            </a:r>
            <a:r>
              <a:rPr lang="ru-RU" sz="2000" dirty="0" smtClean="0"/>
              <a:t>, </a:t>
            </a:r>
            <a:r>
              <a:rPr lang="ru-RU" sz="2000" i="1" dirty="0" smtClean="0"/>
              <a:t>«здравствуй»</a:t>
            </a:r>
            <a:r>
              <a:rPr lang="ru-RU" sz="2000" dirty="0" smtClean="0"/>
              <a:t>, </a:t>
            </a:r>
            <a:r>
              <a:rPr lang="ru-RU" sz="2000" i="1" dirty="0" smtClean="0"/>
              <a:t>«нельзя»</a:t>
            </a:r>
            <a:r>
              <a:rPr lang="ru-RU" sz="2000" dirty="0" smtClean="0"/>
              <a:t>, </a:t>
            </a:r>
            <a:r>
              <a:rPr lang="ru-RU" sz="2000" i="1" dirty="0" smtClean="0"/>
              <a:t>«иди сюда»</a:t>
            </a:r>
            <a:r>
              <a:rPr lang="ru-RU" sz="2000" dirty="0" smtClean="0"/>
              <a:t>, </a:t>
            </a:r>
            <a:r>
              <a:rPr lang="ru-RU" sz="2000" i="1" dirty="0" smtClean="0"/>
              <a:t>«уходи отсюда»</a:t>
            </a:r>
            <a:r>
              <a:rPr lang="ru-RU" sz="2000" dirty="0" smtClean="0"/>
              <a:t>, </a:t>
            </a:r>
            <a:r>
              <a:rPr lang="ru-RU" sz="2000" i="1" dirty="0" smtClean="0"/>
              <a:t>«тише»</a:t>
            </a:r>
            <a:r>
              <a:rPr lang="ru-RU" sz="2000" dirty="0" smtClean="0"/>
              <a:t> и др.</a:t>
            </a:r>
          </a:p>
          <a:p>
            <a:r>
              <a:rPr lang="ru-RU" sz="2000" dirty="0" smtClean="0"/>
              <a:t>2. </a:t>
            </a:r>
            <a:r>
              <a:rPr lang="ru-RU" sz="2000" i="1" dirty="0" smtClean="0"/>
              <a:t>«Глухая бабушка»</a:t>
            </a:r>
            <a:r>
              <a:rPr lang="ru-RU" sz="2000" dirty="0" smtClean="0"/>
              <a:t> Ребенок разговаривает с глухой бабушкой (роль бабушки исполняет педагог, которая, оказывается, ищет именно его. Он уже понял, что с бабушкой надо разговаривать при помощи рук, так как она ничего не слышит. Бабушка </a:t>
            </a:r>
            <a:r>
              <a:rPr lang="ru-RU" sz="2000" u="sng" dirty="0" smtClean="0"/>
              <a:t>спрашивает</a:t>
            </a:r>
            <a:r>
              <a:rPr lang="ru-RU" sz="2000" dirty="0" smtClean="0"/>
              <a:t>: </a:t>
            </a:r>
            <a:r>
              <a:rPr lang="ru-RU" sz="2000" i="1" dirty="0" smtClean="0"/>
              <a:t>«Где Витя?»</a:t>
            </a:r>
            <a:r>
              <a:rPr lang="ru-RU" sz="2000" dirty="0" smtClean="0"/>
              <a:t> (называет имя любого ребенка, </a:t>
            </a:r>
            <a:r>
              <a:rPr lang="ru-RU" sz="2000" i="1" dirty="0" smtClean="0"/>
              <a:t>«Чьи это книги?»</a:t>
            </a:r>
            <a:r>
              <a:rPr lang="ru-RU" sz="2000" dirty="0" smtClean="0"/>
              <a:t>, </a:t>
            </a:r>
            <a:r>
              <a:rPr lang="ru-RU" sz="2000" i="1" dirty="0" smtClean="0"/>
              <a:t>«Чьи игрушки?»</a:t>
            </a:r>
            <a:r>
              <a:rPr lang="ru-RU" sz="2000" dirty="0" smtClean="0"/>
              <a:t>, </a:t>
            </a:r>
            <a:r>
              <a:rPr lang="ru-RU" sz="2000" i="1" dirty="0" smtClean="0"/>
              <a:t>«Где мама?»</a:t>
            </a:r>
            <a:r>
              <a:rPr lang="ru-RU" sz="2000" dirty="0" smtClean="0"/>
              <a:t> и т. п. Ребенок жестами отвечает.</a:t>
            </a:r>
          </a:p>
          <a:p>
            <a:r>
              <a:rPr lang="ru-RU" sz="2000" dirty="0" smtClean="0"/>
              <a:t>3. </a:t>
            </a:r>
            <a:r>
              <a:rPr lang="ru-RU" sz="2000" i="1" dirty="0" smtClean="0"/>
              <a:t>«Тише»</a:t>
            </a:r>
            <a:r>
              <a:rPr lang="ru-RU" sz="2000" dirty="0" smtClean="0"/>
              <a:t> Два мышонка должны перейти дорогу, на которой спит котенок. Детям предлагается так перейти дорогу, чтобы не разбудить котенка, знаками показывая друг </a:t>
            </a:r>
            <a:r>
              <a:rPr lang="ru-RU" sz="2000" u="sng" dirty="0" smtClean="0"/>
              <a:t>другу</a:t>
            </a:r>
            <a:r>
              <a:rPr lang="ru-RU" sz="2000" dirty="0" smtClean="0"/>
              <a:t>: </a:t>
            </a:r>
            <a:r>
              <a:rPr lang="ru-RU" sz="2000" i="1" dirty="0" smtClean="0"/>
              <a:t>«Тише!»</a:t>
            </a:r>
            <a:endParaRPr lang="ru-RU" sz="2000" dirty="0" smtClean="0"/>
          </a:p>
          <a:p>
            <a:r>
              <a:rPr lang="ru-RU" sz="2000" dirty="0" smtClean="0"/>
              <a:t>4. </a:t>
            </a:r>
            <a:r>
              <a:rPr lang="ru-RU" sz="2000" i="1" dirty="0" smtClean="0"/>
              <a:t>«Ласка»</a:t>
            </a:r>
            <a:r>
              <a:rPr lang="ru-RU" sz="2000" dirty="0" smtClean="0"/>
              <a:t>. Детям предлагается показать, как они любят свою игрушку, котеночка, собаку и т. д.</a:t>
            </a:r>
          </a:p>
          <a:p>
            <a:r>
              <a:rPr lang="ru-RU" sz="2000" dirty="0" smtClean="0"/>
              <a:t>5. </a:t>
            </a:r>
            <a:r>
              <a:rPr lang="ru-RU" sz="2000" i="1" dirty="0" smtClean="0"/>
              <a:t>«Вкусная конфета»</a:t>
            </a:r>
            <a:r>
              <a:rPr lang="ru-RU" sz="2000" dirty="0" smtClean="0"/>
              <a:t>. У педагога в руках воображаемый кулек с конфетами. Он протягивает его по очереди детям. Они берут по одной конфете, жестом благодарят, потом </a:t>
            </a:r>
            <a:r>
              <a:rPr lang="ru-RU" sz="2000" b="1" dirty="0" smtClean="0"/>
              <a:t>разворачивают</a:t>
            </a:r>
            <a:r>
              <a:rPr lang="ru-RU" sz="2000" dirty="0" smtClean="0"/>
              <a:t> бумажку и берут конфету в рот. Предлагается показать </a:t>
            </a:r>
            <a:r>
              <a:rPr lang="ru-RU" sz="2000" b="1" dirty="0" smtClean="0"/>
              <a:t>мимикой и жестами</a:t>
            </a:r>
            <a:r>
              <a:rPr lang="ru-RU" sz="2000" dirty="0" smtClean="0"/>
              <a:t>, какие конфеты на вкус.</a:t>
            </a:r>
          </a:p>
          <a:p>
            <a:pPr>
              <a:buNone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9906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Литературный материал для обыгрывания 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3000" y="1981200"/>
            <a:ext cx="7696200" cy="4724400"/>
          </a:xfrm>
        </p:spPr>
        <p:txBody>
          <a:bodyPr numCol="1">
            <a:normAutofit fontScale="62500" lnSpcReduction="20000"/>
          </a:bodyPr>
          <a:lstStyle/>
          <a:p>
            <a:pPr>
              <a:buNone/>
            </a:pPr>
            <a:r>
              <a:rPr lang="ru-RU" sz="2900" b="1" dirty="0" smtClean="0"/>
              <a:t>                                              </a:t>
            </a:r>
            <a:r>
              <a:rPr lang="ru-RU" b="1" dirty="0" smtClean="0"/>
              <a:t>«Крокодил и петух»</a:t>
            </a:r>
          </a:p>
          <a:p>
            <a:pPr>
              <a:buNone/>
            </a:pPr>
            <a:r>
              <a:rPr lang="ru-RU" dirty="0" smtClean="0"/>
              <a:t>На желтом лугу,   Где растет чепуха,</a:t>
            </a:r>
          </a:p>
          <a:p>
            <a:pPr algn="just">
              <a:buNone/>
            </a:pPr>
            <a:r>
              <a:rPr lang="ru-RU" dirty="0" smtClean="0"/>
              <a:t>Лиловая, как чернила, Повстречал крокодил с головой петуха</a:t>
            </a:r>
          </a:p>
          <a:p>
            <a:pPr algn="just">
              <a:buNone/>
            </a:pPr>
            <a:r>
              <a:rPr lang="ru-RU" dirty="0" smtClean="0"/>
              <a:t>Петуха с головой крокодила. И оба сказали такие слова:</a:t>
            </a:r>
          </a:p>
          <a:p>
            <a:pPr algn="just"/>
            <a:r>
              <a:rPr lang="ru-RU" dirty="0" smtClean="0"/>
              <a:t>- Какая чудная у вас голова!</a:t>
            </a:r>
          </a:p>
          <a:p>
            <a:pPr algn="just"/>
            <a:r>
              <a:rPr lang="ru-RU" dirty="0" smtClean="0"/>
              <a:t>Я, может, не прав, но, мне кажется, вы</a:t>
            </a:r>
          </a:p>
          <a:p>
            <a:pPr algn="just"/>
            <a:r>
              <a:rPr lang="ru-RU" dirty="0" smtClean="0"/>
              <a:t>Достойны, скорее, моей головы.</a:t>
            </a:r>
          </a:p>
          <a:p>
            <a:pPr algn="just"/>
            <a:r>
              <a:rPr lang="ru-RU" dirty="0" smtClean="0"/>
              <a:t>- Хотите меняться? –   Петух предложил.</a:t>
            </a:r>
          </a:p>
          <a:p>
            <a:pPr algn="just"/>
            <a:r>
              <a:rPr lang="ru-RU" dirty="0" smtClean="0"/>
              <a:t>- Отлично! Давайте! –    Сказал крокодил.</a:t>
            </a:r>
          </a:p>
          <a:p>
            <a:pPr algn="just">
              <a:buNone/>
            </a:pPr>
            <a:r>
              <a:rPr lang="ru-RU" dirty="0" smtClean="0"/>
              <a:t>Обменявшись такими словами, Поменялись они головами. И каждый подумал:</a:t>
            </a:r>
          </a:p>
          <a:p>
            <a:pPr algn="just"/>
            <a:r>
              <a:rPr lang="ru-RU" dirty="0" smtClean="0"/>
              <a:t>«Красива на диво!  Обманул я его, чудака».</a:t>
            </a:r>
          </a:p>
          <a:p>
            <a:pPr algn="just">
              <a:buNone/>
            </a:pPr>
            <a:r>
              <a:rPr lang="ru-RU" dirty="0" smtClean="0"/>
              <a:t>И ушел Крокодил с головой крокодила, А Петух – с головой петуха.</a:t>
            </a:r>
          </a:p>
          <a:p>
            <a:pPr algn="just">
              <a:buNone/>
            </a:pPr>
            <a:r>
              <a:rPr lang="ru-RU" b="1" dirty="0" smtClean="0"/>
              <a:t>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76200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Литературный материал для обыгрывания 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52600" y="1676400"/>
            <a:ext cx="6477000" cy="5029200"/>
          </a:xfrm>
        </p:spPr>
        <p:txBody>
          <a:bodyPr numCol="1">
            <a:normAutofit fontScale="25000" lnSpcReduction="20000"/>
          </a:bodyPr>
          <a:lstStyle/>
          <a:p>
            <a:pPr algn="just">
              <a:buNone/>
            </a:pPr>
            <a:r>
              <a:rPr lang="ru-RU" sz="3600" b="1" dirty="0" smtClean="0"/>
              <a:t>                                                                                </a:t>
            </a:r>
            <a:r>
              <a:rPr lang="ru-RU" sz="8000" b="1" dirty="0" smtClean="0"/>
              <a:t>« Дракон»</a:t>
            </a:r>
            <a:endParaRPr lang="ru-RU" sz="8000" dirty="0" smtClean="0"/>
          </a:p>
          <a:p>
            <a:pPr algn="just">
              <a:buNone/>
            </a:pPr>
            <a:endParaRPr lang="ru-RU" sz="5100" dirty="0" smtClean="0"/>
          </a:p>
          <a:p>
            <a:pPr algn="just">
              <a:buNone/>
            </a:pPr>
            <a:endParaRPr lang="ru-RU" sz="5100" dirty="0" smtClean="0"/>
          </a:p>
          <a:p>
            <a:pPr algn="just">
              <a:buNone/>
            </a:pPr>
            <a:r>
              <a:rPr lang="ru-RU" sz="8000" dirty="0" smtClean="0"/>
              <a:t>В дверь диетической столовой  вошел дракон семиголовый.</a:t>
            </a:r>
          </a:p>
          <a:p>
            <a:pPr algn="just">
              <a:buNone/>
            </a:pPr>
            <a:r>
              <a:rPr lang="ru-RU" sz="8000" dirty="0" smtClean="0"/>
              <a:t>Он хором «Здравствуйте!» сказал и, улыбаясь, заказал:</a:t>
            </a:r>
          </a:p>
          <a:p>
            <a:pPr algn="just">
              <a:buNone/>
            </a:pPr>
            <a:r>
              <a:rPr lang="ru-RU" sz="8000" dirty="0" smtClean="0"/>
              <a:t>«Для этой головы,  пожалуйста, халвы.</a:t>
            </a:r>
          </a:p>
          <a:p>
            <a:pPr algn="just">
              <a:buNone/>
            </a:pPr>
            <a:r>
              <a:rPr lang="ru-RU" sz="8000" dirty="0" smtClean="0"/>
              <a:t>Для этой пасти – прочие сласти.</a:t>
            </a:r>
          </a:p>
          <a:p>
            <a:pPr algn="just">
              <a:buNone/>
            </a:pPr>
            <a:r>
              <a:rPr lang="ru-RU" sz="8000" dirty="0" smtClean="0"/>
              <a:t>Для этой головки – перловки.</a:t>
            </a:r>
          </a:p>
          <a:p>
            <a:pPr algn="just">
              <a:buNone/>
            </a:pPr>
            <a:r>
              <a:rPr lang="ru-RU" sz="8000" dirty="0" smtClean="0"/>
              <a:t>Для этой глотки – селедки.</a:t>
            </a:r>
          </a:p>
          <a:p>
            <a:pPr algn="just">
              <a:buNone/>
            </a:pPr>
            <a:r>
              <a:rPr lang="ru-RU" sz="8000" dirty="0" smtClean="0"/>
              <a:t>Для этой рожи – тоже.</a:t>
            </a:r>
          </a:p>
          <a:p>
            <a:pPr algn="just">
              <a:buNone/>
            </a:pPr>
            <a:r>
              <a:rPr lang="ru-RU" sz="8000" dirty="0" smtClean="0"/>
              <a:t>Для этого личика –</a:t>
            </a:r>
          </a:p>
          <a:p>
            <a:pPr algn="just">
              <a:buNone/>
            </a:pPr>
            <a:r>
              <a:rPr lang="ru-RU" sz="8000" dirty="0" smtClean="0"/>
              <a:t>Два сдобных куличика.</a:t>
            </a:r>
          </a:p>
          <a:p>
            <a:pPr algn="just">
              <a:buNone/>
            </a:pPr>
            <a:r>
              <a:rPr lang="ru-RU" sz="8000" dirty="0" smtClean="0"/>
              <a:t>Что еще?</a:t>
            </a:r>
          </a:p>
          <a:p>
            <a:pPr algn="just">
              <a:buNone/>
            </a:pPr>
            <a:r>
              <a:rPr lang="ru-RU" sz="8000" dirty="0" smtClean="0"/>
              <a:t>Лимонаду бутылку,</a:t>
            </a:r>
          </a:p>
          <a:p>
            <a:pPr algn="just">
              <a:buNone/>
            </a:pPr>
            <a:r>
              <a:rPr lang="ru-RU" sz="8000" dirty="0" smtClean="0"/>
              <a:t>Семь салфеток, ножик и вилку».</a:t>
            </a:r>
          </a:p>
          <a:p>
            <a:pPr algn="just">
              <a:buNone/>
            </a:pPr>
            <a:r>
              <a:rPr lang="ru-RU" sz="8000" b="1" dirty="0" smtClean="0"/>
              <a:t>               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5257800" cy="762000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И в заключение: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2590800"/>
            <a:ext cx="8534400" cy="4114800"/>
          </a:xfrm>
        </p:spPr>
        <p:txBody>
          <a:bodyPr numCol="1">
            <a:normAutofit/>
          </a:bodyPr>
          <a:lstStyle/>
          <a:p>
            <a:pPr algn="just">
              <a:buNone/>
            </a:pPr>
            <a:r>
              <a:rPr lang="ru-RU" sz="2400" b="1" dirty="0" smtClean="0"/>
              <a:t>        </a:t>
            </a:r>
            <a:r>
              <a:rPr lang="ru-RU" sz="2800" b="1" dirty="0" smtClean="0"/>
              <a:t>Театрализованная деятельность  формирует не только коммуникативные навыки детей дошкольного возраста , но и способствует  всестороннему  их развитию!       </a:t>
            </a:r>
            <a:endParaRPr lang="ru-RU" sz="2800" b="1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ews.moneylaw.ru/wp-content/uploads/sites/93/2013/12/6a0e393cc5e88555d28427d9c3b47160d0d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52800"/>
            <a:ext cx="8229600" cy="838200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FFF00"/>
                </a:solidFill>
              </a:rPr>
              <a:t>Спасибо за внимание!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52400" y="4800600"/>
            <a:ext cx="8991600" cy="1401763"/>
          </a:xfrm>
        </p:spPr>
        <p:txBody>
          <a:bodyPr>
            <a:normAutofit/>
          </a:bodyPr>
          <a:lstStyle/>
          <a:p>
            <a:pPr lvl="8" algn="just">
              <a:buNone/>
            </a:pPr>
            <a:r>
              <a:rPr lang="ru-RU" sz="4800" i="1" dirty="0" smtClean="0">
                <a:solidFill>
                  <a:srgbClr val="FFFF00"/>
                </a:solidFill>
              </a:rPr>
              <a:t>Успехов в работе!</a:t>
            </a:r>
            <a:endParaRPr lang="ru-RU" sz="4800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7400" y="990600"/>
            <a:ext cx="5105400" cy="1371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Коммуникация- способность общаться со сверстниками и взрослыми, понимание и осознание </a:t>
            </a:r>
            <a:r>
              <a:rPr lang="ru-RU" sz="2400" dirty="0" smtClean="0"/>
              <a:t>себя и окружающих.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4419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u="sng" dirty="0" smtClean="0"/>
              <a:t>      Способность к общению включает в себя:</a:t>
            </a:r>
          </a:p>
          <a:p>
            <a:r>
              <a:rPr lang="ru-RU" sz="2000" dirty="0" smtClean="0"/>
              <a:t>1.Желание вступать в контакт с окружающими («Я хочу!»).</a:t>
            </a:r>
          </a:p>
          <a:p>
            <a:r>
              <a:rPr lang="ru-RU" sz="2000" dirty="0" smtClean="0"/>
              <a:t>2.Умение организовать общение («Я умею!»), включающее умение слушать собеседника, умение эмоционально сопереживать, умение решать конфликтные ситуации.</a:t>
            </a:r>
          </a:p>
          <a:p>
            <a:r>
              <a:rPr lang="ru-RU" sz="2000" dirty="0" smtClean="0"/>
              <a:t>3.Знание норм и правил, которым необходимо следовать при общении с окружающими («Я знаю!»).</a:t>
            </a:r>
          </a:p>
          <a:p>
            <a:pPr>
              <a:buNone/>
            </a:pPr>
            <a:r>
              <a:rPr lang="ru-RU" sz="2000" i="1" dirty="0" smtClean="0">
                <a:solidFill>
                  <a:srgbClr val="FF0000"/>
                </a:solidFill>
              </a:rPr>
              <a:t>Важно:</a:t>
            </a:r>
            <a:r>
              <a:rPr lang="ru-RU" sz="2000" i="1" dirty="0" smtClean="0"/>
              <a:t>  в настоящее время коммуникативное развитие дошкольника вызывает тревогу. Ни для кого не секрет, что телевизор, компьютер, компьютерные игры стали заменять не только детям, но и взрослым общение и игровую деятельность. Общение и только живое человеческое общение обогащает жизнь людей!  </a:t>
            </a:r>
            <a:endParaRPr lang="ru-RU" sz="20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Театрализованная деятельность как средство развития коммуникативных навыков у детей.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57400"/>
            <a:ext cx="84582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                   </a:t>
            </a:r>
            <a:r>
              <a:rPr lang="ru-RU" sz="2400" u="sng" dirty="0" smtClean="0"/>
              <a:t>Театрализованная игра позволяет:</a:t>
            </a:r>
          </a:p>
          <a:p>
            <a:r>
              <a:rPr lang="ru-RU" sz="2200" dirty="0" smtClean="0"/>
              <a:t>Раскрыть творческий потенциал ребенка.</a:t>
            </a:r>
          </a:p>
          <a:p>
            <a:r>
              <a:rPr lang="ru-RU" sz="2200" dirty="0" smtClean="0"/>
              <a:t>Развить психические процессы (внимание, восприятие, воображение, память, образное мышление).</a:t>
            </a:r>
          </a:p>
          <a:p>
            <a:r>
              <a:rPr lang="ru-RU" sz="2200" dirty="0" smtClean="0"/>
              <a:t>Формировать  позитивное самовосприятие и </a:t>
            </a:r>
            <a:r>
              <a:rPr lang="ru-RU" sz="2200" dirty="0" smtClean="0"/>
              <a:t>самосознание, снижать  тревожность, стеснительность, неуверенность в себе.</a:t>
            </a:r>
            <a:endParaRPr lang="ru-RU" sz="2200" dirty="0" smtClean="0"/>
          </a:p>
          <a:p>
            <a:r>
              <a:rPr lang="ru-RU" sz="2200" dirty="0" smtClean="0"/>
              <a:t>Развить речь (грамматический строй, языковая культура, интонация, </a:t>
            </a:r>
            <a:r>
              <a:rPr lang="ru-RU" sz="2200" dirty="0" smtClean="0"/>
              <a:t>выразительность, дикция).</a:t>
            </a:r>
            <a:endParaRPr lang="ru-RU" sz="2200" dirty="0" smtClean="0"/>
          </a:p>
          <a:p>
            <a:r>
              <a:rPr lang="ru-RU" sz="2200" dirty="0" smtClean="0"/>
              <a:t>Развить эмоционально-волевую сферу (способность распознавать  эмоциональное состояние человека по мимике, жестам, интонации, умение чувствовать других людей, выражать своё собственное отношение к добру и злу).</a:t>
            </a:r>
          </a:p>
          <a:p>
            <a:pPr>
              <a:buNone/>
            </a:pPr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90600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Театрализованная деятельность как средство развития коммуникативных навыков у детей.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2133600"/>
            <a:ext cx="8763000" cy="4724400"/>
          </a:xfrm>
        </p:spPr>
        <p:txBody>
          <a:bodyPr>
            <a:noAutofit/>
          </a:bodyPr>
          <a:lstStyle/>
          <a:p>
            <a:r>
              <a:rPr lang="ru-RU" sz="2400" dirty="0" smtClean="0"/>
              <a:t>                     </a:t>
            </a:r>
            <a:r>
              <a:rPr lang="ru-RU" sz="2400" u="sng" dirty="0" smtClean="0"/>
              <a:t>Театрализованная игра позволяет:</a:t>
            </a:r>
            <a:r>
              <a:rPr lang="ru-RU" sz="2400" dirty="0" smtClean="0"/>
              <a:t>      </a:t>
            </a:r>
          </a:p>
          <a:p>
            <a:r>
              <a:rPr lang="ru-RU" sz="2200" dirty="0" smtClean="0"/>
              <a:t>Формировать   первичные   социальные навыки  поведения  (доброта, смелость, дружба, честность).</a:t>
            </a:r>
          </a:p>
          <a:p>
            <a:r>
              <a:rPr lang="ru-RU" sz="2200" dirty="0" smtClean="0"/>
              <a:t>Развивать чувства, глубокие переживания  детей, приобщать их к духовным ценностям (сочувствие, сопереживание, терпимость).</a:t>
            </a:r>
          </a:p>
          <a:p>
            <a:r>
              <a:rPr lang="ru-RU" sz="2200" dirty="0" smtClean="0"/>
              <a:t>Расширять знания об окружающем мире.</a:t>
            </a:r>
          </a:p>
          <a:p>
            <a:r>
              <a:rPr lang="ru-RU" sz="2200" dirty="0" smtClean="0"/>
              <a:t>Совершенствовать  моторику, координацию, пластичность,  переключаемость,  целенаправленность движений.</a:t>
            </a:r>
          </a:p>
          <a:p>
            <a:r>
              <a:rPr lang="ru-RU" sz="2200" dirty="0" smtClean="0"/>
              <a:t>Совершенствовать музыкальные способности при создании художественного слова.</a:t>
            </a:r>
          </a:p>
          <a:p>
            <a:r>
              <a:rPr lang="ru-RU" sz="2200" dirty="0" smtClean="0"/>
              <a:t>Формировать  представление о театре как  об искусстве, развивать интерес к театральной деятельности.</a:t>
            </a:r>
            <a:endParaRPr lang="ru-RU" sz="2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1447800"/>
          </a:xfrm>
        </p:spPr>
        <p:txBody>
          <a:bodyPr>
            <a:normAutofit/>
          </a:bodyPr>
          <a:lstStyle/>
          <a:p>
            <a:r>
              <a:rPr lang="ru-RU" sz="2700" dirty="0" smtClean="0"/>
              <a:t>Принципы организации театральной среды для развития коммуникации детей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38400"/>
            <a:ext cx="8458200" cy="441960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Принцип  дистанции (общение взрослого  с ребенком «глаза в глаза»).</a:t>
            </a:r>
          </a:p>
          <a:p>
            <a:r>
              <a:rPr lang="ru-RU" sz="2400" dirty="0" smtClean="0"/>
              <a:t>Принцип  </a:t>
            </a:r>
            <a:r>
              <a:rPr lang="ru-RU" sz="2400" dirty="0" smtClean="0"/>
              <a:t>активности, самостоятельности, творчества.</a:t>
            </a:r>
          </a:p>
          <a:p>
            <a:r>
              <a:rPr lang="ru-RU" sz="2400" dirty="0" smtClean="0"/>
              <a:t>Принцип </a:t>
            </a:r>
            <a:r>
              <a:rPr lang="ru-RU" sz="2400" dirty="0" smtClean="0"/>
              <a:t>  стабильности-динамичности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Принцип комплексирования и гибкого зонирования (дети занимаются  одновременно разными видами деятельности, не мешая друг другу).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13716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Принципы организации театральной среды для развития коммуникации детей.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438400"/>
            <a:ext cx="8458200" cy="441960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Принцип эмоциогенности (индивидуальная комфортность  и эмоциональное благополучие каждого ребенка).  </a:t>
            </a:r>
          </a:p>
          <a:p>
            <a:r>
              <a:rPr lang="ru-RU" sz="2400" dirty="0" smtClean="0"/>
              <a:t>Принцип эстетической организации (сочетание привычного и нового).</a:t>
            </a:r>
          </a:p>
          <a:p>
            <a:r>
              <a:rPr lang="ru-RU" sz="2400" dirty="0" smtClean="0"/>
              <a:t>Принцип половых и возрастных различий (эталоны мужественности и женственности).               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для реализации театрализованной деятельности.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57400"/>
            <a:ext cx="8458200" cy="480060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/>
              <a:t>Игры и упражнения на развитие коммуникативных навыков;</a:t>
            </a:r>
          </a:p>
          <a:p>
            <a:r>
              <a:rPr lang="ru-RU" sz="2400" dirty="0" smtClean="0"/>
              <a:t>Игры на развитие эмоциональной сферы;</a:t>
            </a:r>
          </a:p>
          <a:p>
            <a:r>
              <a:rPr lang="ru-RU" sz="2400" dirty="0" smtClean="0"/>
              <a:t>Упражнения на развитие речевых и мимических движений;</a:t>
            </a:r>
          </a:p>
          <a:p>
            <a:r>
              <a:rPr lang="ru-RU" sz="2400" dirty="0" smtClean="0"/>
              <a:t>Упражнения на развитие координации слова с движением;</a:t>
            </a:r>
          </a:p>
          <a:p>
            <a:r>
              <a:rPr lang="ru-RU" sz="2400" dirty="0" smtClean="0"/>
              <a:t>Творческие задания на развитие пантомимики;</a:t>
            </a:r>
          </a:p>
          <a:p>
            <a:r>
              <a:rPr lang="ru-RU" sz="2400" dirty="0" smtClean="0"/>
              <a:t>Литературный материал для обыгрывания.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edsovet.su/_ld/462/7182728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5000" y="990600"/>
            <a:ext cx="5257800" cy="9144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Игры и упражнения на развитие коммуникативных навыков.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57400"/>
            <a:ext cx="84582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/>
              <a:t>                                  Упражнение: « Без маски».</a:t>
            </a:r>
            <a:endParaRPr lang="ru-RU" sz="2400" dirty="0" smtClean="0"/>
          </a:p>
          <a:p>
            <a:r>
              <a:rPr lang="ru-RU" sz="2400" u="sng" dirty="0" smtClean="0"/>
              <a:t>Цель:</a:t>
            </a:r>
            <a:r>
              <a:rPr lang="ru-RU" sz="2400" dirty="0" smtClean="0"/>
              <a:t> развить умения делиться своими чувствами, переживаниями, настроением с товарищами.</a:t>
            </a:r>
          </a:p>
          <a:p>
            <a:r>
              <a:rPr lang="ru-RU" sz="2400" dirty="0" smtClean="0"/>
              <a:t>Перед началом игры воспитатель говорит ребятам о том, как важно быть честным, открытым и откровенным по отношению к своим близким, товарищам.</a:t>
            </a:r>
          </a:p>
          <a:p>
            <a:r>
              <a:rPr lang="ru-RU" sz="2400" dirty="0" smtClean="0"/>
              <a:t>Все участники садятся в круг. Дети без подготовки продолжают высказывание, начатое воспитателем. Вот примерное содержание незаконченных предложений:</a:t>
            </a:r>
          </a:p>
          <a:p>
            <a:r>
              <a:rPr lang="ru-RU" sz="2400" dirty="0" smtClean="0"/>
              <a:t>“Чего мне по-настоящему хочется, так это…”;</a:t>
            </a:r>
          </a:p>
          <a:p>
            <a:r>
              <a:rPr lang="ru-RU" sz="2400" dirty="0" smtClean="0"/>
              <a:t>“ Особенно мне не нравится, когда…”;</a:t>
            </a:r>
          </a:p>
          <a:p>
            <a:r>
              <a:rPr lang="ru-RU" sz="2400" dirty="0" smtClean="0"/>
              <a:t>“Однажды меня очень напугало то, что…”;</a:t>
            </a:r>
          </a:p>
          <a:p>
            <a:r>
              <a:rPr lang="ru-RU" sz="2400" dirty="0" smtClean="0"/>
              <a:t>“Помню случай, когда мне стало невыносимо стыдно. Я…».</a:t>
            </a:r>
          </a:p>
          <a:p>
            <a:endParaRPr lang="ru-RU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2148</Words>
  <PresentationFormat>Экран (4:3)</PresentationFormat>
  <Paragraphs>233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Office Theme</vt:lpstr>
      <vt:lpstr>Презентация: «Развитие коммуникативных  навыков у дошкольников посредством организации театрализованной деятельности» </vt:lpstr>
      <vt:lpstr>Актуальность.</vt:lpstr>
      <vt:lpstr>Коммуникация- способность общаться со сверстниками и взрослыми, понимание и осознание себя и окружающих.</vt:lpstr>
      <vt:lpstr>Театрализованная деятельность как средство развития коммуникативных навыков у детей.</vt:lpstr>
      <vt:lpstr>Театрализованная деятельность как средство развития коммуникативных навыков у детей.</vt:lpstr>
      <vt:lpstr>Принципы организации театральной среды для развития коммуникации детей.</vt:lpstr>
      <vt:lpstr>Принципы организации театральной среды для развития коммуникации детей.</vt:lpstr>
      <vt:lpstr>Игры и упражнения для реализации театрализованной деятельности.</vt:lpstr>
      <vt:lpstr>Игры и упражнения на развитие коммуникативных навыков.</vt:lpstr>
      <vt:lpstr>Игры и упражнения на развитие коммуникативных навыков.</vt:lpstr>
      <vt:lpstr>Игры и упражнения на развитие коммуникативных навыков.</vt:lpstr>
      <vt:lpstr>Игры  и упражнения на развитие эмоциональной сферы.</vt:lpstr>
      <vt:lpstr>Игры  и упражнения на развитие эмоциональной сферы.</vt:lpstr>
      <vt:lpstr>Игры  и упражнения на развитие эмоциональной сферы.</vt:lpstr>
      <vt:lpstr>Игры  и упражнения на развитие эмоциональной сферы.</vt:lpstr>
      <vt:lpstr>Игры  и упражнения на развитие эмоциональной сферы.</vt:lpstr>
      <vt:lpstr>Игры  и упражнения на развитие эмоциональной сферы.</vt:lpstr>
      <vt:lpstr>Игры и упражнения на развитие речевых и мимических движений.</vt:lpstr>
      <vt:lpstr>Игры и упражнения на развитие  мимических движений.</vt:lpstr>
      <vt:lpstr>Игры и упражнения на развитие  координации слова с  движением.</vt:lpstr>
      <vt:lpstr>Игры и упражнения на развитие  координации слова с  движением.</vt:lpstr>
      <vt:lpstr>Творческие задания на развитие пантомимики.</vt:lpstr>
      <vt:lpstr>Творческие задания на развитие пантомимики.</vt:lpstr>
      <vt:lpstr>Литературный материал для обыгрывания .</vt:lpstr>
      <vt:lpstr>Литературный материал для обыгрывания .</vt:lpstr>
      <vt:lpstr>И в заключение: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med</dc:creator>
  <cp:lastModifiedBy>Компик</cp:lastModifiedBy>
  <cp:revision>116</cp:revision>
  <dcterms:created xsi:type="dcterms:W3CDTF">2018-02-16T05:51:06Z</dcterms:created>
  <dcterms:modified xsi:type="dcterms:W3CDTF">2018-02-21T08:32:00Z</dcterms:modified>
</cp:coreProperties>
</file>