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57" r:id="rId7"/>
    <p:sldId id="264" r:id="rId8"/>
    <p:sldId id="265" r:id="rId9"/>
    <p:sldId id="266" r:id="rId10"/>
    <p:sldId id="269" r:id="rId11"/>
    <p:sldId id="273" r:id="rId12"/>
    <p:sldId id="275" r:id="rId13"/>
    <p:sldId id="277" r:id="rId14"/>
    <p:sldId id="278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67F6B-8CEE-4B37-BBD8-7ABE7D1611DD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EECC2F-6979-4A63-97A9-C5E30901F5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6869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E3C6E58-8B2F-4B74-8B2F-5225DA29C514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409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409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950" y="5078701"/>
            <a:ext cx="6047596" cy="4811092"/>
          </a:xfrm>
          <a:noFill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901787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2592061-C7D3-42C3-85C9-81FEFB5F6E5C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419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419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950" y="5078701"/>
            <a:ext cx="6047596" cy="4811092"/>
          </a:xfrm>
          <a:noFill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04392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D131B6D-8851-43A4-972A-BD27DC8A2AB9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430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430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950" y="5078701"/>
            <a:ext cx="6045995" cy="4809629"/>
          </a:xfrm>
          <a:noFill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813585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9F103F6-3680-4E56-8DB0-6E320087E6D2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440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440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950" y="5078701"/>
            <a:ext cx="6047596" cy="4811092"/>
          </a:xfrm>
          <a:noFill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637301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176A69F-98A9-4B63-A172-77C35BA3A589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686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</a:ln>
        </p:spPr>
      </p:sp>
      <p:sp>
        <p:nvSpPr>
          <p:cNvPr id="686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950" y="5078701"/>
            <a:ext cx="6047596" cy="4811092"/>
          </a:xfrm>
          <a:noFill/>
        </p:spPr>
        <p:txBody>
          <a:bodyPr wrap="none" anchor="ctr"/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621441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8" descr="0008-012-Pereljotnye-ptits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263"/>
            <a:ext cx="9144000" cy="692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62000" y="228600"/>
            <a:ext cx="7620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smtClean="0">
                <a:solidFill>
                  <a:srgbClr val="17375E"/>
                </a:solidFill>
                <a:latin typeface="Calibri" pitchFamily="34" charset="0"/>
              </a:rPr>
              <a:t>МУНИЦИПАЛЬНОЕ БЮДЖЕТНОЕ ДОШКОЛЬНОЕ </a:t>
            </a:r>
            <a:r>
              <a:rPr lang="ru-RU" b="1" i="1" dirty="0" smtClean="0">
                <a:solidFill>
                  <a:srgbClr val="17375E"/>
                </a:solidFill>
                <a:latin typeface="Calibri" pitchFamily="34" charset="0"/>
              </a:rPr>
              <a:t>ОБРАЗОВАТЕЛЬНОЕ </a:t>
            </a:r>
          </a:p>
          <a:p>
            <a:pPr algn="ctr" hangingPunct="0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i="1" dirty="0" smtClean="0">
                <a:solidFill>
                  <a:srgbClr val="17375E"/>
                </a:solidFill>
                <a:latin typeface="Calibri" pitchFamily="34" charset="0"/>
              </a:rPr>
              <a:t>МАДОУ </a:t>
            </a:r>
            <a:r>
              <a:rPr lang="ru-RU" sz="2400" b="1" i="1" dirty="0" err="1" smtClean="0">
                <a:solidFill>
                  <a:srgbClr val="17375E"/>
                </a:solidFill>
                <a:latin typeface="Calibri" pitchFamily="34" charset="0"/>
              </a:rPr>
              <a:t>д\с</a:t>
            </a:r>
            <a:r>
              <a:rPr lang="ru-RU" sz="2400" b="1" i="1" dirty="0" smtClean="0">
                <a:solidFill>
                  <a:srgbClr val="17375E"/>
                </a:solidFill>
                <a:latin typeface="Calibri" pitchFamily="34" charset="0"/>
              </a:rPr>
              <a:t> №14</a:t>
            </a:r>
            <a:r>
              <a:rPr lang="ru-RU" sz="2400" b="1" i="1" dirty="0" smtClean="0">
                <a:solidFill>
                  <a:srgbClr val="17375E"/>
                </a:solidFill>
                <a:latin typeface="Calibri" pitchFamily="34" charset="0"/>
              </a:rPr>
              <a:t>.</a:t>
            </a:r>
            <a:endParaRPr lang="ru-RU" sz="2400" b="1" i="1" dirty="0" smtClean="0">
              <a:solidFill>
                <a:srgbClr val="17375E"/>
              </a:solidFill>
              <a:latin typeface="Calibri" pitchFamily="34" charset="0"/>
            </a:endParaRPr>
          </a:p>
          <a:p>
            <a:pPr algn="ctr" hangingPunct="0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 i="1" dirty="0" smtClean="0">
              <a:solidFill>
                <a:srgbClr val="17375E"/>
              </a:solidFill>
              <a:latin typeface="Calibri" pitchFamily="34" charset="0"/>
            </a:endParaRPr>
          </a:p>
          <a:p>
            <a:pPr algn="ctr" hangingPunct="0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6000" b="1" i="1" dirty="0" smtClean="0">
              <a:solidFill>
                <a:srgbClr val="17375E"/>
              </a:solidFill>
              <a:latin typeface="Calibri" pitchFamily="34" charset="0"/>
            </a:endParaRPr>
          </a:p>
          <a:p>
            <a:pPr algn="ctr" hangingPunct="0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6000" b="1" i="1" dirty="0">
              <a:solidFill>
                <a:srgbClr val="17375E"/>
              </a:solidFill>
              <a:latin typeface="Calibri" pitchFamily="34" charset="0"/>
            </a:endParaRPr>
          </a:p>
          <a:p>
            <a:pPr algn="ctr" hangingPunct="0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6000" b="1" i="1" dirty="0" smtClean="0">
                <a:solidFill>
                  <a:srgbClr val="17375E"/>
                </a:solidFill>
                <a:latin typeface="Calibri" pitchFamily="34" charset="0"/>
              </a:rPr>
              <a:t>Проект </a:t>
            </a:r>
          </a:p>
          <a:p>
            <a:pPr algn="ctr" hangingPunct="0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6000" b="1" i="1" dirty="0" smtClean="0">
                <a:solidFill>
                  <a:srgbClr val="17375E"/>
                </a:solidFill>
                <a:latin typeface="Calibri" pitchFamily="34" charset="0"/>
              </a:rPr>
              <a:t>    «Птицы Урала» </a:t>
            </a:r>
            <a:endParaRPr lang="ru-RU" sz="6000" b="1" i="1" dirty="0">
              <a:solidFill>
                <a:srgbClr val="17375E"/>
              </a:solidFill>
              <a:latin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67200" y="5562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hangingPunct="0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32925" algn="l"/>
                <a:tab pos="9882188" algn="l"/>
                <a:tab pos="10331450" algn="l"/>
                <a:tab pos="10780713" algn="l"/>
              </a:tabLst>
            </a:pPr>
            <a:r>
              <a:rPr lang="ru-RU" b="1" i="1" dirty="0" smtClean="0">
                <a:solidFill>
                  <a:srgbClr val="17375E"/>
                </a:solidFill>
                <a:latin typeface="Calibri" pitchFamily="34" charset="0"/>
              </a:rPr>
              <a:t>. </a:t>
            </a:r>
            <a:endParaRPr lang="ru-RU" b="1" i="1" dirty="0">
              <a:solidFill>
                <a:srgbClr val="17375E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 dirty="0" smtClean="0">
                <a:solidFill>
                  <a:srgbClr val="17375E"/>
                </a:solidFill>
              </a:rPr>
              <a:t>О ПРОЕКТЕ</a:t>
            </a: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71500" y="1500188"/>
            <a:ext cx="797242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ts val="6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i="1" dirty="0">
                <a:solidFill>
                  <a:srgbClr val="000000"/>
                </a:solidFill>
                <a:latin typeface="Calibri" pitchFamily="34" charset="0"/>
              </a:rPr>
              <a:t>Тип проекта: </a:t>
            </a:r>
            <a:r>
              <a:rPr lang="ru-RU" sz="3200" b="1" i="1" dirty="0" smtClean="0">
                <a:solidFill>
                  <a:srgbClr val="000000"/>
                </a:solidFill>
                <a:latin typeface="Calibri" pitchFamily="34" charset="0"/>
              </a:rPr>
              <a:t>познавательный</a:t>
            </a:r>
            <a:endParaRPr lang="ru-RU" sz="3200" b="1" i="1" dirty="0">
              <a:solidFill>
                <a:srgbClr val="000000"/>
              </a:solidFill>
              <a:latin typeface="Calibri" pitchFamily="34" charset="0"/>
            </a:endParaRPr>
          </a:p>
          <a:p>
            <a:pPr>
              <a:spcBef>
                <a:spcPts val="6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i="1" dirty="0">
                <a:solidFill>
                  <a:srgbClr val="000000"/>
                </a:solidFill>
                <a:latin typeface="Calibri" pitchFamily="34" charset="0"/>
              </a:rPr>
              <a:t>Участники проекта: </a:t>
            </a:r>
            <a:r>
              <a:rPr lang="ru-RU" sz="3200" i="1" dirty="0">
                <a:solidFill>
                  <a:srgbClr val="000000"/>
                </a:solidFill>
                <a:latin typeface="Calibri" pitchFamily="34" charset="0"/>
              </a:rPr>
              <a:t>воспитанники </a:t>
            </a:r>
            <a:r>
              <a:rPr lang="ru-RU" sz="3200" b="1" i="1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ru-RU" sz="3200" i="1" dirty="0" smtClean="0">
                <a:solidFill>
                  <a:srgbClr val="000000"/>
                </a:solidFill>
                <a:latin typeface="Calibri" pitchFamily="34" charset="0"/>
              </a:rPr>
              <a:t> группы «Незабудки», </a:t>
            </a:r>
            <a:r>
              <a:rPr lang="ru-RU" sz="3200" i="1" dirty="0">
                <a:solidFill>
                  <a:srgbClr val="000000"/>
                </a:solidFill>
                <a:latin typeface="Calibri" pitchFamily="34" charset="0"/>
              </a:rPr>
              <a:t>родители воспитанников, воспитатели групп. </a:t>
            </a:r>
          </a:p>
          <a:p>
            <a:pPr>
              <a:spcBef>
                <a:spcPts val="6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i="1" dirty="0">
                <a:solidFill>
                  <a:srgbClr val="000000"/>
                </a:solidFill>
                <a:latin typeface="Calibri" pitchFamily="34" charset="0"/>
              </a:rPr>
              <a:t>	</a:t>
            </a:r>
            <a:r>
              <a:rPr lang="ru-RU" sz="3200" b="1" i="1" dirty="0" smtClean="0">
                <a:solidFill>
                  <a:srgbClr val="000000"/>
                </a:solidFill>
                <a:latin typeface="Calibri" pitchFamily="34" charset="0"/>
              </a:rPr>
              <a:t>Вид проекта :  долгосрочный</a:t>
            </a:r>
            <a:endParaRPr lang="ru-RU" sz="2800" i="1" dirty="0">
              <a:solidFill>
                <a:srgbClr val="000000"/>
              </a:solidFill>
              <a:latin typeface="Calibri" pitchFamily="34" charset="0"/>
            </a:endParaRPr>
          </a:p>
          <a:p>
            <a:pPr>
              <a:spcBef>
                <a:spcPts val="6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i="1" dirty="0">
                <a:solidFill>
                  <a:srgbClr val="000000"/>
                </a:solidFill>
                <a:latin typeface="Calibri" pitchFamily="34" charset="0"/>
              </a:rPr>
              <a:t>	Формы работы: </a:t>
            </a:r>
            <a:r>
              <a:rPr lang="ru-RU" sz="3200" i="1" dirty="0">
                <a:solidFill>
                  <a:srgbClr val="000000"/>
                </a:solidFill>
                <a:latin typeface="Calibri" pitchFamily="34" charset="0"/>
              </a:rPr>
              <a:t>игровая, познавательная, продуктивная, 	работа с родителями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214313" y="357188"/>
            <a:ext cx="82296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ts val="65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3200" dirty="0">
              <a:solidFill>
                <a:srgbClr val="000000"/>
              </a:solidFill>
              <a:latin typeface="Calibri" pitchFamily="34" charset="0"/>
            </a:endParaRPr>
          </a:p>
          <a:p>
            <a:pPr algn="ctr">
              <a:spcBef>
                <a:spcPts val="888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i="1" dirty="0">
                <a:solidFill>
                  <a:srgbClr val="000000"/>
                </a:solidFill>
                <a:latin typeface="Calibri" pitchFamily="34" charset="0"/>
              </a:rPr>
              <a:t>Проблема: </a:t>
            </a:r>
          </a:p>
          <a:p>
            <a:pPr algn="ctr">
              <a:spcBef>
                <a:spcPts val="800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i="1" dirty="0">
                <a:solidFill>
                  <a:srgbClr val="000000"/>
                </a:solidFill>
                <a:latin typeface="Calibri" pitchFamily="34" charset="0"/>
              </a:rPr>
              <a:t>Недостаточные представления </a:t>
            </a:r>
            <a:r>
              <a:rPr lang="ru-RU" sz="2800" b="1" i="1" dirty="0" smtClean="0">
                <a:solidFill>
                  <a:srgbClr val="000000"/>
                </a:solidFill>
                <a:latin typeface="Calibri" pitchFamily="34" charset="0"/>
              </a:rPr>
              <a:t>о птицах, живущих в Уральском регионе </a:t>
            </a:r>
            <a:r>
              <a:rPr lang="ru-RU" sz="2800" b="1" i="1" dirty="0">
                <a:solidFill>
                  <a:srgbClr val="000000"/>
                </a:solidFill>
                <a:latin typeface="Calibri" pitchFamily="34" charset="0"/>
              </a:rPr>
              <a:t>у детей старшего и подготовительного к школе </a:t>
            </a:r>
            <a:r>
              <a:rPr lang="ru-RU" sz="2800" b="1" i="1" dirty="0" smtClean="0">
                <a:solidFill>
                  <a:srgbClr val="000000"/>
                </a:solidFill>
                <a:latin typeface="Calibri" pitchFamily="34" charset="0"/>
              </a:rPr>
              <a:t>возраста.  </a:t>
            </a:r>
            <a:endParaRPr lang="ru-RU" sz="2800" b="1" i="1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9219" name="Рисунок 2" descr="images7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841750"/>
            <a:ext cx="4027487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339725" y="30163"/>
            <a:ext cx="8228013" cy="906462"/>
          </a:xfrm>
        </p:spPr>
        <p:txBody>
          <a:bodyPr/>
          <a:lstStyle/>
          <a:p>
            <a:pPr algn="ctr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smtClean="0"/>
              <a:t>Актуальность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31800" y="1079500"/>
            <a:ext cx="8228013" cy="54721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just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ru-RU" sz="2400" dirty="0" smtClean="0"/>
              <a:t>Дети  </a:t>
            </a:r>
            <a:r>
              <a:rPr lang="ru-RU" sz="2400" dirty="0"/>
              <a:t>имеют недостаточные представления </a:t>
            </a:r>
            <a:r>
              <a:rPr lang="ru-RU" sz="2400" dirty="0" smtClean="0"/>
              <a:t>о </a:t>
            </a:r>
            <a:r>
              <a:rPr lang="ru-RU" sz="2400" dirty="0"/>
              <a:t>птицах, об их детёнышах, особенностях внешнего вида, условий обитания, повадках. Затрудняются в составлении связного высказывания о предмете, так как не имеют достаточных знаний и словарного запаса, им требуется помощь взрослого в планировании рассказа. Участие детей в проекте </a:t>
            </a:r>
            <a:r>
              <a:rPr lang="ru-RU" sz="2400" dirty="0" smtClean="0"/>
              <a:t>«Птицы Урала» </a:t>
            </a:r>
            <a:r>
              <a:rPr lang="ru-RU" sz="2400" dirty="0"/>
              <a:t>позволит обогатить знания и представления о </a:t>
            </a:r>
            <a:r>
              <a:rPr lang="ru-RU" sz="2400" dirty="0" smtClean="0"/>
              <a:t> птицах, живущих в нашем регионе </a:t>
            </a:r>
            <a:r>
              <a:rPr lang="ru-RU" sz="2400" dirty="0"/>
              <a:t>и их детёнышах, их особенностях жизни; развить связную речь, творческие способности </a:t>
            </a:r>
            <a:r>
              <a:rPr lang="ru-RU" sz="2400" dirty="0" smtClean="0"/>
              <a:t>детей. </a:t>
            </a:r>
            <a:r>
              <a:rPr lang="ru-RU" sz="2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Задача взрослых – воспитывать интерес у детей к птицам, желание узнавать новые факты их жизни, желание оказать им помощь, когда они нуждаются в ней. </a:t>
            </a:r>
          </a:p>
        </p:txBody>
      </p:sp>
      <p:sp>
        <p:nvSpPr>
          <p:cNvPr id="10244" name="Text Box 3"/>
          <p:cNvSpPr txBox="1">
            <a:spLocks noChangeArrowheads="1"/>
          </p:cNvSpPr>
          <p:nvPr/>
        </p:nvSpPr>
        <p:spPr bwMode="auto">
          <a:xfrm>
            <a:off x="339725" y="30163"/>
            <a:ext cx="8228013" cy="90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500063" y="476250"/>
            <a:ext cx="8229600" cy="459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58775" indent="-357188">
              <a:spcBef>
                <a:spcPts val="563"/>
              </a:spcBef>
              <a:buSzPct val="100000"/>
              <a:tabLst>
                <a:tab pos="358775" algn="l"/>
                <a:tab pos="806450" algn="l"/>
                <a:tab pos="1255713" algn="l"/>
                <a:tab pos="1704975" algn="l"/>
                <a:tab pos="2154238" algn="l"/>
                <a:tab pos="2603500" algn="l"/>
                <a:tab pos="3052763" algn="l"/>
                <a:tab pos="3502025" algn="l"/>
                <a:tab pos="3951288" algn="l"/>
                <a:tab pos="4400550" algn="l"/>
                <a:tab pos="4849813" algn="l"/>
                <a:tab pos="5299075" algn="l"/>
                <a:tab pos="5748338" algn="l"/>
                <a:tab pos="6197600" algn="l"/>
                <a:tab pos="6646863" algn="l"/>
                <a:tab pos="7096125" algn="l"/>
                <a:tab pos="7545388" algn="l"/>
                <a:tab pos="7994650" algn="l"/>
                <a:tab pos="8443913" algn="l"/>
                <a:tab pos="8893175" algn="l"/>
                <a:tab pos="9342438" algn="l"/>
              </a:tabLst>
            </a:pPr>
            <a:r>
              <a:rPr lang="ru-RU" sz="2800" b="1" i="1" dirty="0">
                <a:solidFill>
                  <a:srgbClr val="000000"/>
                </a:solidFill>
                <a:latin typeface="Calibri" pitchFamily="34" charset="0"/>
              </a:rPr>
              <a:t>Цель: </a:t>
            </a:r>
            <a:r>
              <a:rPr lang="ru-RU" sz="2800" dirty="0">
                <a:solidFill>
                  <a:srgbClr val="000000"/>
                </a:solidFill>
                <a:latin typeface="Calibri" pitchFamily="34" charset="0"/>
              </a:rPr>
              <a:t>формирование у детей системы элементарных экологических знаний о </a:t>
            </a:r>
            <a:r>
              <a:rPr lang="ru-RU" sz="2800" dirty="0" smtClean="0">
                <a:solidFill>
                  <a:srgbClr val="000000"/>
                </a:solidFill>
                <a:latin typeface="Calibri" pitchFamily="34" charset="0"/>
              </a:rPr>
              <a:t> птицах, живущих на Урале </a:t>
            </a:r>
            <a:r>
              <a:rPr lang="ru-RU" sz="2800" dirty="0">
                <a:solidFill>
                  <a:srgbClr val="000000"/>
                </a:solidFill>
                <a:latin typeface="Calibri" pitchFamily="34" charset="0"/>
              </a:rPr>
              <a:t>и помощи человека природе.</a:t>
            </a:r>
          </a:p>
          <a:p>
            <a:pPr marL="358775" indent="-357188">
              <a:spcBef>
                <a:spcPts val="563"/>
              </a:spcBef>
              <a:buSzPct val="100000"/>
              <a:tabLst>
                <a:tab pos="358775" algn="l"/>
                <a:tab pos="806450" algn="l"/>
                <a:tab pos="1255713" algn="l"/>
                <a:tab pos="1704975" algn="l"/>
                <a:tab pos="2154238" algn="l"/>
                <a:tab pos="2603500" algn="l"/>
                <a:tab pos="3052763" algn="l"/>
                <a:tab pos="3502025" algn="l"/>
                <a:tab pos="3951288" algn="l"/>
                <a:tab pos="4400550" algn="l"/>
                <a:tab pos="4849813" algn="l"/>
                <a:tab pos="5299075" algn="l"/>
                <a:tab pos="5748338" algn="l"/>
                <a:tab pos="6197600" algn="l"/>
                <a:tab pos="6646863" algn="l"/>
                <a:tab pos="7096125" algn="l"/>
                <a:tab pos="7545388" algn="l"/>
                <a:tab pos="7994650" algn="l"/>
                <a:tab pos="8443913" algn="l"/>
                <a:tab pos="8893175" algn="l"/>
                <a:tab pos="9342438" algn="l"/>
              </a:tabLst>
            </a:pPr>
            <a:r>
              <a:rPr lang="ru-RU" sz="2800" b="1" i="1" dirty="0">
                <a:solidFill>
                  <a:srgbClr val="000000"/>
                </a:solidFill>
                <a:latin typeface="Calibri" pitchFamily="34" charset="0"/>
              </a:rPr>
              <a:t>Задачи:</a:t>
            </a:r>
          </a:p>
          <a:p>
            <a:pPr marL="358775" indent="-357188">
              <a:spcBef>
                <a:spcPts val="563"/>
              </a:spcBef>
              <a:buClr>
                <a:srgbClr val="000000"/>
              </a:buClr>
              <a:buSzPct val="100000"/>
              <a:buFont typeface="Times New Roman" pitchFamily="18" charset="0"/>
              <a:buAutoNum type="arabicPeriod"/>
              <a:tabLst>
                <a:tab pos="358775" algn="l"/>
                <a:tab pos="806450" algn="l"/>
                <a:tab pos="1255713" algn="l"/>
                <a:tab pos="1704975" algn="l"/>
                <a:tab pos="2154238" algn="l"/>
                <a:tab pos="2603500" algn="l"/>
                <a:tab pos="3052763" algn="l"/>
                <a:tab pos="3502025" algn="l"/>
                <a:tab pos="3951288" algn="l"/>
                <a:tab pos="4400550" algn="l"/>
                <a:tab pos="4849813" algn="l"/>
                <a:tab pos="5299075" algn="l"/>
                <a:tab pos="5748338" algn="l"/>
                <a:tab pos="6197600" algn="l"/>
                <a:tab pos="6646863" algn="l"/>
                <a:tab pos="7096125" algn="l"/>
                <a:tab pos="7545388" algn="l"/>
                <a:tab pos="7994650" algn="l"/>
                <a:tab pos="8443913" algn="l"/>
                <a:tab pos="8893175" algn="l"/>
                <a:tab pos="9342438" algn="l"/>
              </a:tabLst>
            </a:pPr>
            <a:r>
              <a:rPr lang="ru-RU" sz="2800" dirty="0">
                <a:solidFill>
                  <a:srgbClr val="000000"/>
                </a:solidFill>
                <a:latin typeface="+mj-lt"/>
              </a:rPr>
              <a:t>Формировать умение различать и называть </a:t>
            </a:r>
            <a:r>
              <a:rPr lang="ru-RU" sz="2800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+mj-lt"/>
              </a:rPr>
              <a:t>птиц</a:t>
            </a:r>
            <a:r>
              <a:rPr lang="ru-RU" sz="2800" dirty="0" smtClean="0">
                <a:solidFill>
                  <a:srgbClr val="000000"/>
                </a:solidFill>
                <a:latin typeface="+mj-lt"/>
              </a:rPr>
              <a:t>.</a:t>
            </a:r>
          </a:p>
          <a:p>
            <a:r>
              <a:rPr lang="ru-RU" sz="2800" dirty="0">
                <a:latin typeface="+mj-lt"/>
              </a:rPr>
              <a:t>закрепить знания детей о </a:t>
            </a:r>
            <a:r>
              <a:rPr lang="ru-RU" sz="2800" b="1" dirty="0" smtClean="0">
                <a:latin typeface="+mj-lt"/>
              </a:rPr>
              <a:t> </a:t>
            </a:r>
            <a:r>
              <a:rPr lang="ru-RU" sz="2800" b="1" dirty="0">
                <a:latin typeface="+mj-lt"/>
              </a:rPr>
              <a:t>птицах</a:t>
            </a:r>
            <a:r>
              <a:rPr lang="ru-RU" sz="2800" dirty="0">
                <a:latin typeface="+mj-lt"/>
              </a:rPr>
              <a:t>, о роли человека в жизни </a:t>
            </a:r>
            <a:r>
              <a:rPr lang="ru-RU" sz="2800" b="1" dirty="0" smtClean="0">
                <a:latin typeface="+mj-lt"/>
              </a:rPr>
              <a:t> </a:t>
            </a:r>
            <a:r>
              <a:rPr lang="ru-RU" sz="2800" b="1" dirty="0">
                <a:latin typeface="+mj-lt"/>
              </a:rPr>
              <a:t>птиц</a:t>
            </a:r>
            <a:r>
              <a:rPr lang="ru-RU" sz="2800" dirty="0">
                <a:latin typeface="+mj-lt"/>
              </a:rPr>
              <a:t>;</a:t>
            </a:r>
          </a:p>
          <a:p>
            <a:r>
              <a:rPr lang="ru-RU" sz="2800" dirty="0" smtClean="0">
                <a:latin typeface="+mj-lt"/>
              </a:rPr>
              <a:t>2.Пополнить </a:t>
            </a:r>
            <a:r>
              <a:rPr lang="ru-RU" sz="2800" dirty="0">
                <a:latin typeface="+mj-lt"/>
              </a:rPr>
              <a:t>развивающую среду по теме </a:t>
            </a:r>
            <a:r>
              <a:rPr lang="ru-RU" sz="2800" b="1" dirty="0">
                <a:latin typeface="+mj-lt"/>
              </a:rPr>
              <a:t>проекта</a:t>
            </a:r>
            <a:r>
              <a:rPr lang="ru-RU" sz="2800" dirty="0">
                <a:latin typeface="+mj-lt"/>
              </a:rPr>
              <a:t>;</a:t>
            </a:r>
          </a:p>
          <a:p>
            <a:r>
              <a:rPr lang="ru-RU" sz="2800" dirty="0" smtClean="0">
                <a:latin typeface="+mj-lt"/>
              </a:rPr>
              <a:t>3.Воспитывать </a:t>
            </a:r>
            <a:r>
              <a:rPr lang="ru-RU" sz="2800" dirty="0">
                <a:latin typeface="+mj-lt"/>
              </a:rPr>
              <a:t>желание помогать </a:t>
            </a:r>
            <a:r>
              <a:rPr lang="ru-RU" sz="2800" b="1" dirty="0">
                <a:latin typeface="+mj-lt"/>
              </a:rPr>
              <a:t>птицам</a:t>
            </a:r>
            <a:r>
              <a:rPr lang="ru-RU" sz="2800" dirty="0">
                <a:latin typeface="+mj-lt"/>
              </a:rPr>
              <a:t> в трудное для них время;</a:t>
            </a:r>
          </a:p>
          <a:p>
            <a:r>
              <a:rPr lang="ru-RU" sz="2800" dirty="0" smtClean="0">
                <a:latin typeface="+mj-lt"/>
              </a:rPr>
              <a:t>4.Развивать </a:t>
            </a:r>
            <a:r>
              <a:rPr lang="ru-RU" sz="2800" dirty="0">
                <a:latin typeface="+mj-lt"/>
              </a:rPr>
              <a:t>интерес и любовь к родному краю в процессе экологического воспитания и умения отражать это в рисунке, лепке, аппликации, ручном труде.</a:t>
            </a:r>
          </a:p>
          <a:p>
            <a:pPr marL="358775" indent="-357188">
              <a:spcBef>
                <a:spcPts val="563"/>
              </a:spcBef>
              <a:buClr>
                <a:srgbClr val="000000"/>
              </a:buClr>
              <a:buSzPct val="100000"/>
              <a:buFont typeface="Times New Roman" pitchFamily="18" charset="0"/>
              <a:buAutoNum type="arabicPeriod"/>
              <a:tabLst>
                <a:tab pos="358775" algn="l"/>
                <a:tab pos="806450" algn="l"/>
                <a:tab pos="1255713" algn="l"/>
                <a:tab pos="1704975" algn="l"/>
                <a:tab pos="2154238" algn="l"/>
                <a:tab pos="2603500" algn="l"/>
                <a:tab pos="3052763" algn="l"/>
                <a:tab pos="3502025" algn="l"/>
                <a:tab pos="3951288" algn="l"/>
                <a:tab pos="4400550" algn="l"/>
                <a:tab pos="4849813" algn="l"/>
                <a:tab pos="5299075" algn="l"/>
                <a:tab pos="5748338" algn="l"/>
                <a:tab pos="6197600" algn="l"/>
                <a:tab pos="6646863" algn="l"/>
                <a:tab pos="7096125" algn="l"/>
                <a:tab pos="7545388" algn="l"/>
                <a:tab pos="7994650" algn="l"/>
                <a:tab pos="8443913" algn="l"/>
                <a:tab pos="8893175" algn="l"/>
                <a:tab pos="9342438" algn="l"/>
              </a:tabLst>
            </a:pPr>
            <a:endParaRPr lang="ru-RU" sz="28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914400"/>
            <a:ext cx="541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Этапы реализации проекта</a:t>
            </a:r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1524000"/>
            <a:ext cx="83058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/>
              <a:t>1 этап – подготовительный</a:t>
            </a:r>
          </a:p>
          <a:p>
            <a:pPr lvl="0">
              <a:buFont typeface="Wingdings" pitchFamily="2" charset="2"/>
              <a:buChar char="Ø"/>
            </a:pPr>
            <a:r>
              <a:rPr lang="ru-RU" i="1" dirty="0" smtClean="0"/>
              <a:t>Обсуждение цели, задачи с детьми и родителями. </a:t>
            </a:r>
            <a:endParaRPr lang="ru-RU" dirty="0" smtClean="0"/>
          </a:p>
          <a:p>
            <a:pPr lvl="0">
              <a:buFont typeface="Wingdings" pitchFamily="2" charset="2"/>
              <a:buChar char="Ø"/>
            </a:pPr>
            <a:r>
              <a:rPr lang="ru-RU" i="1" dirty="0" smtClean="0"/>
              <a:t>Создание необходимых условий для реализации проекта. </a:t>
            </a:r>
            <a:endParaRPr lang="ru-RU" dirty="0" smtClean="0"/>
          </a:p>
          <a:p>
            <a:pPr lvl="0">
              <a:buFont typeface="Wingdings" pitchFamily="2" charset="2"/>
              <a:buChar char="Ø"/>
            </a:pPr>
            <a:r>
              <a:rPr lang="ru-RU" i="1" dirty="0" smtClean="0"/>
              <a:t>Перспективное планирование проекта. </a:t>
            </a:r>
            <a:endParaRPr lang="ru-RU" dirty="0" smtClean="0"/>
          </a:p>
          <a:p>
            <a:pPr lvl="0">
              <a:buFont typeface="Wingdings" pitchFamily="2" charset="2"/>
              <a:buChar char="Ø"/>
            </a:pPr>
            <a:r>
              <a:rPr lang="ru-RU" i="1" dirty="0" smtClean="0"/>
              <a:t>Разработка и накопление методических материалов по проблеме. </a:t>
            </a:r>
          </a:p>
          <a:p>
            <a:pPr lvl="0"/>
            <a:endParaRPr lang="ru-RU" i="1" dirty="0" smtClean="0"/>
          </a:p>
          <a:p>
            <a:pPr lvl="0"/>
            <a:r>
              <a:rPr lang="ru-RU" sz="2400" b="1" dirty="0" smtClean="0"/>
              <a:t>2 этап – основной (практический</a:t>
            </a:r>
            <a:r>
              <a:rPr lang="ru-RU" sz="2400" b="1" i="1" dirty="0" smtClean="0"/>
              <a:t>)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i="1" dirty="0" smtClean="0"/>
              <a:t>Внедрение в образовательный процесс  эффективных методов и приемов  по расширению знаний дошкольников о зимующих птицах.</a:t>
            </a:r>
          </a:p>
          <a:p>
            <a:pPr lvl="0"/>
            <a:r>
              <a:rPr lang="ru-RU" sz="2400" b="1" dirty="0" smtClean="0"/>
              <a:t>3 этап – заключительный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i="1" dirty="0" smtClean="0"/>
              <a:t> подведение итогов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i="1" dirty="0" smtClean="0"/>
              <a:t> презентация проекта на совете педагогов, родительском собрании.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i="1" dirty="0" smtClean="0"/>
              <a:t> награждение  родителей благодарственными письмами за активное участие в реализации проекта.</a:t>
            </a:r>
          </a:p>
          <a:p>
            <a:pPr lvl="0"/>
            <a:endParaRPr lang="ru-RU" sz="2400" b="1" i="1" dirty="0" smtClean="0"/>
          </a:p>
          <a:p>
            <a:pPr lvl="0"/>
            <a:endParaRPr lang="ru-RU" sz="2000" i="1" dirty="0" smtClean="0"/>
          </a:p>
          <a:p>
            <a:pPr lvl="0"/>
            <a:endParaRPr lang="ru-RU" sz="2400" b="1" i="1" dirty="0" smtClean="0"/>
          </a:p>
          <a:p>
            <a:pPr lvl="0"/>
            <a:endParaRPr lang="ru-RU" sz="2400" b="1" i="1" dirty="0" smtClean="0"/>
          </a:p>
          <a:p>
            <a:pPr lvl="0"/>
            <a:endParaRPr lang="ru-RU" sz="2400" b="1" i="1" dirty="0" smtClean="0"/>
          </a:p>
          <a:p>
            <a:pPr lvl="0"/>
            <a:endParaRPr lang="ru-RU" sz="2400" b="1" i="1" dirty="0" smtClean="0"/>
          </a:p>
          <a:p>
            <a:pPr lvl="0"/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" y="685800"/>
            <a:ext cx="8305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Содержание работы в процессе реализации проекта. </a:t>
            </a:r>
            <a:endParaRPr lang="ru-RU" sz="2800" dirty="0"/>
          </a:p>
        </p:txBody>
      </p:sp>
      <p:pic>
        <p:nvPicPr>
          <p:cNvPr id="4" name="Рисунок 3" descr="images6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1905000"/>
            <a:ext cx="5638800" cy="4221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381000"/>
            <a:ext cx="373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/>
              <a:t>Познавательное развитие 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1447800"/>
            <a:ext cx="838200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Познавательно – исследовательская деятельность</a:t>
            </a:r>
          </a:p>
          <a:p>
            <a:r>
              <a:rPr lang="ru-RU" sz="2400" dirty="0"/>
              <a:t>* Игровые упражнения и дидактические </a:t>
            </a:r>
            <a:r>
              <a:rPr lang="ru-RU" sz="2400" u="sng" dirty="0"/>
              <a:t>игры</a:t>
            </a:r>
            <a:r>
              <a:rPr lang="ru-RU" sz="2400" dirty="0"/>
              <a:t>:</a:t>
            </a:r>
          </a:p>
          <a:p>
            <a:r>
              <a:rPr lang="ru-RU" sz="2400" i="1" dirty="0"/>
              <a:t>«Какая это </a:t>
            </a:r>
            <a:r>
              <a:rPr lang="ru-RU" sz="2400" b="1" i="1" dirty="0"/>
              <a:t>птица</a:t>
            </a:r>
            <a:r>
              <a:rPr lang="ru-RU" sz="2400" i="1" dirty="0"/>
              <a:t>», «Чья тень?», «В зимней столовой»;</a:t>
            </a:r>
          </a:p>
          <a:p>
            <a:r>
              <a:rPr lang="ru-RU" sz="2400" i="1" dirty="0"/>
              <a:t>«Кто где живет?», «Какой </a:t>
            </a:r>
            <a:r>
              <a:rPr lang="ru-RU" sz="2400" b="1" i="1" dirty="0"/>
              <a:t>птиц не стало</a:t>
            </a:r>
            <a:r>
              <a:rPr lang="ru-RU" sz="2400" i="1" dirty="0"/>
              <a:t>»; </a:t>
            </a:r>
            <a:r>
              <a:rPr lang="ru-RU" sz="2400" i="1" dirty="0" smtClean="0"/>
              <a:t>«Найди </a:t>
            </a:r>
            <a:r>
              <a:rPr lang="ru-RU" sz="2400" i="1" dirty="0"/>
              <a:t>по контуру</a:t>
            </a:r>
            <a:r>
              <a:rPr lang="ru-RU" sz="2400" i="1" dirty="0" smtClean="0"/>
              <a:t>»; «Перелетные-зимующие»;</a:t>
            </a:r>
            <a:endParaRPr lang="ru-RU" sz="2400" i="1" dirty="0"/>
          </a:p>
          <a:p>
            <a:r>
              <a:rPr lang="ru-RU" sz="2400" i="1" dirty="0"/>
              <a:t>«Чей голос?», «Соедини по точкам», «Собери птичку», «Кто дальше, кто ближе», «Кто где сидит», «Покормим птенчиков», «Покажи и</a:t>
            </a:r>
          </a:p>
          <a:p>
            <a:r>
              <a:rPr lang="ru-RU" sz="2400" i="1" dirty="0"/>
              <a:t>назови»; лото «Птички», «Угадай по описанию», «4 лишний», «Какая птичка прячется за веткой?»</a:t>
            </a:r>
          </a:p>
          <a:p>
            <a:r>
              <a:rPr lang="ru-RU" sz="2400" dirty="0"/>
              <a:t>* Наблюдение за </a:t>
            </a:r>
            <a:r>
              <a:rPr lang="ru-RU" sz="2400" b="1" dirty="0"/>
              <a:t>птицами на прогулке</a:t>
            </a:r>
            <a:r>
              <a:rPr lang="ru-RU" sz="2400" dirty="0"/>
              <a:t>: внешний вид, строение, питание, повадки, сходства и отличия.</a:t>
            </a:r>
          </a:p>
          <a:p>
            <a:r>
              <a:rPr lang="ru-RU" sz="2400" dirty="0"/>
              <a:t>* Рассматривание альбома </a:t>
            </a:r>
            <a:r>
              <a:rPr lang="ru-RU" sz="2400" i="1" dirty="0" smtClean="0"/>
              <a:t>«</a:t>
            </a:r>
            <a:r>
              <a:rPr lang="ru-RU" sz="2400" b="1" i="1" dirty="0" smtClean="0"/>
              <a:t> Птицы Урала</a:t>
            </a:r>
            <a:r>
              <a:rPr lang="ru-RU" sz="2400" i="1" dirty="0" smtClean="0"/>
              <a:t>»</a:t>
            </a:r>
            <a:r>
              <a:rPr lang="ru-RU" sz="2400" dirty="0" smtClean="0"/>
              <a:t>.</a:t>
            </a:r>
            <a:endParaRPr lang="ru-RU" sz="2400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38200" y="533400"/>
            <a:ext cx="29800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/>
              <a:t>Речевое развитие </a:t>
            </a:r>
            <a:endParaRPr lang="ru-RU" sz="2400" dirty="0"/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28600" y="1066800"/>
            <a:ext cx="86868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оставление описательных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рассказов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птицах;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Проведение дидактических игр на развитие  лексико-грамматической стороны  речи: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«Назови ласково», «Кто как голос подает?», «Один-много», «Большой – маленький», «Сосчитай птиц», «Угадай по описанию» «Кто улетел?» «Найди птичку»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«Скажи наоборот»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тение худ. литературы: В. Звягиной «Воробей», С. А. Есенина «Поёт зима, аукает», Т. Евдошенко «Берегите птиц», «Зимние гости»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Ю.Никонова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В.Бианки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«Синичкин календарь»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тгадывание загадок про  птиц;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Заучивание стихотворений,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чистоговорок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 считалок.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400" y="304800"/>
            <a:ext cx="580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 smtClean="0"/>
              <a:t> Физическое развитие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1371600"/>
            <a:ext cx="83058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cs typeface="Times New Roman" pitchFamily="18" charset="0"/>
              </a:rPr>
              <a:t>Проведение подвижных игр на прогулке и в группе: </a:t>
            </a:r>
            <a:r>
              <a:rPr lang="ru-RU" sz="2800" i="1" dirty="0" smtClean="0">
                <a:cs typeface="Times New Roman" pitchFamily="18" charset="0"/>
              </a:rPr>
              <a:t>«Воробушки и автомобиль», «Гуси-гуси»,  «Воробей»,  «Снегири»</a:t>
            </a:r>
          </a:p>
          <a:p>
            <a:r>
              <a:rPr lang="ru-RU" sz="2800" i="1" dirty="0"/>
              <a:t>«Перелёт </a:t>
            </a:r>
            <a:r>
              <a:rPr lang="ru-RU" sz="2800" b="1" i="1" dirty="0"/>
              <a:t>птиц</a:t>
            </a:r>
            <a:r>
              <a:rPr lang="ru-RU" sz="2800" i="1" dirty="0"/>
              <a:t>», «Птички в гнёздышках», «Совушка – сова</a:t>
            </a:r>
            <a:r>
              <a:rPr lang="ru-RU" sz="2800" i="1" dirty="0" smtClean="0"/>
              <a:t>», </a:t>
            </a:r>
            <a:r>
              <a:rPr lang="ru-RU" sz="2800" i="1" dirty="0"/>
              <a:t>«Филин и пташки», </a:t>
            </a:r>
            <a:r>
              <a:rPr lang="ru-RU" sz="2800" i="1" dirty="0" smtClean="0"/>
              <a:t>«</a:t>
            </a:r>
            <a:r>
              <a:rPr lang="ru-RU" sz="2800" i="1" dirty="0"/>
              <a:t>Коршун».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 smtClean="0"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5334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i="1" dirty="0" smtClean="0"/>
              <a:t>Продуктивная деятельность </a:t>
            </a: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2286000"/>
            <a:ext cx="83058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Совместное проведение  организованной образовательной деятельности</a:t>
            </a:r>
          </a:p>
          <a:p>
            <a:r>
              <a:rPr lang="ru-RU" sz="2800" dirty="0" smtClean="0"/>
              <a:t> Раскрашивание </a:t>
            </a:r>
            <a:r>
              <a:rPr lang="ru-RU" sz="2800" dirty="0"/>
              <a:t>силуэтов </a:t>
            </a:r>
            <a:r>
              <a:rPr lang="ru-RU" sz="2800" b="1" dirty="0"/>
              <a:t>птиц</a:t>
            </a:r>
            <a:r>
              <a:rPr lang="ru-RU" sz="2800" dirty="0"/>
              <a:t>.</a:t>
            </a:r>
          </a:p>
          <a:p>
            <a:r>
              <a:rPr lang="ru-RU" sz="2800" dirty="0" smtClean="0"/>
              <a:t>Рисование </a:t>
            </a:r>
            <a:r>
              <a:rPr lang="ru-RU" sz="2800" b="1" dirty="0"/>
              <a:t>птиц</a:t>
            </a:r>
            <a:r>
              <a:rPr lang="ru-RU" sz="2800" dirty="0"/>
              <a:t>, опираясь на поэтапные образцы.</a:t>
            </a:r>
          </a:p>
          <a:p>
            <a:r>
              <a:rPr lang="ru-RU" sz="2800" dirty="0" smtClean="0"/>
              <a:t>Лепка уточки, воробья.</a:t>
            </a:r>
            <a:endParaRPr lang="ru-RU" sz="2800" dirty="0"/>
          </a:p>
          <a:p>
            <a:r>
              <a:rPr lang="ru-RU" sz="2800" dirty="0" smtClean="0"/>
              <a:t> </a:t>
            </a:r>
            <a:r>
              <a:rPr lang="ru-RU" sz="2800" i="1" dirty="0" smtClean="0"/>
              <a:t>«Уточка</a:t>
            </a:r>
            <a:r>
              <a:rPr lang="ru-RU" sz="2800" dirty="0" smtClean="0"/>
              <a:t>», «Ласточка» </a:t>
            </a:r>
            <a:r>
              <a:rPr lang="ru-RU" sz="2800" dirty="0"/>
              <a:t>- рисование </a:t>
            </a:r>
            <a:r>
              <a:rPr lang="ru-RU" sz="2800" dirty="0" smtClean="0"/>
              <a:t>.</a:t>
            </a:r>
            <a:endParaRPr lang="ru-RU" sz="2800" dirty="0"/>
          </a:p>
          <a:p>
            <a:r>
              <a:rPr lang="ru-RU" sz="2800" dirty="0" smtClean="0"/>
              <a:t>Аппликация </a:t>
            </a:r>
            <a:r>
              <a:rPr lang="ru-RU" sz="2800" i="1" dirty="0"/>
              <a:t>«Синички – невелички»</a:t>
            </a:r>
            <a:r>
              <a:rPr lang="ru-RU" sz="2800" dirty="0"/>
              <a:t>.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Рисование </a:t>
            </a:r>
            <a:r>
              <a:rPr lang="ru-RU" sz="2800" b="1" dirty="0"/>
              <a:t>птиц</a:t>
            </a:r>
            <a:r>
              <a:rPr lang="ru-RU" sz="2800" dirty="0"/>
              <a:t> с использованием техники </a:t>
            </a:r>
            <a:r>
              <a:rPr lang="ru-RU" sz="2800" i="1" dirty="0"/>
              <a:t>«Печать от руки»</a:t>
            </a:r>
            <a:endParaRPr lang="ru-RU" sz="2800" dirty="0"/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68580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000" b="1" i="1" dirty="0" smtClean="0"/>
              <a:t>Работа с родителя</a:t>
            </a:r>
            <a:r>
              <a:rPr lang="ru-RU" b="1" i="1" dirty="0" smtClean="0"/>
              <a:t>ми </a:t>
            </a:r>
            <a:endParaRPr lang="ru-RU" dirty="0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533400" y="2979509"/>
            <a:ext cx="7620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Shruti" panose="020B0502040204020203" pitchFamily="34" charset="0"/>
              </a:rPr>
              <a:t>Проведение конкурса «Кормушка своими руками»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Shruti" panose="020B0502040204020203" pitchFamily="34" charset="0"/>
              </a:rPr>
              <a:t>Оформление информации на стенде для родителей 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Shruti" panose="020B0502040204020203" pitchFamily="34" charset="0"/>
              </a:rPr>
              <a:t>Рекомендации родителям по чтению художественной литературы о  птицах»,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Shruti" panose="020B0502040204020203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Shruti" panose="020B0502040204020203" pitchFamily="34" charset="0"/>
              </a:rPr>
              <a:t>«Как и из чего можно сделать кормушку для птиц».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Shruti" panose="020B05020402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686800" cy="469900"/>
          </a:xfrm>
        </p:spPr>
        <p:txBody>
          <a:bodyPr>
            <a:normAutofit fontScale="90000"/>
          </a:bodyPr>
          <a:lstStyle/>
          <a:p>
            <a:pPr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i="1" dirty="0" smtClean="0">
                <a:solidFill>
                  <a:schemeClr val="tx1"/>
                </a:solidFill>
              </a:rPr>
              <a:t>Предварительные результаты реализации проекта</a:t>
            </a:r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838200" y="1905000"/>
            <a:ext cx="74295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spcBef>
                <a:spcPts val="488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</a:rPr>
              <a:t>•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Расширился кругозор детей о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птицах;</a:t>
            </a:r>
            <a:endParaRPr lang="ru-RU" sz="2400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488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 Обогатился словарный запас детей </a:t>
            </a:r>
          </a:p>
          <a:p>
            <a:pPr algn="just">
              <a:spcBef>
                <a:spcPts val="488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 детей сформировалась любознательность, творческие способности, познавательная активность, коммуникативные навыки. </a:t>
            </a:r>
          </a:p>
          <a:p>
            <a:pPr algn="just">
              <a:spcBef>
                <a:spcPts val="488"/>
              </a:spcBef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 Воспитанники и их родители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принимают 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активное участие в оказании помощи птицам в трудных зимних условиях. </a:t>
            </a:r>
          </a:p>
        </p:txBody>
      </p:sp>
    </p:spTree>
  </p:cSld>
  <p:clrMapOvr>
    <a:masterClrMapping/>
  </p:clrMapOvr>
  <p:transition spd="slow" advTm="19456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0" y="1752600"/>
            <a:ext cx="8229600" cy="2590800"/>
          </a:xfrm>
        </p:spPr>
        <p:txBody>
          <a:bodyPr>
            <a:prstTxWarp prst="textCurveDown">
              <a:avLst/>
            </a:prstTxWarp>
          </a:bodyPr>
          <a:lstStyle/>
          <a:p>
            <a:r>
              <a:rPr lang="ru-RU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ВНИМАНИЕ!</a:t>
            </a:r>
            <a:endParaRPr lang="ru-RU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80869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275</TotalTime>
  <Words>774</Words>
  <Application>Microsoft Office PowerPoint</Application>
  <PresentationFormat>Экран (4:3)</PresentationFormat>
  <Paragraphs>90</Paragraphs>
  <Slides>14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Слайд 1</vt:lpstr>
      <vt:lpstr>О ПРОЕКТЕ</vt:lpstr>
      <vt:lpstr>Слайд 3</vt:lpstr>
      <vt:lpstr>Актуальность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Предварительные результаты реализации проекта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38</cp:revision>
  <dcterms:modified xsi:type="dcterms:W3CDTF">2019-10-01T10:13:37Z</dcterms:modified>
</cp:coreProperties>
</file>