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43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57559-7C97-4C05-8AB3-65CE50FC259E}" type="datetimeFigureOut">
              <a:rPr lang="ru-RU" smtClean="0"/>
              <a:pPr/>
              <a:t>05.05.2016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76F7-29D2-4AC7-AF54-AA069279C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57559-7C97-4C05-8AB3-65CE50FC259E}" type="datetimeFigureOut">
              <a:rPr lang="ru-RU" smtClean="0"/>
              <a:pPr/>
              <a:t>05.05.2016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76F7-29D2-4AC7-AF54-AA069279C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57559-7C97-4C05-8AB3-65CE50FC259E}" type="datetimeFigureOut">
              <a:rPr lang="ru-RU" smtClean="0"/>
              <a:pPr/>
              <a:t>05.05.2016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76F7-29D2-4AC7-AF54-AA069279C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57559-7C97-4C05-8AB3-65CE50FC259E}" type="datetimeFigureOut">
              <a:rPr lang="ru-RU" smtClean="0"/>
              <a:pPr/>
              <a:t>05.05.2016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76F7-29D2-4AC7-AF54-AA069279C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57559-7C97-4C05-8AB3-65CE50FC259E}" type="datetimeFigureOut">
              <a:rPr lang="ru-RU" smtClean="0"/>
              <a:pPr/>
              <a:t>05.05.2016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76F7-29D2-4AC7-AF54-AA069279C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57559-7C97-4C05-8AB3-65CE50FC259E}" type="datetimeFigureOut">
              <a:rPr lang="ru-RU" smtClean="0"/>
              <a:pPr/>
              <a:t>05.05.2016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76F7-29D2-4AC7-AF54-AA069279C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57559-7C97-4C05-8AB3-65CE50FC259E}" type="datetimeFigureOut">
              <a:rPr lang="ru-RU" smtClean="0"/>
              <a:pPr/>
              <a:t>05.05.2016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76F7-29D2-4AC7-AF54-AA069279C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57559-7C97-4C05-8AB3-65CE50FC259E}" type="datetimeFigureOut">
              <a:rPr lang="ru-RU" smtClean="0"/>
              <a:pPr/>
              <a:t>05.05.2016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76F7-29D2-4AC7-AF54-AA069279C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57559-7C97-4C05-8AB3-65CE50FC259E}" type="datetimeFigureOut">
              <a:rPr lang="ru-RU" smtClean="0"/>
              <a:pPr/>
              <a:t>05.05.2016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76F7-29D2-4AC7-AF54-AA069279C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57559-7C97-4C05-8AB3-65CE50FC259E}" type="datetimeFigureOut">
              <a:rPr lang="ru-RU" smtClean="0"/>
              <a:pPr/>
              <a:t>05.05.2016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76F7-29D2-4AC7-AF54-AA069279C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57559-7C97-4C05-8AB3-65CE50FC259E}" type="datetimeFigureOut">
              <a:rPr lang="ru-RU" smtClean="0"/>
              <a:pPr/>
              <a:t>05.05.2016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E76F7-29D2-4AC7-AF54-AA069279C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B57559-7C97-4C05-8AB3-65CE50FC259E}" type="datetimeFigureOut">
              <a:rPr lang="ru-RU" smtClean="0"/>
              <a:pPr/>
              <a:t>05.05.2016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E76F7-29D2-4AC7-AF54-AA069279C1B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ГОУ ПУ № 9\Desktop\методические рекомендации\картинки для оформления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895688"/>
            <a:ext cx="7572428" cy="471943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85728"/>
            <a:ext cx="7772400" cy="2243152"/>
          </a:xfrm>
        </p:spPr>
        <p:txBody>
          <a:bodyPr>
            <a:normAutofit/>
          </a:bodyPr>
          <a:lstStyle/>
          <a:p>
            <a:r>
              <a:rPr lang="ru-RU" b="1" dirty="0" smtClean="0"/>
              <a:t>ТВОРЧЕСКИЙ ПЕДАГОГ – ЭТО ОСНОВА РАЗВИТИЯ ТВОРЧЕСКИХ ОБУЧАЮЩИХСЯ</a:t>
            </a:r>
            <a:endParaRPr lang="ru-RU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357167"/>
            <a:ext cx="8229600" cy="2643206"/>
          </a:xfrm>
        </p:spPr>
        <p:txBody>
          <a:bodyPr/>
          <a:lstStyle/>
          <a:p>
            <a:pPr>
              <a:buNone/>
            </a:pPr>
            <a:r>
              <a:rPr lang="ru-RU" dirty="0"/>
              <a:t>«Напичканный знаниями студент, но не умеющий их использовать,  напоминает фаршированную рыбу, которая не может плавать</a:t>
            </a:r>
            <a:r>
              <a:rPr lang="ru-RU" dirty="0" smtClean="0"/>
              <a:t>»</a:t>
            </a:r>
          </a:p>
          <a:p>
            <a:pPr algn="r">
              <a:buNone/>
            </a:pPr>
            <a:r>
              <a:rPr lang="ru-RU" i="1" dirty="0" smtClean="0"/>
              <a:t>Александр </a:t>
            </a:r>
            <a:r>
              <a:rPr lang="ru-RU" i="1" dirty="0" err="1" smtClean="0"/>
              <a:t>Минц</a:t>
            </a:r>
            <a:endParaRPr lang="ru-RU" i="1" dirty="0"/>
          </a:p>
        </p:txBody>
      </p:sp>
      <p:pic>
        <p:nvPicPr>
          <p:cNvPr id="2050" name="Picture 2" descr="C:\Users\ГОУ ПУ № 9\Desktop\методические рекомендации\картинки для оформления\1393333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43248"/>
            <a:ext cx="6596659" cy="37147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0"/>
            <a:ext cx="8072494" cy="1143000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 smtClean="0"/>
              <a:t>Принцип, лежащий в основе современной системы образования: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14612" y="642918"/>
            <a:ext cx="5757874" cy="147161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/>
              <a:t>«За знания, которые дают другие, платят медью,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за </a:t>
            </a:r>
            <a:r>
              <a:rPr lang="ru-RU" dirty="0"/>
              <a:t>знания, добытые самостоятельно – золотом» </a:t>
            </a:r>
          </a:p>
        </p:txBody>
      </p:sp>
      <p:pic>
        <p:nvPicPr>
          <p:cNvPr id="3074" name="Picture 2" descr="C:\Users\ГОУ ПУ № 9\Desktop\методические рекомендации\картинки для оформления\29402_html_5734dd7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205035"/>
            <a:ext cx="4942242" cy="46529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Слово «творчество</a:t>
            </a:r>
            <a:r>
              <a:rPr lang="ru-RU" dirty="0"/>
              <a:t>» происходит от слова «творить», что означает – искать, изобретать, создавать нечто такое, что не встречалось в прошлом опыте</a:t>
            </a:r>
            <a:r>
              <a:rPr lang="ru-RU" dirty="0" smtClean="0"/>
              <a:t>.</a:t>
            </a:r>
          </a:p>
          <a:p>
            <a:r>
              <a:rPr lang="ru-RU" dirty="0" smtClean="0"/>
              <a:t>Творческая </a:t>
            </a:r>
            <a:r>
              <a:rPr lang="ru-RU" dirty="0"/>
              <a:t>деятельность – есть самостоятельный поиск или конструирование нового продукта – научного знания или метода. </a:t>
            </a: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Творческая деятельность немыслима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без осознания цели поиска,</a:t>
            </a:r>
          </a:p>
          <a:p>
            <a:pPr lvl="0"/>
            <a:r>
              <a:rPr lang="ru-RU" dirty="0"/>
              <a:t>без  интереса к пополнению недостающих знаний  из готовых источников,</a:t>
            </a:r>
          </a:p>
          <a:p>
            <a:pPr lvl="0"/>
            <a:r>
              <a:rPr lang="ru-RU" dirty="0"/>
              <a:t>без самостоятельного поиска и саморазвития,</a:t>
            </a:r>
          </a:p>
          <a:p>
            <a:pPr lvl="0"/>
            <a:r>
              <a:rPr lang="ru-RU" dirty="0"/>
              <a:t>без воображения и эмоций.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Противоречия сотрудничества преподавателя и студента: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ru-RU" dirty="0"/>
              <a:t>между фронтальными формами </a:t>
            </a:r>
            <a:r>
              <a:rPr lang="ru-RU" dirty="0" smtClean="0"/>
              <a:t>обучения  </a:t>
            </a:r>
            <a:r>
              <a:rPr lang="ru-RU" dirty="0"/>
              <a:t>и индивидуальным темпом учебно-познавательной деятельности обучающегося;</a:t>
            </a:r>
          </a:p>
          <a:p>
            <a:pPr lvl="0"/>
            <a:r>
              <a:rPr lang="ru-RU" dirty="0"/>
              <a:t>между необходимостью дифференциации образования и единообразием содержания и технологий обучения;</a:t>
            </a:r>
          </a:p>
          <a:p>
            <a:pPr lvl="0"/>
            <a:r>
              <a:rPr lang="ru-RU" dirty="0" smtClean="0"/>
              <a:t>м</a:t>
            </a:r>
            <a:r>
              <a:rPr lang="ru-RU" dirty="0" smtClean="0"/>
              <a:t>ежду </a:t>
            </a:r>
            <a:r>
              <a:rPr lang="ru-RU" dirty="0" smtClean="0"/>
              <a:t>необходимостью </a:t>
            </a:r>
            <a:r>
              <a:rPr lang="ru-RU" dirty="0"/>
              <a:t>развивать творческий потенциал личности и </a:t>
            </a:r>
            <a:r>
              <a:rPr lang="ru-RU" dirty="0" smtClean="0"/>
              <a:t>отсутствием </a:t>
            </a:r>
            <a:r>
              <a:rPr lang="ru-RU" dirty="0"/>
              <a:t>на занятии условий для индивидуальной работы с каждым обучающимся;</a:t>
            </a:r>
          </a:p>
          <a:p>
            <a:pPr lvl="0"/>
            <a:r>
              <a:rPr lang="ru-RU" dirty="0" smtClean="0"/>
              <a:t>м</a:t>
            </a:r>
            <a:r>
              <a:rPr lang="ru-RU" dirty="0" smtClean="0"/>
              <a:t>ежду стремлением </a:t>
            </a:r>
            <a:r>
              <a:rPr lang="ru-RU" dirty="0"/>
              <a:t>обучающихся к самостоятельности и неумением организовывать и управлять своей учебно-познавательной деятельностью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Творческий педагог должен: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ru-RU" dirty="0"/>
              <a:t>Активно внедрять механизмы самооценки, саморегуляции обучающихся.</a:t>
            </a:r>
          </a:p>
          <a:p>
            <a:pPr lvl="0"/>
            <a:r>
              <a:rPr lang="ru-RU" dirty="0"/>
              <a:t>Сокращать репродуктивные действия в процессе обучения и организовывать на учебных занятиях собственную учебно-познавательную деятельность студентов.</a:t>
            </a:r>
          </a:p>
          <a:p>
            <a:pPr lvl="0"/>
            <a:r>
              <a:rPr lang="ru-RU" dirty="0"/>
              <a:t>Сокращать монолог, чаще использовать диалог, обучать  способам речевого взаимодействия.</a:t>
            </a:r>
          </a:p>
          <a:p>
            <a:pPr lvl="0"/>
            <a:r>
              <a:rPr lang="ru-RU" dirty="0"/>
              <a:t>Исключить объективный характер отношений в образовательной среде, обеспечить субъектные отношения всех участников учебного процесса.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876" y="5286388"/>
            <a:ext cx="4014758" cy="1143000"/>
          </a:xfrm>
        </p:spPr>
        <p:txBody>
          <a:bodyPr>
            <a:normAutofit/>
          </a:bodyPr>
          <a:lstStyle/>
          <a:p>
            <a:r>
              <a:rPr lang="ru-RU" sz="2800" i="1" dirty="0" smtClean="0"/>
              <a:t>Антон Семенович Макаренко</a:t>
            </a:r>
            <a:endParaRPr lang="ru-RU" sz="2800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428604"/>
            <a:ext cx="4229072" cy="4572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«Педагогическое мастерство </a:t>
            </a:r>
            <a:r>
              <a:rPr lang="ru-RU" dirty="0"/>
              <a:t>– это знание особенностей педагогического процесса, умение его построить и привести в </a:t>
            </a:r>
            <a:r>
              <a:rPr lang="ru-RU" dirty="0" smtClean="0"/>
              <a:t>движение»</a:t>
            </a:r>
            <a:endParaRPr lang="ru-RU" dirty="0"/>
          </a:p>
        </p:txBody>
      </p:sp>
      <p:pic>
        <p:nvPicPr>
          <p:cNvPr id="4098" name="Picture 2" descr="C:\Users\ГОУ ПУ № 9\Desktop\педсовет\антон семенович макаренко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357166"/>
            <a:ext cx="3524250" cy="481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0562" y="274638"/>
            <a:ext cx="4186238" cy="511156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Черты </a:t>
            </a:r>
            <a:r>
              <a:rPr lang="ru-RU" sz="2400" b="1" dirty="0"/>
              <a:t>творческой личности: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0" y="785794"/>
            <a:ext cx="4114800" cy="5786478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ru-RU" dirty="0"/>
              <a:t>готовность к риску, </a:t>
            </a:r>
          </a:p>
          <a:p>
            <a:pPr lvl="0"/>
            <a:r>
              <a:rPr lang="ru-RU" dirty="0"/>
              <a:t>импульсивность, </a:t>
            </a:r>
          </a:p>
          <a:p>
            <a:pPr lvl="0"/>
            <a:r>
              <a:rPr lang="ru-RU" dirty="0"/>
              <a:t>независимость суждений, </a:t>
            </a:r>
          </a:p>
          <a:p>
            <a:pPr lvl="0"/>
            <a:r>
              <a:rPr lang="ru-RU" dirty="0"/>
              <a:t>неравномерность успехов в усвоении учебных предметов, </a:t>
            </a:r>
          </a:p>
          <a:p>
            <a:pPr lvl="0"/>
            <a:r>
              <a:rPr lang="ru-RU" dirty="0"/>
              <a:t>чувство юмора, </a:t>
            </a:r>
          </a:p>
          <a:p>
            <a:pPr lvl="0"/>
            <a:r>
              <a:rPr lang="ru-RU" dirty="0"/>
              <a:t>самобытность, </a:t>
            </a:r>
          </a:p>
          <a:p>
            <a:pPr lvl="0"/>
            <a:r>
              <a:rPr lang="ru-RU" dirty="0"/>
              <a:t>познавательная дотошность, </a:t>
            </a:r>
          </a:p>
          <a:p>
            <a:pPr lvl="0"/>
            <a:r>
              <a:rPr lang="ru-RU" dirty="0"/>
              <a:t>критический взгляд на вещи, </a:t>
            </a:r>
          </a:p>
          <a:p>
            <a:pPr lvl="0"/>
            <a:r>
              <a:rPr lang="ru-RU" dirty="0"/>
              <a:t>смелость воображения и мысли. </a:t>
            </a:r>
          </a:p>
          <a:p>
            <a:endParaRPr lang="ru-RU" dirty="0"/>
          </a:p>
        </p:txBody>
      </p:sp>
      <p:pic>
        <p:nvPicPr>
          <p:cNvPr id="5122" name="Picture 2" descr="C:\Users\ГОУ ПУ № 9\Desktop\педсовет\александр наумович лу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357166"/>
            <a:ext cx="3911231" cy="5214974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57158" y="5786454"/>
            <a:ext cx="4186238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i="1" dirty="0" smtClean="0">
                <a:latin typeface="+mj-lt"/>
                <a:ea typeface="+mj-ea"/>
                <a:cs typeface="+mj-cs"/>
              </a:rPr>
              <a:t>Александр Наумович Лук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0" y="5500702"/>
            <a:ext cx="4114800" cy="582594"/>
          </a:xfrm>
        </p:spPr>
        <p:txBody>
          <a:bodyPr>
            <a:normAutofit/>
          </a:bodyPr>
          <a:lstStyle/>
          <a:p>
            <a:r>
              <a:rPr lang="ru-RU" sz="2400" i="1" dirty="0" smtClean="0"/>
              <a:t>Валентин Иванович Андреев</a:t>
            </a:r>
            <a:endParaRPr lang="ru-RU" sz="2400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428604"/>
            <a:ext cx="4786346" cy="569755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«Творческая </a:t>
            </a:r>
            <a:r>
              <a:rPr lang="ru-RU" dirty="0"/>
              <a:t>личность — это тип личности, для которой характерны стремление и способность к творческому саморазвитию… Творческая личность — это такой тип личности, для </a:t>
            </a:r>
            <a:r>
              <a:rPr lang="ru-RU" dirty="0" smtClean="0"/>
              <a:t>которого </a:t>
            </a:r>
            <a:r>
              <a:rPr lang="ru-RU" dirty="0"/>
              <a:t>характерна устойчивая, высокого уровня направленность на творчество, </a:t>
            </a:r>
            <a:r>
              <a:rPr lang="ru-RU" dirty="0" err="1"/>
              <a:t>мотивационно-творческая</a:t>
            </a:r>
            <a:r>
              <a:rPr lang="ru-RU" dirty="0"/>
              <a:t> активность, которая проявляется в единстве с высоким уровнем творческих способностей и которые позволяют ей достигнуть прогрессивных, социально и лично значимых творческих результатов…»</a:t>
            </a:r>
          </a:p>
          <a:p>
            <a:endParaRPr lang="ru-RU" dirty="0"/>
          </a:p>
        </p:txBody>
      </p:sp>
      <p:pic>
        <p:nvPicPr>
          <p:cNvPr id="6146" name="Picture 2" descr="C:\Users\ГОУ ПУ № 9\Desktop\педсовет\валентин иванович андреев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285728"/>
            <a:ext cx="3392070" cy="49863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Стадии  </a:t>
            </a:r>
            <a:r>
              <a:rPr lang="ru-RU" sz="3200" b="1" dirty="0"/>
              <a:t>саморазвития творческой личности: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dirty="0"/>
              <a:t>Избирательная </a:t>
            </a:r>
            <a:r>
              <a:rPr lang="ru-RU" dirty="0" err="1"/>
              <a:t>мотивационно-творческая</a:t>
            </a:r>
            <a:r>
              <a:rPr lang="ru-RU" dirty="0"/>
              <a:t> направленность личности на определенный вид деятельности.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Начальное </a:t>
            </a:r>
            <a:r>
              <a:rPr lang="ru-RU" dirty="0"/>
              <a:t>творческое самоопределение.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Профессионально-творческое </a:t>
            </a:r>
            <a:r>
              <a:rPr lang="ru-RU" dirty="0"/>
              <a:t>становление.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Первые </a:t>
            </a:r>
            <a:r>
              <a:rPr lang="ru-RU" dirty="0"/>
              <a:t>значительные творческие достижения личности.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Формирование </a:t>
            </a:r>
            <a:r>
              <a:rPr lang="ru-RU" dirty="0"/>
              <a:t>индивидуального творческого стиля деятельности и мастерства.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Расцвет  </a:t>
            </a:r>
            <a:r>
              <a:rPr lang="ru-RU" dirty="0"/>
              <a:t>таланта.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Гениальность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Фазы творческого мыслительного процесса: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ru-RU" b="1" dirty="0"/>
              <a:t>фаза собирания материала, накопления знания</a:t>
            </a:r>
            <a:r>
              <a:rPr lang="ru-RU" dirty="0"/>
              <a:t>;</a:t>
            </a:r>
          </a:p>
          <a:p>
            <a:pPr lvl="0"/>
            <a:r>
              <a:rPr lang="ru-RU" b="1" dirty="0"/>
              <a:t>фаза созревания или интуиции</a:t>
            </a:r>
            <a:r>
              <a:rPr lang="ru-RU" dirty="0"/>
              <a:t>, когда работает в основном </a:t>
            </a:r>
            <a:r>
              <a:rPr lang="ru-RU" dirty="0" smtClean="0"/>
              <a:t>подсознание;</a:t>
            </a:r>
            <a:endParaRPr lang="ru-RU" dirty="0"/>
          </a:p>
          <a:p>
            <a:pPr lvl="0"/>
            <a:r>
              <a:rPr lang="ru-RU" b="1" dirty="0"/>
              <a:t>фаза озарения, или </a:t>
            </a:r>
            <a:r>
              <a:rPr lang="ru-RU" b="1" dirty="0" err="1"/>
              <a:t>инсайта</a:t>
            </a:r>
            <a:r>
              <a:rPr lang="ru-RU" dirty="0"/>
              <a:t>, когда решение неожиданно и целиком появляется в сознании;</a:t>
            </a:r>
          </a:p>
          <a:p>
            <a:pPr lvl="0"/>
            <a:r>
              <a:rPr lang="ru-RU" b="1" dirty="0"/>
              <a:t>фаза контроля и проверки</a:t>
            </a:r>
            <a:r>
              <a:rPr lang="ru-RU" dirty="0"/>
              <a:t>, которая требует полной включенности сознания.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715016"/>
            <a:ext cx="4043362" cy="785810"/>
          </a:xfrm>
        </p:spPr>
        <p:txBody>
          <a:bodyPr>
            <a:normAutofit/>
          </a:bodyPr>
          <a:lstStyle/>
          <a:p>
            <a:r>
              <a:rPr lang="ru-RU" sz="2800" i="1" dirty="0" smtClean="0"/>
              <a:t>Эрих </a:t>
            </a:r>
            <a:r>
              <a:rPr lang="ru-RU" sz="2800" i="1" smtClean="0"/>
              <a:t>Фромм</a:t>
            </a:r>
            <a:endParaRPr lang="ru-RU" sz="2800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14876" y="285728"/>
            <a:ext cx="4114800" cy="5883285"/>
          </a:xfrm>
        </p:spPr>
        <p:txBody>
          <a:bodyPr>
            <a:normAutofit lnSpcReduction="10000"/>
          </a:bodyPr>
          <a:lstStyle/>
          <a:p>
            <a:r>
              <a:rPr lang="ru-RU" dirty="0"/>
              <a:t>«Творчество – это способность удивляться и познавать, умение находить решение в нестандартных ситуациях, это нацеленность на открытие нового и способность к глубокому осознанию своего опыта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7170" name="Picture 2" descr="C:\Users\ГОУ ПУ № 9\Desktop\педсовет\эрих фром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4071966" cy="5429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/>
              <a:t>Задача современного </a:t>
            </a:r>
            <a:r>
              <a:rPr lang="ru-RU" dirty="0"/>
              <a:t>педагога – научиться входить в особое состояние: у спортсменов – это второе дыхание, а у педагога – это творческое состояние. </a:t>
            </a: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Оно </a:t>
            </a:r>
            <a:r>
              <a:rPr lang="ru-RU" dirty="0"/>
              <a:t>залог успеха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503</Words>
  <Application>Microsoft Office PowerPoint</Application>
  <PresentationFormat>Экран (4:3)</PresentationFormat>
  <Paragraphs>55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ТВОРЧЕСКИЙ ПЕДАГОГ – ЭТО ОСНОВА РАЗВИТИЯ ТВОРЧЕСКИХ ОБУЧАЮЩИХСЯ</vt:lpstr>
      <vt:lpstr>Слайд 2</vt:lpstr>
      <vt:lpstr>Принцип, лежащий в основе современной системы образования:</vt:lpstr>
      <vt:lpstr>Слайд 4</vt:lpstr>
      <vt:lpstr>Творческая деятельность немыслима</vt:lpstr>
      <vt:lpstr>Противоречия сотрудничества преподавателя и студента:</vt:lpstr>
      <vt:lpstr>Творческий педагог должен:</vt:lpstr>
      <vt:lpstr>Антон Семенович Макаренко</vt:lpstr>
      <vt:lpstr>Черты творческой личности: </vt:lpstr>
      <vt:lpstr>Валентин Иванович Андреев</vt:lpstr>
      <vt:lpstr>Стадии  саморазвития творческой личности:</vt:lpstr>
      <vt:lpstr>Фазы творческого мыслительного процесса:</vt:lpstr>
      <vt:lpstr>Эрих Фромм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ТВОРЧЕСКИЙ ПЕДАГОГ – ЭТО ОСНОВА РАЗВИТИЯ ТВОРЧЕСКИХ ОБУЧАЮЩИХСЯ</dc:title>
  <dc:creator>ГОУ ПУ № 9</dc:creator>
  <cp:lastModifiedBy>ГОУ ПУ № 9</cp:lastModifiedBy>
  <cp:revision>12</cp:revision>
  <dcterms:created xsi:type="dcterms:W3CDTF">2016-05-05T11:43:49Z</dcterms:created>
  <dcterms:modified xsi:type="dcterms:W3CDTF">2016-05-05T13:33:27Z</dcterms:modified>
</cp:coreProperties>
</file>