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2" r:id="rId2"/>
    <p:sldId id="307" r:id="rId3"/>
    <p:sldId id="308" r:id="rId4"/>
    <p:sldId id="318" r:id="rId5"/>
    <p:sldId id="309" r:id="rId6"/>
    <p:sldId id="320" r:id="rId7"/>
    <p:sldId id="313" r:id="rId8"/>
    <p:sldId id="324" r:id="rId9"/>
    <p:sldId id="315" r:id="rId10"/>
    <p:sldId id="310" r:id="rId11"/>
    <p:sldId id="322" r:id="rId12"/>
    <p:sldId id="301" r:id="rId13"/>
    <p:sldId id="323" r:id="rId14"/>
    <p:sldId id="31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94607" autoAdjust="0"/>
  </p:normalViewPr>
  <p:slideViewPr>
    <p:cSldViewPr>
      <p:cViewPr>
        <p:scale>
          <a:sx n="75" d="100"/>
          <a:sy n="75" d="100"/>
        </p:scale>
        <p:origin x="-1368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02785-613E-4A2F-B406-304AF678695B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94D003-F7FC-4227-941A-4414917E2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9270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4CA7BA-2F4D-4D8C-8C3B-8E8667915DC8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5CF04-EF00-4AFA-8E1D-9DB662EEBE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462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955BF-9347-4DA5-B623-02C0693E651C}" type="datetimeFigureOut">
              <a:rPr lang="ru-RU" smtClean="0"/>
              <a:pPr/>
              <a:t>03.04.2017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0B43F-3600-44B2-BEF9-F5B7A50689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0" y="0"/>
            <a:ext cx="982821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0"/>
            <a:ext cx="2714644" cy="27146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7544" y="85723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Богдашкинская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начальная общеобразовательная школа»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Нурлатского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атарстан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2357430"/>
            <a:ext cx="72460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Компьютерное игровое 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пособие по УМК для русскоязычных детей 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«Домашние животные» 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15074" y="5857892"/>
            <a:ext cx="2928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Подготовила: воспитатель Алексашкина Наталия Николаевна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0" y="0"/>
            <a:ext cx="982821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84731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0"/>
            <a:ext cx="2714644" cy="271464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00034" y="1071546"/>
            <a:ext cx="86439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компьютерное пособие по УМК  с красочными картинками в движении, с дидактическими играми, доступное в использовании.  Оно может быть применено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образовательных областях, прекрасно подходит для обыгрывания сюжетов, создания проблемных ситуаций в образовательной  деятельности, для индивидуальной работы с детьми.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Дидактические игры позволяют повысить качество обучения, способствует лучшему усвоению программного материала, дает возможность усвоить лексику татарского языка, закрепить речевой материал в игровой форме, поддерживать интерес к языку. 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с пособием поможет расширять знания детей  о домашних животных и птицах.   Анализировать, выделять существенные признаки, учиться фиксировать эти признаки, объединять предметы в группы.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Содержание игры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Картинки домашних животных в движении,  разработанные компьютерные  дидактические игры.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0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-285776"/>
            <a:ext cx="2714644" cy="2714644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57158" y="138498"/>
            <a:ext cx="9111386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Закрепление слов на татарском языке по теме “Домашние животные”,  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 интеллектуальных способностей и  познавательных интересов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  дошкольного возраста.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 </a:t>
            </a:r>
            <a:r>
              <a:rPr kumimoji="0" lang="tt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Компьютерные</a:t>
            </a:r>
            <a:r>
              <a:rPr kumimoji="0" lang="tt-RU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дидактические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игры позволяют повысить качество обучения, способствует лучшему усвоению программного материала, дает возможность усвоить лексику татарского языка, закрепить речевой материал в игровой форме,поддерживать интерес к языку,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помочь наглядно закрепить представления детей о домашних животных. Воспитывать познавательный интерес, бережное отношение к животным.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t-RU" b="1" dirty="0" smtClean="0"/>
              <a:t>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Каждый педагог, учитывая возрастные и индивидуальные особенности детей, может  усложнять или облегчать игровые задания в дидактических играх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Методическая ценность: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дидактическое пособие позволяет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познавательно-исследовательскую и продуктивную деятельность;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формировать математические представления;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расширять кругозор детей.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Возможности: 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использование дидактического пособия в работе со всеми детьми;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использование дидактического пособия в работе с подгруппой детей;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использование дидактического пособия для индивидуальной работы.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 применения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образовательная деятельность;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организованная игровая деятельность;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самостоятельная игровая деятельность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 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гры можно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использовать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 в возрасте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до 7 лет.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-214338"/>
            <a:ext cx="2214546" cy="221454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260648"/>
            <a:ext cx="6246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Дидактическая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 «Это кто?» </a:t>
            </a:r>
          </a:p>
          <a:p>
            <a:pPr lvl="0"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Дидактик 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tt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әрсә</a:t>
            </a: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857364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tt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узнавать, правильно называть и </a:t>
            </a:r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аглядно закрепить домашних животных на татарском языке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показывает картинку и задает вопрос: </a:t>
            </a:r>
            <a:r>
              <a:rPr lang="tt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“Это кто?” (“Бу кем?”). </a:t>
            </a:r>
          </a:p>
          <a:p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отвечают: </a:t>
            </a:r>
            <a:r>
              <a:rPr lang="tt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“Это кошка” (“Бу песи”) </a:t>
            </a:r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т.д.</a:t>
            </a:r>
          </a:p>
          <a:p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Рисунки по одному появляются на экране.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53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0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-214338"/>
            <a:ext cx="2214546" cy="221454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187624" y="428604"/>
            <a:ext cx="4670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Дидактическая игра «Это кто?»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Дидактик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</a:t>
            </a:r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әрсә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?»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pngimg.com/upload/goat_PNG1315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14422"/>
            <a:ext cx="3071834" cy="2544867"/>
          </a:xfrm>
          <a:prstGeom prst="rect">
            <a:avLst/>
          </a:prstGeom>
          <a:noFill/>
        </p:spPr>
      </p:pic>
      <p:pic>
        <p:nvPicPr>
          <p:cNvPr id="6" name="Picture 2" descr="https://avatanplus.com/files/resources/original/582ef2ea1eb641587764e28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876"/>
            <a:ext cx="2714644" cy="2501706"/>
          </a:xfrm>
          <a:prstGeom prst="rect">
            <a:avLst/>
          </a:prstGeom>
          <a:noFill/>
        </p:spPr>
      </p:pic>
      <p:pic>
        <p:nvPicPr>
          <p:cNvPr id="7" name="Picture 2" descr="http://www.playcast.ru/uploads/2015/10/24/1558120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1285860"/>
            <a:ext cx="3429024" cy="2024687"/>
          </a:xfrm>
          <a:prstGeom prst="rect">
            <a:avLst/>
          </a:prstGeom>
          <a:noFill/>
        </p:spPr>
      </p:pic>
      <p:pic>
        <p:nvPicPr>
          <p:cNvPr id="3076" name="Picture 4" descr="http://vamp3.ru/uploads/images/p/e/t/petuh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2643182"/>
            <a:ext cx="2156534" cy="3286148"/>
          </a:xfrm>
          <a:prstGeom prst="rect">
            <a:avLst/>
          </a:prstGeom>
          <a:noFill/>
        </p:spPr>
      </p:pic>
      <p:pic>
        <p:nvPicPr>
          <p:cNvPr id="3078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3357562"/>
            <a:ext cx="2000264" cy="2763211"/>
          </a:xfrm>
          <a:prstGeom prst="rect">
            <a:avLst/>
          </a:prstGeom>
          <a:noFill/>
        </p:spPr>
      </p:pic>
      <p:pic>
        <p:nvPicPr>
          <p:cNvPr id="3080" name="Picture 8" descr="http://img-fotki.yandex.ru/get/6827/50114850.69b/0_f9f3c_12b73363_X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3714752"/>
            <a:ext cx="2845983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-214338"/>
            <a:ext cx="2214546" cy="221454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55576" y="1000108"/>
            <a:ext cx="698477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t-RU" sz="20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Дидактическая игра:</a:t>
            </a:r>
          </a:p>
          <a:p>
            <a:pPr lvl="0"/>
            <a:r>
              <a:rPr lang="tt-RU" sz="20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“Кто что любит?”, ”Кем нәрсә ярата?”</a:t>
            </a:r>
          </a:p>
          <a:p>
            <a:pPr lvl="0"/>
            <a:endParaRPr lang="ru-RU" sz="2000" b="1" dirty="0" smtClean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Цель: </a:t>
            </a:r>
            <a:r>
              <a:rPr lang="tt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Закрепить слова на татарском языке о том,  чем питаются домашние животные. Развивать мышление, внимание, речь. 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tt-RU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Ход игры: </a:t>
            </a:r>
            <a:r>
              <a:rPr lang="tt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Дети сначала очень внимательно рассматривают картину.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 Затем воспитатель просит: </a:t>
            </a:r>
            <a:r>
              <a:rPr lang="tt-RU" b="1" dirty="0" smtClean="0">
                <a:latin typeface="Times New Roman" pitchFamily="18" charset="0"/>
                <a:cs typeface="Times New Roman" pitchFamily="18" charset="0"/>
              </a:rPr>
              <a:t>“Найди, где коза?”.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Ребенок показывает и произносит</a:t>
            </a:r>
            <a:r>
              <a:rPr lang="tt-RU" b="1" dirty="0" smtClean="0">
                <a:latin typeface="Times New Roman" pitchFamily="18" charset="0"/>
                <a:cs typeface="Times New Roman" pitchFamily="18" charset="0"/>
              </a:rPr>
              <a:t>: “Это коза” (“Бу кәҗә”). </a:t>
            </a:r>
            <a:r>
              <a:rPr lang="tt-RU" dirty="0" smtClean="0">
                <a:latin typeface="Times New Roman" pitchFamily="18" charset="0"/>
                <a:cs typeface="Times New Roman" pitchFamily="18" charset="0"/>
              </a:rPr>
              <a:t>Далее можно продолжить: </a:t>
            </a:r>
            <a:r>
              <a:rPr lang="tt-RU" b="1" dirty="0" smtClean="0">
                <a:latin typeface="Times New Roman" pitchFamily="18" charset="0"/>
                <a:cs typeface="Times New Roman" pitchFamily="18" charset="0"/>
              </a:rPr>
              <a:t>“Кәҗә, мә кәбестә”,  </a:t>
            </a:r>
            <a:r>
              <a:rPr lang="tt-RU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называют кто что ест.  Только потом нужная еда движется к животным.</a:t>
            </a:r>
            <a:endParaRPr lang="ru-RU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6006" t="16601" r="39018" b="25781"/>
          <a:stretch>
            <a:fillRect/>
          </a:stretch>
        </p:blipFill>
        <p:spPr bwMode="auto">
          <a:xfrm>
            <a:off x="0" y="857232"/>
            <a:ext cx="7715271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142976" y="214290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 Дидактическая игра “Кто что любит?”</a:t>
            </a:r>
          </a:p>
          <a:p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 Дидактик уен ”Кем нәрсә ярата?”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6" name="AutoShape 12" descr="http://www.orangejeep.org/proxy/index.php?q=aHR0cHM6Ly9pbWctZm90a2kueWFuZGV4LnJ1L2dldC8xNTQ5Mi81MDAyNTMxOC4zYmYvMF9kN2MxZF80NTZjNDk0M19NLnBuZw%3D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http://www.orangejeep.org/proxy/index.php?q=aHR0cHM6Ly9pbWctZm90a2kueWFuZGV4LnJ1L2dldC8xNTQ5Mi81MDAyNTMxOC4zYmYvMF9kN2MxZF80NTZjNDk0M19NLnBuZw%3D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http://www.orangejeep.org/proxy/index.php?q=aHR0cHM6Ly9pbWctZm90a2kueWFuZGV4LnJ1L2dldC8xNTQ5Mi81MDAyNTMxOC4zYmYvMF9kN2MxZF80NTZjNDk0M19NLnBuZw%3D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2" name="AutoShape 18" descr="http://www.orangejeep.org/proxy/index.php?q=aHR0cHM6Ly9pbWctZm90a2kueWFuZGV4LnJ1L2dldC8xNTQ5Mi81MDAyNTMxOC4zYmYvMF9kN2MxZF80NTZjNDk0M19NLnBuZw%3D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4" name="AutoShape 20" descr="http://www.orangejeep.org/proxy/index.php?q=aHR0cHM6Ly9pbWctZm90a2kueWFuZGV4LnJ1L2dldC8xNTQ5Mi81MDAyNTMxOC4zYmYvMF9kN2MxZF80NTZjNDk0M19NLnBuZw%3D%3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6" name="AutoShape 22" descr="https://im2-tub-ru.yandex.net/i?id=5a68d446a79a814971ec1290d60186e6&amp;n=33&amp;h=215&amp;w=19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" name="AutoShape 24" descr="https://im2-tub-ru.yandex.net/i?id=5a68d446a79a814971ec1290d60186e6&amp;n=33&amp;h=215&amp;w=19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0" name="AutoShape 26" descr="https://im2-tub-ru.yandex.net/i?id=5a68d446a79a814971ec1290d60186e6&amp;n=33&amp;h=215&amp;w=19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2" name="AutoShape 28" descr="https://im0-tub-ru.yandex.net/i?id=23e728c32c70375cdd62bb38895ceb26&amp;n=33&amp;h=215&amp;w=2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4" name="AutoShape 30" descr="https://im0-tub-ru.yandex.net/i?id=23e728c32c70375cdd62bb38895ceb26&amp;n=33&amp;h=215&amp;w=2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0" name="Picture 2" descr="http://www.ipukr.com/wp-content/uploads/2014/11/kapust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0960" y="5072074"/>
            <a:ext cx="1143040" cy="1279676"/>
          </a:xfrm>
          <a:prstGeom prst="rect">
            <a:avLst/>
          </a:prstGeom>
          <a:noFill/>
        </p:spPr>
      </p:pic>
      <p:pic>
        <p:nvPicPr>
          <p:cNvPr id="22534" name="Picture 6" descr="http://www.newdesignfile.com/postpic/2014/05/dog-bone-or-biscuit-in-a-blue-bowl-stock-vector_25332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3277401" flipV="1">
            <a:off x="7155010" y="518503"/>
            <a:ext cx="1921435" cy="928694"/>
          </a:xfrm>
          <a:prstGeom prst="rect">
            <a:avLst/>
          </a:prstGeom>
          <a:noFill/>
        </p:spPr>
      </p:pic>
      <p:pic>
        <p:nvPicPr>
          <p:cNvPr id="22538" name="Picture 10" descr="http://img1.liveinternet.ru/images/attach/c/6/93/336/93336517_large_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1857364"/>
            <a:ext cx="1319714" cy="1540034"/>
          </a:xfrm>
          <a:prstGeom prst="rect">
            <a:avLst/>
          </a:prstGeom>
          <a:noFill/>
        </p:spPr>
      </p:pic>
      <p:pic>
        <p:nvPicPr>
          <p:cNvPr id="22540" name="Picture 12" descr="http://www.cliparthut.com/clip-arts/345/empty-cereal-bowl-clip-art-34572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3929066"/>
            <a:ext cx="1088893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45 -0.06042 C -0.06962 -0.04931 -0.07222 -0.03727 -0.07726 -0.02708 C -0.08247 -0.0169 -0.08993 -0.00995 -0.09635 -0.00139 C -0.10017 0.0037 -0.10347 0.00995 -0.10816 0.01412 C -0.11441 0.01968 -0.12309 0.02153 -0.13021 0.02407 C -0.13594 0.03958 -0.14323 0.03866 -0.15226 0.05347 C -0.16076 0.06736 -0.16997 0.0831 -0.1816 0.09259 C -0.19375 0.10232 -0.20816 0.10486 -0.22135 0.11019 C -0.25434 0.10741 -0.28455 0.10162 -0.31684 0.09653 C -0.325 0.09282 -0.32778 0.09282 -0.33455 0.08472 C -0.34028 0.07801 -0.34427 0.06921 -0.35069 0.06319 C -0.3533 0.06088 -0.35677 0.06111 -0.35955 0.05926 C -0.36215 0.05764 -0.36441 0.05556 -0.36684 0.05347 C -0.36892 0.05162 -0.37066 0.04907 -0.37274 0.04745 C -0.37882 0.04282 -0.38698 0.04213 -0.3934 0.03773 C -0.39444 0.03588 -0.39514 0.0338 -0.39635 0.03194 C -0.39809 0.02917 -0.40052 0.02708 -0.40226 0.02407 C -0.41094 0.00903 -0.41962 -0.00903 -0.42431 -0.02708 C -0.42535 -0.03542 -0.42604 -0.0412 -0.42865 -0.04861 " pathEditMode="relative" ptsTypes="ffffffffffffffffffA"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C -0.00295 0.00533 -0.00468 0.01204 -0.00885 0.01574 C -0.01371 0.02014 -0.02066 0.0257 -0.025 0.03148 C -0.03333 0.0426 -0.02864 0.03889 -0.03524 0.05093 C -0.04635 0.07107 -0.0618 0.09283 -0.07951 0.10209 C -0.08385 0.10787 -0.0868 0.11135 -0.09271 0.11366 C -0.10972 0.12894 -0.12465 0.15348 -0.13819 0.17269 C -0.14027 0.1757 -0.14253 0.17894 -0.14409 0.18241 C -0.14548 0.18542 -0.14514 0.18959 -0.14705 0.19213 C -0.15034 0.19653 -0.15486 0.19885 -0.15885 0.20209 C -0.16614 0.20834 -0.17205 0.21945 -0.17795 0.22755 C -0.18646 0.23912 -0.20486 0.24236 -0.21614 0.24514 C -0.26423 0.24329 -0.25816 0.2463 -0.28524 0.23935 C -0.29062 0.23449 -0.28819 0.23658 -0.29271 0.23334 " pathEditMode="relative" ptsTypes="fffffffffffffA">
                                      <p:cBhvr>
                                        <p:cTn id="10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C -0.03716 -0.0044 -0.07344 0.00301 -0.11042 0.00579 C -0.12118 0.00834 -0.13195 0.01019 -0.14271 0.01181 C -0.1441 0.0125 -0.14549 0.01343 -0.14705 0.01366 C -0.15087 0.01459 -0.15504 0.01412 -0.15886 0.01551 C -0.16059 0.01621 -0.16181 0.01829 -0.16337 0.01945 C -0.16754 0.02222 -0.17205 0.02246 -0.17657 0.02338 C -0.19879 0.03403 -0.22552 0.03148 -0.24861 0.03519 C -0.25695 0.03658 -0.27361 0.03912 -0.27361 0.03912 C -0.27761 0.04722 -0.28646 0.05486 -0.2941 0.05486 " pathEditMode="relative" ptsTypes="fffffffffA">
                                      <p:cBhvr>
                                        <p:cTn id="14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C -0.01441 0.00416 -0.02535 0.01828 -0.03819 0.02754 C -0.04635 0.03333 -0.05417 0.0368 -0.06319 0.03935 C -0.06667 0.04259 -0.06996 0.04583 -0.07344 0.04907 C -0.07535 0.05092 -0.07934 0.05486 -0.07934 0.05486 C -0.08472 0.06574 -0.09236 0.0706 -0.1 0.07847 C -0.11094 0.08958 -0.1217 0.10278 -0.13368 0.1118 C -0.14288 0.11875 -0.15417 0.12153 -0.16163 0.13148 C -0.16476 0.13565 -0.17708 0.15347 -0.18368 0.15879 C -0.19722 0.16944 -0.18594 0.15694 -0.19549 0.16666 C -0.20382 0.17523 -0.21059 0.18611 -0.2191 0.19421 C -0.22951 0.20416 -0.24149 0.21088 -0.25139 0.22153 C -0.28681 0.25972 -0.2724 0.24305 -0.29549 0.2706 C -0.29878 0.27453 -0.30365 0.27523 -0.30729 0.27847 C -0.30955 0.28055 -0.31094 0.28426 -0.31319 0.28634 C -0.32587 0.29791 -0.31823 0.28611 -0.32795 0.29791 C -0.34115 0.31435 -0.35191 0.33403 -0.36458 0.35115 C -0.36858 0.35648 -0.37135 0.36296 -0.375 0.36875 C -0.38073 0.37801 -0.38681 0.38217 -0.39253 0.39213 C -0.39653 0.3993 -0.39965 0.4074 -0.40434 0.41389 C -0.4125 0.42523 -0.42187 0.43472 -0.43073 0.44514 C -0.43611 0.45162 -0.44861 0.47662 -0.45295 0.48449 C -0.46146 0.49977 -0.47066 0.51504 -0.47795 0.53148 C -0.48125 0.53889 -0.48455 0.54676 -0.48663 0.55486 C -0.48715 0.55694 -0.4875 0.55903 -0.48819 0.56065 C -0.48993 0.56504 -0.4941 0.57268 -0.4941 0.57268 C -0.49601 0.58819 -0.4974 0.58611 -0.50434 0.59815 C -0.51424 0.61504 -0.52135 0.63264 -0.52934 0.65115 C -0.5309 0.66203 -0.53316 0.66574 -0.53819 0.6743 C -0.54062 0.68472 -0.54757 0.69213 -0.55139 0.70185 C -0.5533 0.71435 -0.55608 0.72592 -0.56024 0.73727 C -0.56128 0.74722 -0.5625 0.75347 -0.56458 0.7625 C -0.56649 0.77106 -0.56406 0.77037 -0.56753 0.77037 " pathEditMode="relative" ptsTypes="ffffffffffffffffffffffffffffffffA">
                                      <p:cBhvr>
                                        <p:cTn id="18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-285776"/>
            <a:ext cx="2143140" cy="214314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99592" y="1000109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Дидактическая игра «Кто где спит?»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Дидактик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Кайда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йоклыйлар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продолжать знакомить с внешним видом и названием животных на татарском языке, знакомство с местами обитания животных, развитие зрительной памяти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Ход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показывает слайд с изображением домашних животных и их домиков. Дети определяют, кто где спит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Песи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кил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монда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Песи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йокла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йоклый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285728"/>
            <a:ext cx="9286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Дидактическая игра «Кто где спит?»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Дидактик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Кайда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йоклыйлар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http://exlusive-shop.ru/images/gallery/8246a0282c2284850cbcc408e7a16d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643050"/>
            <a:ext cx="2571768" cy="2571768"/>
          </a:xfrm>
          <a:prstGeom prst="rect">
            <a:avLst/>
          </a:prstGeom>
          <a:noFill/>
        </p:spPr>
      </p:pic>
      <p:pic>
        <p:nvPicPr>
          <p:cNvPr id="24582" name="Picture 6" descr="http://rozarii.ru/wp-content/uploads/2015/01/livestock-shed1.jpg"/>
          <p:cNvPicPr>
            <a:picLocks noChangeAspect="1" noChangeArrowheads="1"/>
          </p:cNvPicPr>
          <p:nvPr/>
        </p:nvPicPr>
        <p:blipFill>
          <a:blip r:embed="rId4"/>
          <a:srcRect l="3571" r="5357" b="7143"/>
          <a:stretch>
            <a:fillRect/>
          </a:stretch>
        </p:blipFill>
        <p:spPr bwMode="auto">
          <a:xfrm>
            <a:off x="6528270" y="1928802"/>
            <a:ext cx="2615730" cy="2000264"/>
          </a:xfrm>
          <a:prstGeom prst="rect">
            <a:avLst/>
          </a:prstGeom>
          <a:noFill/>
        </p:spPr>
      </p:pic>
      <p:pic>
        <p:nvPicPr>
          <p:cNvPr id="24588" name="Picture 12" descr="https://avatanplus.com/files/resources/mid/575ec8d88a4af1554a408df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4429132"/>
            <a:ext cx="1500198" cy="1864792"/>
          </a:xfrm>
          <a:prstGeom prst="rect">
            <a:avLst/>
          </a:prstGeom>
          <a:noFill/>
        </p:spPr>
      </p:pic>
      <p:pic>
        <p:nvPicPr>
          <p:cNvPr id="24590" name="Picture 14" descr="http://s4.pic4you.ru/y2014/10-16/12216/465386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0577" y="4429132"/>
            <a:ext cx="2589295" cy="2143140"/>
          </a:xfrm>
          <a:prstGeom prst="rect">
            <a:avLst/>
          </a:prstGeom>
          <a:noFill/>
        </p:spPr>
      </p:pic>
      <p:pic>
        <p:nvPicPr>
          <p:cNvPr id="12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0958" y="-285776"/>
            <a:ext cx="2143140" cy="2143140"/>
          </a:xfrm>
          <a:prstGeom prst="rect">
            <a:avLst/>
          </a:prstGeom>
          <a:noFill/>
        </p:spPr>
      </p:pic>
      <p:pic>
        <p:nvPicPr>
          <p:cNvPr id="4" name="Picture 2" descr="https://ds03.infourok.ru/uploads/ex/07e1/00042690-e13ae69a/hello_html_3cf51fef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1214422"/>
            <a:ext cx="3238522" cy="2928958"/>
          </a:xfrm>
          <a:prstGeom prst="rect">
            <a:avLst/>
          </a:prstGeom>
          <a:noFill/>
        </p:spPr>
      </p:pic>
      <p:pic>
        <p:nvPicPr>
          <p:cNvPr id="1030" name="Picture 6" descr="http://i013.radikal.ru/0804/7c/1cf0a55da6bd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86182" y="4214818"/>
            <a:ext cx="2214578" cy="2259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C 0.00608 -0.01273 0.00504 -0.00833 0.00504 -0.03218 C 0.00504 -0.06667 0.01042 -0.10324 0.00157 -0.13565 C -0.00347 -0.15393 -0.01041 -0.16782 -0.02083 -0.18148 C -0.02274 -0.1838 -0.02274 -0.18796 -0.0243 -0.19074 C -0.02569 -0.19329 -0.0276 -0.1956 -0.02934 -0.19768 C -0.04097 -0.21111 -0.05312 -0.22315 -0.06562 -0.23449 C -0.08489 -0.25231 -0.1026 -0.26852 -0.12587 -0.27569 C -0.13246 -0.28148 -0.13698 -0.28287 -0.14496 -0.28495 C -0.1585 -0.29421 -0.17482 -0.29653 -0.18975 -0.29884 C -0.24027 -0.34375 -0.19514 -0.30555 -0.35868 -0.30116 C -0.36892 -0.30093 -0.36927 -0.29884 -0.3776 -0.29653 C -0.38281 -0.29514 -0.39323 -0.2919 -0.39323 -0.2919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C 0.00868 -0.03449 -0.00885 -0.05393 -0.02587 -0.07361 C -0.04149 -0.09166 -0.01632 -0.0655 -0.03785 -0.09421 C -0.0441 -0.10254 -0.05139 -0.11226 -0.05851 -0.11944 C -0.06059 -0.12152 -0.06337 -0.12199 -0.06545 -0.12407 C -0.07517 -0.13449 -0.08038 -0.14305 -0.09132 -0.15185 C -0.10069 -0.16805 -0.11493 -0.17337 -0.1276 -0.18402 C -0.13542 -0.19074 -0.14375 -0.1956 -0.15173 -0.20231 C -0.16597 -0.21435 -0.17969 -0.22662 -0.19653 -0.23217 C -0.20816 -0.24421 -0.22205 -0.24629 -0.23611 -0.25069 C -0.26302 -0.25925 -0.28941 -0.26458 -0.31719 -0.26666 C -0.33993 -0.27268 -0.36441 -0.26435 -0.38785 -0.26435 " pathEditMode="relative" ptsTypes="fffffffffffA">
                                      <p:cBhvr>
                                        <p:cTn id="10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C 0.00902 -0.00393 0.01354 -0.0118 0.02066 -0.01829 C 0.0243 -0.02153 0.02899 -0.02245 0.03281 -0.02523 C 0.03888 -0.02986 0.04895 -0.03912 0.0552 -0.0412 C 0.06267 -0.04375 0.06215 -0.04282 0.06909 -0.04815 C 0.08194 -0.0581 0.09496 -0.07037 0.10868 -0.07801 C 0.11371 -0.08079 0.11961 -0.08102 0.12413 -0.08495 C 0.1302 -0.09028 0.13663 -0.09259 0.14322 -0.09653 C 0.15121 -0.10116 0.15503 -0.10555 0.16388 -0.10787 C 0.18211 -0.12407 0.21111 -0.12801 0.23107 -0.13333 C 0.23767 -0.13518 0.24357 -0.13981 0.25 -0.14236 C 0.27187 -0.15092 0.29513 -0.15347 0.31736 -0.16088 C 0.32829 -0.16829 0.33802 -0.17176 0.35 -0.17454 C 0.3592 -0.1794 0.36597 -0.18379 0.37586 -0.18611 C 0.38941 -0.19699 0.40434 -0.19768 0.41909 -0.2044 C 0.44132 -0.21458 0.46232 -0.22291 0.48454 -0.23217 C 0.496 -0.23704 0.5052 -0.24305 0.51736 -0.24583 C 0.52968 -0.25717 0.54079 -0.25926 0.5552 -0.26435 C 0.5842 -0.27477 0.54444 -0.26435 0.57239 -0.27106 C 0.57899 -0.27546 0.58645 -0.28102 0.59322 -0.28495 C 0.60173 -0.28981 0.61145 -0.2919 0.62066 -0.29421 C 0.63802 -0.29838 0.65486 -0.30324 0.67239 -0.30555 C 0.67413 -0.30625 0.6776 -0.30787 0.6776 -0.30787 " pathEditMode="relative" ptsTypes="ffffffffffffffffffffffA">
                                      <p:cBhvr>
                                        <p:cTn id="14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0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85786" y="500042"/>
            <a:ext cx="628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    Дидактическая игра “Давайте посчитаем”</a:t>
            </a:r>
          </a:p>
          <a:p>
            <a:r>
              <a:rPr lang="tt-RU" sz="2000" b="1" dirty="0" smtClean="0">
                <a:latin typeface="Times New Roman" pitchFamily="18" charset="0"/>
                <a:cs typeface="Times New Roman" pitchFamily="18" charset="0"/>
              </a:rPr>
              <a:t>        Дидактик уен  “Әйдәгез саныйбыз”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</a:p>
          <a:p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    Умение считать до десяти по -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татарски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. </a:t>
            </a:r>
          </a:p>
          <a:p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      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Бер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тавык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ике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тавык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и т. д.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vamp3.ru/uploads/images/p/e/t/petu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285992"/>
            <a:ext cx="2357454" cy="3592312"/>
          </a:xfrm>
          <a:prstGeom prst="rect">
            <a:avLst/>
          </a:prstGeom>
          <a:noFill/>
        </p:spPr>
      </p:pic>
      <p:pic>
        <p:nvPicPr>
          <p:cNvPr id="5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57365"/>
            <a:ext cx="1357290" cy="1874992"/>
          </a:xfrm>
          <a:prstGeom prst="rect">
            <a:avLst/>
          </a:prstGeom>
          <a:noFill/>
        </p:spPr>
      </p:pic>
      <p:pic>
        <p:nvPicPr>
          <p:cNvPr id="6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1571612"/>
            <a:ext cx="1500198" cy="2072408"/>
          </a:xfrm>
          <a:prstGeom prst="rect">
            <a:avLst/>
          </a:prstGeom>
          <a:noFill/>
        </p:spPr>
      </p:pic>
      <p:pic>
        <p:nvPicPr>
          <p:cNvPr id="8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215338" y="4983008"/>
            <a:ext cx="1357290" cy="1874992"/>
          </a:xfrm>
          <a:prstGeom prst="rect">
            <a:avLst/>
          </a:prstGeom>
          <a:noFill/>
        </p:spPr>
      </p:pic>
      <p:pic>
        <p:nvPicPr>
          <p:cNvPr id="9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071810"/>
            <a:ext cx="1357290" cy="1874992"/>
          </a:xfrm>
          <a:prstGeom prst="rect">
            <a:avLst/>
          </a:prstGeom>
          <a:noFill/>
        </p:spPr>
      </p:pic>
      <p:pic>
        <p:nvPicPr>
          <p:cNvPr id="10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000892" y="3357562"/>
            <a:ext cx="1357290" cy="1874992"/>
          </a:xfrm>
          <a:prstGeom prst="rect">
            <a:avLst/>
          </a:prstGeom>
          <a:noFill/>
        </p:spPr>
      </p:pic>
      <p:pic>
        <p:nvPicPr>
          <p:cNvPr id="11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00570"/>
            <a:ext cx="1500198" cy="2072408"/>
          </a:xfrm>
          <a:prstGeom prst="rect">
            <a:avLst/>
          </a:prstGeom>
          <a:noFill/>
        </p:spPr>
      </p:pic>
      <p:pic>
        <p:nvPicPr>
          <p:cNvPr id="12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86446" y="4983008"/>
            <a:ext cx="1357290" cy="1874992"/>
          </a:xfrm>
          <a:prstGeom prst="rect">
            <a:avLst/>
          </a:prstGeom>
          <a:noFill/>
        </p:spPr>
      </p:pic>
      <p:pic>
        <p:nvPicPr>
          <p:cNvPr id="14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143636" y="1714488"/>
            <a:ext cx="1357290" cy="1874992"/>
          </a:xfrm>
          <a:prstGeom prst="rect">
            <a:avLst/>
          </a:prstGeom>
          <a:noFill/>
        </p:spPr>
      </p:pic>
      <p:pic>
        <p:nvPicPr>
          <p:cNvPr id="15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4429132"/>
            <a:ext cx="1500198" cy="2072408"/>
          </a:xfrm>
          <a:prstGeom prst="rect">
            <a:avLst/>
          </a:prstGeom>
          <a:noFill/>
        </p:spPr>
      </p:pic>
      <p:pic>
        <p:nvPicPr>
          <p:cNvPr id="16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-285776"/>
            <a:ext cx="2571768" cy="2571768"/>
          </a:xfrm>
          <a:prstGeom prst="rect">
            <a:avLst/>
          </a:prstGeom>
          <a:noFill/>
        </p:spPr>
      </p:pic>
      <p:pic>
        <p:nvPicPr>
          <p:cNvPr id="13" name="Picture 6" descr="http://www.dpol4.ru/img/picture/Feb/01/b3724cda00084459f3adc46927c20633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215338" y="2000240"/>
            <a:ext cx="1357290" cy="1874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-285776"/>
            <a:ext cx="2714644" cy="27146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3568" y="1196752"/>
            <a:ext cx="84604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Дидактическая игра «Перепутались» </a:t>
            </a:r>
          </a:p>
          <a:p>
            <a:pPr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Дидактик </a:t>
            </a:r>
            <a:r>
              <a:rPr lang="ru-RU" sz="2000" b="1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уен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«</a:t>
            </a:r>
            <a:r>
              <a:rPr lang="ru-RU" sz="2000" b="1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Буталчык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</a:p>
          <a:p>
            <a:pPr>
              <a:spcAft>
                <a:spcPts val="0"/>
              </a:spcAft>
            </a:pPr>
            <a:endParaRPr lang="ru-RU" sz="2000" b="1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учить собирать целое из частей;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зрительное восприятие, внимание, </a:t>
            </a:r>
            <a:r>
              <a:rPr lang="ru-RU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логическое мышление, сообразительность, чувство юмора.</a:t>
            </a:r>
          </a:p>
          <a:p>
            <a:pPr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Ход игры: </a:t>
            </a:r>
            <a:r>
              <a:rPr lang="ru-RU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Какая путаница. Наведи порядок: соедини друг с другом подходящие половинки. После этого воспитатель задает вопросы: </a:t>
            </a:r>
          </a:p>
          <a:p>
            <a:pPr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Это кто</a:t>
            </a:r>
            <a:r>
              <a:rPr lang="ru-RU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? </a:t>
            </a:r>
            <a:r>
              <a:rPr lang="tt-RU" b="1" dirty="0" smtClean="0">
                <a:latin typeface="Times New Roman"/>
                <a:ea typeface="Times New Roman"/>
                <a:cs typeface="Times New Roman"/>
              </a:rPr>
              <a:t>Это утка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Бу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үрдәк.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Үрдәк нинди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?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Үрдәк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сары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матур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b="1" dirty="0" err="1" smtClean="0">
                <a:latin typeface="Times New Roman"/>
                <a:ea typeface="Times New Roman"/>
                <a:cs typeface="Times New Roman"/>
              </a:rPr>
              <a:t>зур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b="1" dirty="0">
              <a:ea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6471" t="23438" r="39605" b="40755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50503" t="61055" r="47005" b="23118"/>
          <a:stretch>
            <a:fillRect/>
          </a:stretch>
        </p:blipFill>
        <p:spPr bwMode="auto">
          <a:xfrm>
            <a:off x="214282" y="2571744"/>
            <a:ext cx="571504" cy="209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32792" t="62675" r="28319" b="33005"/>
          <a:stretch>
            <a:fillRect/>
          </a:stretch>
        </p:blipFill>
        <p:spPr bwMode="auto">
          <a:xfrm>
            <a:off x="0" y="3214686"/>
            <a:ext cx="907265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50503" t="61055" r="47005" b="23118"/>
          <a:stretch>
            <a:fillRect/>
          </a:stretch>
        </p:blipFill>
        <p:spPr bwMode="auto">
          <a:xfrm>
            <a:off x="8358214" y="2643182"/>
            <a:ext cx="571504" cy="209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 l="50503" t="61055" r="47005" b="23118"/>
          <a:stretch>
            <a:fillRect/>
          </a:stretch>
        </p:blipFill>
        <p:spPr bwMode="auto">
          <a:xfrm>
            <a:off x="2143108" y="2643182"/>
            <a:ext cx="571504" cy="209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50503" t="61055" r="47005" b="23118"/>
          <a:stretch>
            <a:fillRect/>
          </a:stretch>
        </p:blipFill>
        <p:spPr bwMode="auto">
          <a:xfrm>
            <a:off x="4214810" y="2643182"/>
            <a:ext cx="571504" cy="209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 l="50503" t="61055" r="47005" b="23118"/>
          <a:stretch>
            <a:fillRect/>
          </a:stretch>
        </p:blipFill>
        <p:spPr bwMode="auto">
          <a:xfrm>
            <a:off x="6286512" y="2643182"/>
            <a:ext cx="571504" cy="209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http://nachalo4ka.ru/wp-content/uploads/2014/10/dva-utenka-0.png"/>
          <p:cNvPicPr>
            <a:picLocks noChangeAspect="1" noChangeArrowheads="1"/>
          </p:cNvPicPr>
          <p:nvPr/>
        </p:nvPicPr>
        <p:blipFill>
          <a:blip r:embed="rId4"/>
          <a:srcRect l="61360" b="44396"/>
          <a:stretch>
            <a:fillRect/>
          </a:stretch>
        </p:blipFill>
        <p:spPr bwMode="auto">
          <a:xfrm>
            <a:off x="500034" y="1500174"/>
            <a:ext cx="1619480" cy="1717276"/>
          </a:xfrm>
          <a:prstGeom prst="rect">
            <a:avLst/>
          </a:prstGeom>
          <a:noFill/>
        </p:spPr>
      </p:pic>
      <p:pic>
        <p:nvPicPr>
          <p:cNvPr id="14" name="Picture 10" descr="https://ds02.infourok.ru/uploads/ex/0d49/00088540-5febd63b/hello_html_1721d0c4.png"/>
          <p:cNvPicPr>
            <a:picLocks noChangeAspect="1" noChangeArrowheads="1"/>
          </p:cNvPicPr>
          <p:nvPr/>
        </p:nvPicPr>
        <p:blipFill>
          <a:blip r:embed="rId5"/>
          <a:srcRect l="11905" r="16667" b="48969"/>
          <a:stretch>
            <a:fillRect/>
          </a:stretch>
        </p:blipFill>
        <p:spPr bwMode="auto">
          <a:xfrm>
            <a:off x="2071670" y="928670"/>
            <a:ext cx="2143140" cy="2286016"/>
          </a:xfrm>
          <a:prstGeom prst="rect">
            <a:avLst/>
          </a:prstGeom>
          <a:noFill/>
        </p:spPr>
      </p:pic>
      <p:pic>
        <p:nvPicPr>
          <p:cNvPr id="15" name="Picture 2" descr="http://s5.hostingkartinok.com/uploads/images/2013/07/662f5ba1d48dc225414274c03a9e8302.png"/>
          <p:cNvPicPr>
            <a:picLocks noChangeAspect="1" noChangeArrowheads="1"/>
          </p:cNvPicPr>
          <p:nvPr/>
        </p:nvPicPr>
        <p:blipFill>
          <a:blip r:embed="rId6" cstate="print"/>
          <a:srcRect l="-1953" t="10676" b="24822"/>
          <a:stretch>
            <a:fillRect/>
          </a:stretch>
        </p:blipFill>
        <p:spPr bwMode="auto">
          <a:xfrm>
            <a:off x="4214810" y="1785926"/>
            <a:ext cx="2263156" cy="1571636"/>
          </a:xfrm>
          <a:prstGeom prst="rect">
            <a:avLst/>
          </a:prstGeom>
          <a:noFill/>
        </p:spPr>
      </p:pic>
      <p:pic>
        <p:nvPicPr>
          <p:cNvPr id="17" name="Picture 10" descr="https://ds02.infourok.ru/uploads/ex/0d49/00088540-5febd63b/hello_html_1721d0c4.png"/>
          <p:cNvPicPr>
            <a:picLocks noChangeAspect="1" noChangeArrowheads="1"/>
          </p:cNvPicPr>
          <p:nvPr/>
        </p:nvPicPr>
        <p:blipFill>
          <a:blip r:embed="rId5"/>
          <a:srcRect l="29786" t="54398" r="27660" b="18526"/>
          <a:stretch>
            <a:fillRect/>
          </a:stretch>
        </p:blipFill>
        <p:spPr bwMode="auto">
          <a:xfrm>
            <a:off x="714348" y="3786190"/>
            <a:ext cx="1428760" cy="1357322"/>
          </a:xfrm>
          <a:prstGeom prst="rect">
            <a:avLst/>
          </a:prstGeom>
          <a:noFill/>
        </p:spPr>
      </p:pic>
      <p:pic>
        <p:nvPicPr>
          <p:cNvPr id="18" name="Picture 4" descr="https://im0-tub-ru.yandex.net/i?id=615982c5658ea3eb6a588e69fdf2a894&amp;n=33&amp;h=215&amp;w=159"/>
          <p:cNvPicPr>
            <a:picLocks noChangeAspect="1" noChangeArrowheads="1"/>
          </p:cNvPicPr>
          <p:nvPr/>
        </p:nvPicPr>
        <p:blipFill>
          <a:blip r:embed="rId7"/>
          <a:srcRect l="18029" t="68889" r="12858"/>
          <a:stretch>
            <a:fillRect/>
          </a:stretch>
        </p:blipFill>
        <p:spPr bwMode="auto">
          <a:xfrm>
            <a:off x="2786050" y="3786190"/>
            <a:ext cx="1428760" cy="1214446"/>
          </a:xfrm>
          <a:prstGeom prst="rect">
            <a:avLst/>
          </a:prstGeom>
          <a:noFill/>
        </p:spPr>
      </p:pic>
      <p:pic>
        <p:nvPicPr>
          <p:cNvPr id="20" name="Picture 2" descr="http://s5.hostingkartinok.com/uploads/images/2013/07/662f5ba1d48dc225414274c03a9e8302.png"/>
          <p:cNvPicPr>
            <a:picLocks noChangeAspect="1" noChangeArrowheads="1"/>
          </p:cNvPicPr>
          <p:nvPr/>
        </p:nvPicPr>
        <p:blipFill>
          <a:blip r:embed="rId8"/>
          <a:srcRect l="25391" t="77403" r="25781"/>
          <a:stretch>
            <a:fillRect/>
          </a:stretch>
        </p:blipFill>
        <p:spPr bwMode="auto">
          <a:xfrm>
            <a:off x="6572264" y="3643314"/>
            <a:ext cx="1636426" cy="1285884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928662" y="285728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t-RU" sz="2400" b="1" dirty="0" smtClean="0">
                <a:latin typeface="Times New Roman" pitchFamily="18" charset="0"/>
                <a:cs typeface="Times New Roman" pitchFamily="18" charset="0"/>
              </a:rPr>
              <a:t>     Дидактическая игра “Перепутались”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Дидактик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Буталчык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2" descr="http://animal-store.ru/img/2015/050222/5614586"/>
          <p:cNvPicPr>
            <a:picLocks noChangeAspect="1" noChangeArrowheads="1"/>
          </p:cNvPicPr>
          <p:nvPr/>
        </p:nvPicPr>
        <p:blipFill>
          <a:blip r:embed="rId9" cstate="print"/>
          <a:srcRect l="54357" t="56146"/>
          <a:stretch>
            <a:fillRect/>
          </a:stretch>
        </p:blipFill>
        <p:spPr bwMode="auto">
          <a:xfrm>
            <a:off x="4714876" y="3786190"/>
            <a:ext cx="1859538" cy="1785519"/>
          </a:xfrm>
          <a:prstGeom prst="rect">
            <a:avLst/>
          </a:prstGeom>
          <a:noFill/>
        </p:spPr>
      </p:pic>
      <p:pic>
        <p:nvPicPr>
          <p:cNvPr id="27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86612" y="214290"/>
            <a:ext cx="1857388" cy="1857388"/>
          </a:xfrm>
          <a:prstGeom prst="rect">
            <a:avLst/>
          </a:prstGeom>
          <a:noFill/>
        </p:spPr>
      </p:pic>
      <p:pic>
        <p:nvPicPr>
          <p:cNvPr id="26" name="Picture 2" descr="http://animal-store.ru/img/2015/050222/5614586"/>
          <p:cNvPicPr>
            <a:picLocks noChangeAspect="1" noChangeArrowheads="1"/>
          </p:cNvPicPr>
          <p:nvPr/>
        </p:nvPicPr>
        <p:blipFill>
          <a:blip r:embed="rId9" cstate="print"/>
          <a:srcRect l="52604" b="47363"/>
          <a:stretch>
            <a:fillRect/>
          </a:stretch>
        </p:blipFill>
        <p:spPr bwMode="auto">
          <a:xfrm rot="21445901">
            <a:off x="6784455" y="1144633"/>
            <a:ext cx="2004574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45 0.01273 C -0.10764 0.00764 -0.17483 0.01041 -0.24219 0.01041 " pathEditMode="relative" rAng="0" ptsTypes="f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C 0.06962 -0.01736 0.14531 0.00232 0.21667 0.00232 " pathEditMode="relative" ptsTypes="f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1 0.02778 C -0.02257 0.02708 -0.02587 0.02662 -0.02934 0.02593 C -0.03628 0.02454 -0.05 0.02199 -0.05 0.02222 C -0.10938 0.02269 -0.16858 0.02269 -0.22795 0.02384 C -0.23628 0.02407 -0.25295 0.02778 -0.25295 0.02801 " pathEditMode="relative" rAng="0" ptsTypes="ffff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03704E-6 C 0.08385 -7.03704E-6 0.16788 -7.03704E-6 0.25173 -7.03704E-6 " pathEditMode="relative" ptsTypes="f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0"/>
            <a:ext cx="2286016" cy="228601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714356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Дидактическая игра  «Кто лишний?»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Дидактик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Нәрсә артык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?»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857232"/>
            <a:ext cx="832385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u="sng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u="sng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Цель: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Развитие умений классифицировать животных по существенным признакам.</a:t>
            </a:r>
            <a:b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 слайде  изображена картина с  животными, трое  из них относятся к одной тематической группе, а четвертое к другой группе.</a:t>
            </a:r>
            <a:b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Ход игры: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Детям дается задание: «Рассмотрите рисунки, назовите животных по -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татарски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кто на них изображено и определите, какое животное лишнее. Каждый участник исключает лишнее животное по очереди. </a:t>
            </a:r>
            <a:b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Кошка -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песи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собака -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эт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 коза- к</a:t>
            </a:r>
            <a:r>
              <a:rPr lang="tt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әҗә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медведь-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аю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Лишний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медведь-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аю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потому что, это дикое животное, а остальные – домашние животные.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6471" t="23438" r="39605" b="33593"/>
          <a:stretch>
            <a:fillRect/>
          </a:stretch>
        </p:blipFill>
        <p:spPr bwMode="auto">
          <a:xfrm>
            <a:off x="-1" y="-174287"/>
            <a:ext cx="9828219" cy="703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6" descr="http://img-fotki.yandex.ru/get/6517/66124276.ef/0_89c30_8f7d5351_X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571612"/>
            <a:ext cx="3695785" cy="1824794"/>
          </a:xfrm>
          <a:prstGeom prst="rect">
            <a:avLst/>
          </a:prstGeom>
          <a:noFill/>
        </p:spPr>
      </p:pic>
      <p:pic>
        <p:nvPicPr>
          <p:cNvPr id="4" name="Picture 2" descr="https://avatanplus.com/files/resources/original/582ef2ea1eb641587764e28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357298"/>
            <a:ext cx="2714644" cy="2501706"/>
          </a:xfrm>
          <a:prstGeom prst="rect">
            <a:avLst/>
          </a:prstGeom>
          <a:noFill/>
        </p:spPr>
      </p:pic>
      <p:pic>
        <p:nvPicPr>
          <p:cNvPr id="5" name="Picture 10" descr="http://vodb.ru/include/fckeditor/data/users/admin/Image/4kv2014/0_83c5a_7434a3c6_X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3500438"/>
            <a:ext cx="3429024" cy="299468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0" y="214291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Дидактическая игра  «Кто лишний?»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Дидактик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уен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Нәрсә артык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?»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Картинки по запросу картинки для детей солнышко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-285776"/>
            <a:ext cx="2714644" cy="2714644"/>
          </a:xfrm>
          <a:prstGeom prst="rect">
            <a:avLst/>
          </a:prstGeom>
          <a:noFill/>
        </p:spPr>
      </p:pic>
      <p:pic>
        <p:nvPicPr>
          <p:cNvPr id="6146" name="Picture 2" descr="http://img0.liveinternet.ru/images/attach/c/0/118/706/118706606_large_0_a9750_b86e3ccc_L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3500438"/>
            <a:ext cx="3071802" cy="2709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1762</TotalTime>
  <Words>581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Инзиля</dc:creator>
  <cp:lastModifiedBy>наталия</cp:lastModifiedBy>
  <cp:revision>192</cp:revision>
  <dcterms:created xsi:type="dcterms:W3CDTF">2017-02-02T08:43:26Z</dcterms:created>
  <dcterms:modified xsi:type="dcterms:W3CDTF">2017-04-03T12:12:33Z</dcterms:modified>
</cp:coreProperties>
</file>