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20"/>
  </p:notesMasterIdLst>
  <p:sldIdLst>
    <p:sldId id="279" r:id="rId2"/>
    <p:sldId id="274" r:id="rId3"/>
    <p:sldId id="277" r:id="rId4"/>
    <p:sldId id="258" r:id="rId5"/>
    <p:sldId id="282" r:id="rId6"/>
    <p:sldId id="283" r:id="rId7"/>
    <p:sldId id="287" r:id="rId8"/>
    <p:sldId id="267" r:id="rId9"/>
    <p:sldId id="268" r:id="rId10"/>
    <p:sldId id="272" r:id="rId11"/>
    <p:sldId id="280" r:id="rId12"/>
    <p:sldId id="281" r:id="rId13"/>
    <p:sldId id="290" r:id="rId14"/>
    <p:sldId id="297" r:id="rId15"/>
    <p:sldId id="293" r:id="rId16"/>
    <p:sldId id="294" r:id="rId17"/>
    <p:sldId id="298" r:id="rId18"/>
    <p:sldId id="296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793" autoAdjust="0"/>
  </p:normalViewPr>
  <p:slideViewPr>
    <p:cSldViewPr>
      <p:cViewPr varScale="1">
        <p:scale>
          <a:sx n="54" d="100"/>
          <a:sy n="54" d="100"/>
        </p:scale>
        <p:origin x="-106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DCB039-3578-4429-A984-D73A64882F9D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F33E22-D48F-45A1-8CFC-D5BADB17FA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86655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F33E22-D48F-45A1-8CFC-D5BADB17FA19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444302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\Рабочий стол\для шаблонов\луг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50"/>
            <a:ext cx="9126538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Documents and Settings\Admin\Рабочий стол\угадай\Синий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429375"/>
            <a:ext cx="1214438" cy="25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031C6-27C9-4D41-9366-AA9102F304DB}" type="datetimeFigureOut">
              <a:rPr lang="ru-RU"/>
              <a:pPr>
                <a:defRPr/>
              </a:pPr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6CF22-20BD-4AC1-837E-FA371B4771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1DD8A-88A2-4EF4-AC09-D9B04012AE01}" type="datetimeFigureOut">
              <a:rPr lang="ru-RU"/>
              <a:pPr>
                <a:defRPr/>
              </a:pPr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058CB-7422-4955-B4EF-B8F58A1645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E9219-3CC1-4817-A133-9D0DBA522BEF}" type="datetimeFigureOut">
              <a:rPr lang="ru-RU"/>
              <a:pPr>
                <a:defRPr/>
              </a:pPr>
              <a:t>07.05.2019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475238-AA29-4BCB-9945-A0FF743091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ADC9B-19AD-4812-91A6-1B8065587D54}" type="datetimeFigureOut">
              <a:rPr lang="ru-RU"/>
              <a:pPr>
                <a:defRPr/>
              </a:pPr>
              <a:t>07.05.2019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F3882-E263-4C75-B46F-988DB3AF2B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33600F-68FF-4A18-9256-62B8E2FD47CD}" type="datetimeFigureOut">
              <a:rPr lang="ru-RU"/>
              <a:pPr>
                <a:defRPr/>
              </a:pPr>
              <a:t>07.05.2019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2EAE0-423B-4D32-801E-8C9F822FFB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ECFE7-8977-4541-AE55-A553A995E90C}" type="datetimeFigureOut">
              <a:rPr lang="ru-RU"/>
              <a:pPr>
                <a:defRPr/>
              </a:pPr>
              <a:t>07.05.2019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66644-69FE-4907-AA02-0C4B23E31B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AFA3F-49B6-44C7-AF12-47CAC19F4651}" type="datetimeFigureOut">
              <a:rPr lang="ru-RU"/>
              <a:pPr>
                <a:defRPr/>
              </a:pPr>
              <a:t>07.05.2019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A5CB9-52F0-4E96-B478-324CD8DEE9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DB21F-D235-46EA-AC5A-BCBAB456AB58}" type="datetimeFigureOut">
              <a:rPr lang="ru-RU"/>
              <a:pPr>
                <a:defRPr/>
              </a:pPr>
              <a:t>07.05.2019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19AFF-3304-4833-8E7F-CC85C06CEB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54346-CED5-4017-8452-17A32764A64C}" type="datetimeFigureOut">
              <a:rPr lang="ru-RU"/>
              <a:pPr>
                <a:defRPr/>
              </a:pPr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0B66B-EB6E-4E94-96E4-0078CBB37E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9D1CA-B58C-4451-B079-B0AC15EB3983}" type="datetimeFigureOut">
              <a:rPr lang="ru-RU"/>
              <a:pPr>
                <a:defRPr/>
              </a:pPr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69FBF-E036-4BAC-BB1B-CFB708F7E9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C:\Documents and Settings\Admin\Рабочий стол\для шаблонов\Копия луг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840E04-5B8B-4A6E-B28B-A715277F5D91}" type="datetimeFigureOut">
              <a:rPr lang="ru-RU"/>
              <a:pPr>
                <a:defRPr/>
              </a:pPr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04F2746-256B-4ECE-AA0E-CC3F4886E6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428736"/>
            <a:ext cx="7818092" cy="1928256"/>
          </a:xfrm>
        </p:spPr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Родительское собрание 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«Сенсорное развитие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детей младшего дошкольного возраста через дидактическую игру »</a:t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</a:b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57752" y="3857628"/>
            <a:ext cx="3969232" cy="2379684"/>
          </a:xfrm>
        </p:spPr>
        <p:txBody>
          <a:bodyPr/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2 </a:t>
            </a:r>
            <a:r>
              <a:rPr lang="ru-RU" sz="2400" b="1" dirty="0" err="1" smtClean="0">
                <a:solidFill>
                  <a:srgbClr val="FF0000"/>
                </a:solidFill>
              </a:rPr>
              <a:t>младщая</a:t>
            </a:r>
            <a:r>
              <a:rPr lang="ru-RU" sz="2400" b="1" dirty="0" smtClean="0">
                <a:solidFill>
                  <a:srgbClr val="FF0000"/>
                </a:solidFill>
              </a:rPr>
              <a:t> группа </a:t>
            </a:r>
            <a:r>
              <a:rPr lang="ru-RU" sz="2400" b="1" dirty="0" smtClean="0">
                <a:solidFill>
                  <a:srgbClr val="FF0000"/>
                </a:solidFill>
              </a:rPr>
              <a:t>№5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15616" y="260648"/>
            <a:ext cx="71287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472008" y="1268760"/>
            <a:ext cx="7772400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 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183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285720" y="1357298"/>
            <a:ext cx="8072494" cy="428628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b="1" i="1" dirty="0" smtClean="0">
                <a:solidFill>
                  <a:srgbClr val="7030A0"/>
                </a:solidFill>
                <a:latin typeface="+mj-lt"/>
              </a:rPr>
              <a:t>Сенсорное развитие ребенка </a:t>
            </a:r>
          </a:p>
          <a:p>
            <a:pPr marL="0" indent="0" algn="ctr">
              <a:buNone/>
            </a:pPr>
            <a:endParaRPr lang="ru-RU" sz="2800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ru-RU" sz="2800" b="1" dirty="0" smtClean="0">
                <a:solidFill>
                  <a:srgbClr val="FF0000"/>
                </a:solidFill>
              </a:rPr>
              <a:t>– это развитие его восприятия и формирование представлений о внешних свойствах предметов: их форме, цвете, величине, положении в пространстве, а также запахе, вкусе и т. п. 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0515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/>
          <a:lstStyle/>
          <a:p>
            <a:r>
              <a:rPr lang="ru-RU" sz="2800" b="1" dirty="0">
                <a:solidFill>
                  <a:schemeClr val="hlink"/>
                </a:solidFill>
              </a:rPr>
              <a:t/>
            </a:r>
            <a:br>
              <a:rPr lang="ru-RU" sz="2800" b="1" dirty="0">
                <a:solidFill>
                  <a:schemeClr val="hlink"/>
                </a:solidFill>
              </a:rPr>
            </a:br>
            <a:r>
              <a:rPr lang="ru-RU" b="1" i="1" cap="all" dirty="0" smtClean="0">
                <a:solidFill>
                  <a:srgbClr val="7030A0"/>
                </a:solidFill>
              </a:rPr>
              <a:t>ВИДЫ СЕНСОРНЫХ ОЩУЩЕНИЙ</a:t>
            </a:r>
            <a:r>
              <a:rPr lang="ru-RU" sz="5400" b="1" dirty="0">
                <a:solidFill>
                  <a:schemeClr val="hlink"/>
                </a:solidFill>
              </a:rPr>
              <a:t/>
            </a:r>
            <a:br>
              <a:rPr lang="ru-RU" sz="5400" b="1" dirty="0">
                <a:solidFill>
                  <a:schemeClr val="hlink"/>
                </a:solidFill>
              </a:rPr>
            </a:br>
            <a:endParaRPr lang="ru-RU" sz="5400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ctr"/>
            <a:r>
              <a:rPr lang="ru-RU" sz="2800" b="1" dirty="0" smtClean="0">
                <a:solidFill>
                  <a:srgbClr val="FF0000"/>
                </a:solidFill>
                <a:latin typeface="+mj-lt"/>
                <a:cs typeface="Times New Roman" pitchFamily="18" charset="0"/>
              </a:rPr>
              <a:t>визуальные (зрительные)</a:t>
            </a:r>
          </a:p>
          <a:p>
            <a:pPr lvl="0" algn="ctr"/>
            <a:endParaRPr lang="ru-RU" sz="2400" b="1" dirty="0" smtClean="0">
              <a:latin typeface="+mj-lt"/>
              <a:cs typeface="Times New Roman" pitchFamily="18" charset="0"/>
            </a:endParaRPr>
          </a:p>
          <a:p>
            <a:pPr lvl="0" algn="ctr"/>
            <a:r>
              <a:rPr lang="ru-RU" sz="2800" b="1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осязательные</a:t>
            </a:r>
          </a:p>
          <a:p>
            <a:pPr lvl="0" algn="ctr"/>
            <a:endParaRPr lang="ru-RU" sz="2400" b="1" dirty="0" smtClean="0">
              <a:latin typeface="+mj-lt"/>
              <a:cs typeface="Times New Roman" pitchFamily="18" charset="0"/>
            </a:endParaRPr>
          </a:p>
          <a:p>
            <a:pPr lvl="0" algn="ctr"/>
            <a:r>
              <a:rPr lang="ru-RU" sz="2800" b="1" dirty="0" smtClean="0">
                <a:solidFill>
                  <a:srgbClr val="00B050"/>
                </a:solidFill>
                <a:latin typeface="+mj-lt"/>
                <a:cs typeface="Times New Roman" pitchFamily="18" charset="0"/>
              </a:rPr>
              <a:t>обонятельные</a:t>
            </a:r>
          </a:p>
          <a:p>
            <a:pPr lvl="0" algn="ctr"/>
            <a:endParaRPr lang="ru-RU" sz="2400" b="1" dirty="0" smtClean="0">
              <a:latin typeface="+mj-lt"/>
              <a:cs typeface="Times New Roman" pitchFamily="18" charset="0"/>
            </a:endParaRPr>
          </a:p>
          <a:p>
            <a:pPr lvl="0" algn="ctr"/>
            <a:r>
              <a:rPr lang="ru-RU" sz="2800" dirty="0" smtClean="0">
                <a:solidFill>
                  <a:srgbClr val="FFC000"/>
                </a:solidFill>
                <a:latin typeface="+mj-lt"/>
                <a:cs typeface="Times New Roman" pitchFamily="18" charset="0"/>
              </a:rPr>
              <a:t>слуховые</a:t>
            </a:r>
          </a:p>
          <a:p>
            <a:pPr lvl="0" algn="ctr"/>
            <a:endParaRPr lang="ru-RU" sz="2400" b="1" dirty="0" smtClean="0">
              <a:latin typeface="+mj-lt"/>
              <a:cs typeface="Times New Roman" pitchFamily="18" charset="0"/>
            </a:endParaRPr>
          </a:p>
          <a:p>
            <a:pPr lvl="0" algn="ctr"/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cs typeface="Times New Roman" pitchFamily="18" charset="0"/>
              </a:rPr>
              <a:t>вкусовые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85323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85728"/>
            <a:ext cx="7643866" cy="1143008"/>
          </a:xfrm>
        </p:spPr>
        <p:txBody>
          <a:bodyPr/>
          <a:lstStyle/>
          <a:p>
            <a:r>
              <a:rPr lang="ru-RU" b="1" i="1" cap="all" dirty="0" smtClean="0">
                <a:solidFill>
                  <a:srgbClr val="7030A0"/>
                </a:solidFill>
                <a:cs typeface="Times New Roman" pitchFamily="18" charset="0"/>
              </a:rPr>
              <a:t>ЭТАЛОННАЯ СИСТЕМА ДЛЯ ДЕТЕЙ</a:t>
            </a:r>
            <a:endParaRPr lang="ru-RU" b="1" i="1" dirty="0">
              <a:solidFill>
                <a:srgbClr val="7030A0"/>
              </a:solidFill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186766" cy="4525963"/>
          </a:xfrm>
        </p:spPr>
        <p:txBody>
          <a:bodyPr/>
          <a:lstStyle/>
          <a:p>
            <a:pPr lvl="0" algn="ctr">
              <a:buNone/>
            </a:pPr>
            <a:r>
              <a:rPr lang="ru-RU" sz="4400" i="1" dirty="0" smtClean="0">
                <a:solidFill>
                  <a:srgbClr val="FF0000"/>
                </a:solidFill>
              </a:rPr>
              <a:t>Основные цвета</a:t>
            </a:r>
          </a:p>
          <a:p>
            <a:pPr algn="ctr">
              <a:buNone/>
            </a:pPr>
            <a:endParaRPr lang="ru-RU" dirty="0"/>
          </a:p>
        </p:txBody>
      </p:sp>
      <p:pic>
        <p:nvPicPr>
          <p:cNvPr id="1026" name="Picture 2" descr="C:\Documents and Settings\Кудряшка\Рабочий стол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2643182"/>
            <a:ext cx="4683158" cy="27146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92696"/>
            <a:ext cx="8319868" cy="1736172"/>
          </a:xfrm>
        </p:spPr>
        <p:txBody>
          <a:bodyPr/>
          <a:lstStyle/>
          <a:p>
            <a:pPr lvl="0"/>
            <a:r>
              <a:rPr lang="ru-RU" b="1" i="1" dirty="0" smtClean="0">
                <a:solidFill>
                  <a:srgbClr val="7030A0"/>
                </a:solidFill>
                <a:cs typeface="Times New Roman" pitchFamily="18" charset="0"/>
              </a:rPr>
              <a:t>Геометрические формы</a:t>
            </a:r>
            <a:br>
              <a:rPr lang="ru-RU" b="1" i="1" dirty="0" smtClean="0">
                <a:solidFill>
                  <a:srgbClr val="7030A0"/>
                </a:solidFill>
                <a:cs typeface="Times New Roman" pitchFamily="18" charset="0"/>
              </a:rPr>
            </a:br>
            <a:r>
              <a:rPr lang="ru-RU" b="1" i="1" dirty="0" smtClean="0">
                <a:solidFill>
                  <a:srgbClr val="7030A0"/>
                </a:solidFill>
                <a:cs typeface="Times New Roman" pitchFamily="18" charset="0"/>
              </a:rPr>
              <a:t>(квадрат, треугольник, круг)</a:t>
            </a:r>
            <a:br>
              <a:rPr lang="ru-RU" b="1" i="1" dirty="0" smtClean="0">
                <a:solidFill>
                  <a:srgbClr val="7030A0"/>
                </a:solidFill>
                <a:cs typeface="Times New Roman" pitchFamily="18" charset="0"/>
              </a:rPr>
            </a:br>
            <a:endParaRPr lang="ru-RU" b="1" i="1" dirty="0">
              <a:solidFill>
                <a:srgbClr val="7030A0"/>
              </a:solidFill>
              <a:cs typeface="Times New Roman" pitchFamily="18" charset="0"/>
            </a:endParaRPr>
          </a:p>
        </p:txBody>
      </p:sp>
      <p:pic>
        <p:nvPicPr>
          <p:cNvPr id="9" name="Содержимое 8" descr="C:\Users\1\Desktop\1802137.pn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636912"/>
            <a:ext cx="6096851" cy="2314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000108"/>
            <a:ext cx="8229600" cy="1143000"/>
          </a:xfrm>
        </p:spPr>
        <p:txBody>
          <a:bodyPr/>
          <a:lstStyle/>
          <a:p>
            <a:pPr lvl="0"/>
            <a:r>
              <a:rPr lang="ru-RU" b="1" i="1" dirty="0" smtClean="0">
                <a:solidFill>
                  <a:srgbClr val="7030A0"/>
                </a:solidFill>
                <a:cs typeface="Times New Roman" pitchFamily="18" charset="0"/>
              </a:rPr>
              <a:t>Три размера (величины) предмета: большой, средний, маленький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6114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14414" y="2571750"/>
            <a:ext cx="6500858" cy="385764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214422"/>
            <a:ext cx="8229600" cy="1143000"/>
          </a:xfrm>
        </p:spPr>
        <p:txBody>
          <a:bodyPr/>
          <a:lstStyle/>
          <a:p>
            <a:pPr lvl="0"/>
            <a:r>
              <a:rPr lang="ru-RU" b="1" i="1" dirty="0" smtClean="0">
                <a:solidFill>
                  <a:srgbClr val="7030A0"/>
                </a:solidFill>
                <a:cs typeface="Times New Roman" pitchFamily="18" charset="0"/>
              </a:rPr>
              <a:t>Пять типов запаха (сладкий, горький, свежий, легкий, тяжелый).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73975607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11996"/>
          <a:stretch>
            <a:fillRect/>
          </a:stretch>
        </p:blipFill>
        <p:spPr>
          <a:xfrm>
            <a:off x="2285984" y="2571744"/>
            <a:ext cx="5000660" cy="398304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7030A0"/>
                </a:solidFill>
              </a:rPr>
              <a:t>Требования сенсорного воспитания в 3-4 года</a:t>
            </a:r>
            <a:endParaRPr lang="ru-RU" b="1" i="1" dirty="0">
              <a:solidFill>
                <a:srgbClr val="7030A0"/>
              </a:solidFill>
              <a:cs typeface="Arial" pitchFamily="34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853136"/>
          </a:xfrm>
        </p:spPr>
        <p:txBody>
          <a:bodyPr/>
          <a:lstStyle/>
          <a:p>
            <a:pPr>
              <a:buNone/>
            </a:pPr>
            <a:r>
              <a:rPr lang="ru-RU" sz="2400" dirty="0" smtClean="0">
                <a:latin typeface="+mj-lt"/>
              </a:rPr>
              <a:t> </a:t>
            </a:r>
            <a:r>
              <a:rPr lang="ru-RU" sz="2000" dirty="0" smtClean="0">
                <a:latin typeface="+mj-lt"/>
              </a:rPr>
              <a:t>В возрасте 3-4 лет ребенок активно усваивает сенсорные эталоны. К сенсорным эталонам относят общепринятые цвета, величины, формы, пространственные положения, вкус, запах и т.д. 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+mj-lt"/>
              </a:rPr>
              <a:t>В данном возрасте необходимо формировать следующие эталоны: </a:t>
            </a:r>
          </a:p>
          <a:p>
            <a:pPr lvl="0">
              <a:buNone/>
            </a:pPr>
            <a:r>
              <a:rPr lang="ru-RU" sz="2000" b="1" i="1" dirty="0" smtClean="0">
                <a:solidFill>
                  <a:srgbClr val="FF0000"/>
                </a:solidFill>
                <a:latin typeface="+mj-lt"/>
              </a:rPr>
              <a:t>формы </a:t>
            </a:r>
            <a:r>
              <a:rPr lang="ru-RU" sz="2000" dirty="0" smtClean="0">
                <a:latin typeface="+mj-lt"/>
              </a:rPr>
              <a:t>– плоскостные геометрические фигуры и их названия  (квадрат, </a:t>
            </a:r>
            <a:r>
              <a:rPr lang="ru-RU" sz="2000" dirty="0" err="1" smtClean="0">
                <a:latin typeface="+mj-lt"/>
              </a:rPr>
              <a:t>круг,треугольник</a:t>
            </a:r>
            <a:r>
              <a:rPr lang="ru-RU" sz="2000" dirty="0" smtClean="0">
                <a:latin typeface="+mj-lt"/>
              </a:rPr>
              <a:t>.)</a:t>
            </a:r>
          </a:p>
          <a:p>
            <a:pPr lvl="0">
              <a:buNone/>
            </a:pPr>
            <a:r>
              <a:rPr lang="ru-RU" sz="2000" b="1" i="1" dirty="0" smtClean="0">
                <a:solidFill>
                  <a:srgbClr val="FF0000"/>
                </a:solidFill>
                <a:latin typeface="+mj-lt"/>
              </a:rPr>
              <a:t>цвета </a:t>
            </a:r>
            <a:r>
              <a:rPr lang="ru-RU" sz="2000" dirty="0" smtClean="0">
                <a:latin typeface="+mj-lt"/>
              </a:rPr>
              <a:t>– 4 цвета  (красный, желтый, зеленый, синий, а также черный, белый)</a:t>
            </a:r>
          </a:p>
          <a:p>
            <a:pPr lvl="0">
              <a:buNone/>
            </a:pPr>
            <a:r>
              <a:rPr lang="ru-RU" sz="2000" b="1" i="1" dirty="0" smtClean="0">
                <a:solidFill>
                  <a:srgbClr val="FF0000"/>
                </a:solidFill>
                <a:latin typeface="+mj-lt"/>
              </a:rPr>
              <a:t>величины </a:t>
            </a:r>
            <a:r>
              <a:rPr lang="ru-RU" sz="2000" dirty="0" smtClean="0">
                <a:latin typeface="+mj-lt"/>
              </a:rPr>
              <a:t>– отношения по величине между предметами («большой», «маленький», «самый большой» и </a:t>
            </a:r>
            <a:r>
              <a:rPr lang="ru-RU" sz="2000" dirty="0" err="1" smtClean="0">
                <a:latin typeface="+mj-lt"/>
              </a:rPr>
              <a:t>т.д</a:t>
            </a:r>
            <a:r>
              <a:rPr lang="ru-RU" sz="2000" dirty="0" smtClean="0">
                <a:latin typeface="+mj-lt"/>
              </a:rPr>
              <a:t> – сравнение). </a:t>
            </a:r>
          </a:p>
          <a:p>
            <a:pPr lvl="0">
              <a:buNone/>
            </a:pPr>
            <a:r>
              <a:rPr lang="ru-RU" sz="2400" b="1" i="1" dirty="0" smtClean="0">
                <a:solidFill>
                  <a:srgbClr val="FF0000"/>
                </a:solidFill>
                <a:latin typeface="+mj-lt"/>
              </a:rPr>
              <a:t>пространственные </a:t>
            </a:r>
            <a:r>
              <a:rPr lang="ru-RU" sz="2400" dirty="0" smtClean="0">
                <a:latin typeface="+mj-lt"/>
              </a:rPr>
              <a:t>– </a:t>
            </a:r>
            <a:r>
              <a:rPr lang="ru-RU" sz="2000" dirty="0" smtClean="0">
                <a:latin typeface="+mj-lt"/>
              </a:rPr>
              <a:t>расположение предметов в пространстве (вверху, внизу, слева, справа, впереди, сзади). </a:t>
            </a:r>
          </a:p>
          <a:p>
            <a:pPr lvl="0"/>
            <a:endParaRPr lang="ru-RU" sz="2400" dirty="0" smtClean="0">
              <a:latin typeface="+mj-lt"/>
              <a:cs typeface="Times New Roman" pitchFamily="18" charset="0"/>
            </a:endParaRPr>
          </a:p>
          <a:p>
            <a:endParaRPr lang="ru-RU" sz="18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500042"/>
            <a:ext cx="8143932" cy="1143000"/>
          </a:xfrm>
        </p:spPr>
        <p:txBody>
          <a:bodyPr/>
          <a:lstStyle/>
          <a:p>
            <a:r>
              <a:rPr lang="ru-RU" b="1" i="1" smtClean="0">
                <a:solidFill>
                  <a:srgbClr val="7030A0"/>
                </a:solidFill>
                <a:cs typeface="Times New Roman" pitchFamily="18" charset="0"/>
              </a:rPr>
              <a:t>Сенсорное развитие происходит в различных видах детской деятельности. </a:t>
            </a:r>
            <a:endParaRPr lang="ru-RU" b="1" i="1" dirty="0">
              <a:solidFill>
                <a:srgbClr val="7030A0"/>
              </a:solidFill>
              <a:cs typeface="Times New Roman" pitchFamily="18" charset="0"/>
            </a:endParaRPr>
          </a:p>
        </p:txBody>
      </p:sp>
      <p:pic>
        <p:nvPicPr>
          <p:cNvPr id="5" name="Содержимое 4" descr="142899607844de6ed42d0a7b2e65d35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2204864"/>
            <a:ext cx="2549267" cy="1928826"/>
          </a:xfrm>
        </p:spPr>
      </p:pic>
      <p:pic>
        <p:nvPicPr>
          <p:cNvPr id="6" name="Рисунок 5" descr="82e9f583cc2322dce110d6c473.jpg"/>
          <p:cNvPicPr>
            <a:picLocks noChangeAspect="1"/>
          </p:cNvPicPr>
          <p:nvPr/>
        </p:nvPicPr>
        <p:blipFill>
          <a:blip r:embed="rId3" cstate="print"/>
          <a:srcRect l="4613" r="12344"/>
          <a:stretch>
            <a:fillRect/>
          </a:stretch>
        </p:blipFill>
        <p:spPr>
          <a:xfrm>
            <a:off x="3419872" y="2132857"/>
            <a:ext cx="2304256" cy="2304234"/>
          </a:xfrm>
          <a:prstGeom prst="rect">
            <a:avLst/>
          </a:prstGeom>
        </p:spPr>
      </p:pic>
      <p:pic>
        <p:nvPicPr>
          <p:cNvPr id="7" name="Рисунок 6" descr="10923_html_1f310b9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57951" y="2143116"/>
            <a:ext cx="2390514" cy="1862084"/>
          </a:xfrm>
          <a:prstGeom prst="rect">
            <a:avLst/>
          </a:prstGeom>
        </p:spPr>
      </p:pic>
      <p:pic>
        <p:nvPicPr>
          <p:cNvPr id="8" name="Рисунок 7" descr="blago-vech-fill-190x16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034" y="4286256"/>
            <a:ext cx="2500330" cy="2285992"/>
          </a:xfrm>
          <a:prstGeom prst="rect">
            <a:avLst/>
          </a:prstGeom>
        </p:spPr>
      </p:pic>
      <p:pic>
        <p:nvPicPr>
          <p:cNvPr id="9" name="Рисунок 8" descr="opyt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00826" y="4286256"/>
            <a:ext cx="2286016" cy="2232983"/>
          </a:xfrm>
          <a:prstGeom prst="rect">
            <a:avLst/>
          </a:prstGeom>
        </p:spPr>
      </p:pic>
      <p:pic>
        <p:nvPicPr>
          <p:cNvPr id="10" name="Рисунок 9" descr="318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86116" y="4714884"/>
            <a:ext cx="2857500" cy="18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25734"/>
          </a:xfrm>
        </p:spPr>
        <p:txBody>
          <a:bodyPr/>
          <a:lstStyle/>
          <a:p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FF0000"/>
                </a:solidFill>
              </a:rPr>
              <a:t>Дидактическая </a:t>
            </a:r>
            <a:r>
              <a:rPr lang="ru-RU" sz="2400" b="1" dirty="0" smtClean="0">
                <a:solidFill>
                  <a:srgbClr val="FF0000"/>
                </a:solidFill>
              </a:rPr>
              <a:t>игра</a:t>
            </a:r>
            <a:r>
              <a:rPr lang="ru-RU" sz="2400" dirty="0" smtClean="0"/>
              <a:t> – это одна из разновидности игр с правилами, смысл и цель, которой дать детям определенные знания и навыки.</a:t>
            </a:r>
            <a:br>
              <a:rPr lang="ru-RU" sz="2400" dirty="0" smtClean="0"/>
            </a:br>
            <a:r>
              <a:rPr lang="ru-RU" sz="2400" dirty="0" smtClean="0"/>
              <a:t>В дошкольной педагогике </a:t>
            </a:r>
            <a:r>
              <a:rPr lang="ru-RU" sz="2400" b="1" dirty="0" smtClean="0">
                <a:solidFill>
                  <a:srgbClr val="FF0000"/>
                </a:solidFill>
              </a:rPr>
              <a:t>дидактические игры </a:t>
            </a:r>
            <a:r>
              <a:rPr lang="ru-RU" sz="2400" dirty="0" smtClean="0"/>
              <a:t>делятся на три основных </a:t>
            </a:r>
            <a:r>
              <a:rPr lang="ru-RU" sz="2400" u="sng" dirty="0" smtClean="0"/>
              <a:t>вида</a:t>
            </a:r>
            <a:r>
              <a:rPr lang="ru-RU" sz="2400" dirty="0" smtClean="0"/>
              <a:t>: игры с предметами, настольно-печатные и словесные игры.</a:t>
            </a:r>
            <a:endParaRPr lang="ru-RU" sz="2400" dirty="0"/>
          </a:p>
        </p:txBody>
      </p:sp>
      <p:pic>
        <p:nvPicPr>
          <p:cNvPr id="8194" name="Picture 2" descr="C:\Users\acer\Desktop\254 дс\дидактические игры\IMG-006767271b7348c282ee676285f30cb7-V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3" y="3000372"/>
            <a:ext cx="4286280" cy="3643338"/>
          </a:xfrm>
          <a:prstGeom prst="rect">
            <a:avLst/>
          </a:prstGeom>
          <a:noFill/>
        </p:spPr>
      </p:pic>
      <p:pic>
        <p:nvPicPr>
          <p:cNvPr id="8195" name="Picture 3" descr="C:\Users\acer\Desktop\254 дс\дидактические игры\IMG_20190507_0944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000372"/>
            <a:ext cx="4357718" cy="3571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457200" y="5857892"/>
            <a:ext cx="8258204" cy="785818"/>
          </a:xfrm>
        </p:spPr>
        <p:txBody>
          <a:bodyPr/>
          <a:lstStyle/>
          <a:p>
            <a:r>
              <a:rPr lang="ru-RU" sz="2400" b="1" dirty="0" smtClean="0">
                <a:solidFill>
                  <a:schemeClr val="accent2"/>
                </a:solidFill>
              </a:rPr>
              <a:t>Дидактическая игра «Собери букет»</a:t>
            </a:r>
          </a:p>
          <a:p>
            <a:r>
              <a:rPr lang="ru-RU" sz="2400" b="1" dirty="0" smtClean="0">
                <a:solidFill>
                  <a:schemeClr val="accent2"/>
                </a:solidFill>
              </a:rPr>
              <a:t>Дидактическая игра «Разноцветный поезд»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868346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Вот несколько основных и любимых игр в которые играют наши дети:</a:t>
            </a:r>
            <a:b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2910" y="1714488"/>
            <a:ext cx="8001056" cy="4071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C:\Users\acer\Desktop\254 дс\дидактические игры\IMG_20190507_0957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285860"/>
            <a:ext cx="4071966" cy="4500594"/>
          </a:xfrm>
          <a:prstGeom prst="rect">
            <a:avLst/>
          </a:prstGeom>
          <a:noFill/>
        </p:spPr>
      </p:pic>
      <p:pic>
        <p:nvPicPr>
          <p:cNvPr id="1029" name="Picture 5" descr="C:\Users\acer\Desktop\254 дс\дидактические игры\IMG_20190507_0944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1285860"/>
            <a:ext cx="4429156" cy="4429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2400" b="1" i="1" dirty="0" smtClean="0">
                <a:solidFill>
                  <a:srgbClr val="7030A0"/>
                </a:solidFill>
              </a:rPr>
              <a:t/>
            </a:r>
            <a:br>
              <a:rPr lang="ru-RU" sz="2400" b="1" i="1" dirty="0" smtClean="0">
                <a:solidFill>
                  <a:srgbClr val="7030A0"/>
                </a:solidFill>
              </a:rPr>
            </a:br>
            <a:r>
              <a:rPr lang="ru-RU" sz="2400" b="1" i="1" dirty="0" smtClean="0">
                <a:solidFill>
                  <a:srgbClr val="7030A0"/>
                </a:solidFill>
              </a:rPr>
              <a:t/>
            </a:r>
            <a:br>
              <a:rPr lang="ru-RU" sz="2400" b="1" i="1" dirty="0" smtClean="0">
                <a:solidFill>
                  <a:srgbClr val="7030A0"/>
                </a:solidFill>
              </a:rPr>
            </a:br>
            <a:r>
              <a:rPr lang="ru-RU" sz="2400" b="1" i="1" dirty="0" smtClean="0">
                <a:solidFill>
                  <a:srgbClr val="7030A0"/>
                </a:solidFill>
              </a:rPr>
              <a:t/>
            </a:r>
            <a:br>
              <a:rPr lang="ru-RU" sz="2400" b="1" i="1" dirty="0" smtClean="0">
                <a:solidFill>
                  <a:srgbClr val="7030A0"/>
                </a:solidFill>
              </a:rPr>
            </a:br>
            <a:r>
              <a:rPr lang="ru-RU" sz="2400" b="1" i="1" dirty="0" smtClean="0">
                <a:solidFill>
                  <a:srgbClr val="7030A0"/>
                </a:solidFill>
              </a:rPr>
              <a:t/>
            </a:r>
            <a:br>
              <a:rPr lang="ru-RU" sz="2400" b="1" i="1" dirty="0" smtClean="0">
                <a:solidFill>
                  <a:srgbClr val="7030A0"/>
                </a:solidFill>
              </a:rPr>
            </a:br>
            <a:r>
              <a:rPr lang="ru-RU" sz="2400" b="1" i="1" dirty="0" smtClean="0">
                <a:solidFill>
                  <a:srgbClr val="7030A0"/>
                </a:solidFill>
              </a:rPr>
              <a:t/>
            </a:r>
            <a:br>
              <a:rPr lang="ru-RU" sz="2400" b="1" i="1" dirty="0" smtClean="0">
                <a:solidFill>
                  <a:srgbClr val="7030A0"/>
                </a:solidFill>
              </a:rPr>
            </a:br>
            <a:r>
              <a:rPr lang="ru-RU" sz="2400" b="1" i="1" dirty="0" smtClean="0">
                <a:solidFill>
                  <a:srgbClr val="7030A0"/>
                </a:solidFill>
              </a:rPr>
              <a:t>Дидактическая игра « Продень ленту»</a:t>
            </a:r>
            <a:br>
              <a:rPr lang="ru-RU" sz="2400" b="1" i="1" dirty="0" smtClean="0">
                <a:solidFill>
                  <a:srgbClr val="7030A0"/>
                </a:solidFill>
              </a:rPr>
            </a:br>
            <a:r>
              <a:rPr lang="ru-RU" sz="2400" b="1" i="1" dirty="0" smtClean="0">
                <a:solidFill>
                  <a:srgbClr val="7030A0"/>
                </a:solidFill>
              </a:rPr>
              <a:t/>
            </a:r>
            <a:br>
              <a:rPr lang="ru-RU" sz="2400" b="1" i="1" dirty="0" smtClean="0">
                <a:solidFill>
                  <a:srgbClr val="7030A0"/>
                </a:solidFill>
              </a:rPr>
            </a:br>
            <a:r>
              <a:rPr lang="ru-RU" sz="2400" b="1" i="1" dirty="0" smtClean="0">
                <a:solidFill>
                  <a:srgbClr val="7030A0"/>
                </a:solidFill>
              </a:rPr>
              <a:t/>
            </a:r>
            <a:br>
              <a:rPr lang="ru-RU" sz="2400" b="1" i="1" dirty="0" smtClean="0">
                <a:solidFill>
                  <a:srgbClr val="7030A0"/>
                </a:solidFill>
              </a:rPr>
            </a:br>
            <a:r>
              <a:rPr lang="ru-RU" sz="2400" b="1" i="1" dirty="0" smtClean="0">
                <a:solidFill>
                  <a:srgbClr val="7030A0"/>
                </a:solidFill>
              </a:rPr>
              <a:t/>
            </a:r>
            <a:br>
              <a:rPr lang="ru-RU" sz="2400" b="1" i="1" dirty="0" smtClean="0">
                <a:solidFill>
                  <a:srgbClr val="7030A0"/>
                </a:solidFill>
              </a:rPr>
            </a:br>
            <a:r>
              <a:rPr lang="ru-RU" sz="2400" b="1" i="1" dirty="0" smtClean="0">
                <a:solidFill>
                  <a:srgbClr val="7030A0"/>
                </a:solidFill>
              </a:rPr>
              <a:t/>
            </a:r>
            <a:br>
              <a:rPr lang="ru-RU" sz="2400" b="1" i="1" dirty="0" smtClean="0">
                <a:solidFill>
                  <a:srgbClr val="7030A0"/>
                </a:solidFill>
              </a:rPr>
            </a:br>
            <a:r>
              <a:rPr lang="ru-RU" sz="2400" b="1" i="1" dirty="0" smtClean="0">
                <a:solidFill>
                  <a:srgbClr val="7030A0"/>
                </a:solidFill>
              </a:rPr>
              <a:t> </a:t>
            </a:r>
            <a:endParaRPr lang="ru-RU" sz="2400" b="1" i="1" dirty="0">
              <a:solidFill>
                <a:srgbClr val="7030A0"/>
              </a:solidFill>
            </a:endParaRPr>
          </a:p>
        </p:txBody>
      </p:sp>
      <p:pic>
        <p:nvPicPr>
          <p:cNvPr id="6" name="Рисунок 5" descr="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57752" y="1571612"/>
            <a:ext cx="3643338" cy="2500330"/>
          </a:xfrm>
          <a:prstGeom prst="rect">
            <a:avLst/>
          </a:prstGeom>
        </p:spPr>
      </p:pic>
      <p:pic>
        <p:nvPicPr>
          <p:cNvPr id="2050" name="Picture 2" descr="C:\Users\acer\Desktop\254 дс\дидактические игры\IMG_20190507_08081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500188"/>
            <a:ext cx="4572031" cy="4929208"/>
          </a:xfrm>
          <a:prstGeom prst="rect">
            <a:avLst/>
          </a:prstGeom>
          <a:noFill/>
        </p:spPr>
      </p:pic>
      <p:pic>
        <p:nvPicPr>
          <p:cNvPr id="2052" name="Picture 4" descr="C:\Users\acer\Desktop\254 дс\дидактические игры\IMG_20190507_0804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1500174"/>
            <a:ext cx="4286280" cy="49292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2800" b="1" dirty="0" smtClean="0">
                <a:solidFill>
                  <a:srgbClr val="7030A0"/>
                </a:solidFill>
              </a:rPr>
              <a:t>          Дидактическая игра « Кто, что ест?»</a:t>
            </a:r>
            <a:br>
              <a:rPr lang="ru-RU" sz="2800" b="1" dirty="0" smtClean="0">
                <a:solidFill>
                  <a:srgbClr val="7030A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             </a:t>
            </a:r>
            <a:r>
              <a:rPr lang="ru-RU" sz="2800" b="1" dirty="0" smtClean="0">
                <a:solidFill>
                  <a:srgbClr val="7030A0"/>
                </a:solidFill>
              </a:rPr>
              <a:t>Дидактическая игра «</a:t>
            </a:r>
            <a:r>
              <a:rPr lang="ru-RU" sz="2800" b="1" dirty="0" err="1" smtClean="0">
                <a:solidFill>
                  <a:srgbClr val="7030A0"/>
                </a:solidFill>
              </a:rPr>
              <a:t>Крутилки</a:t>
            </a:r>
            <a:r>
              <a:rPr lang="ru-RU" sz="2800" b="1" dirty="0" smtClean="0">
                <a:solidFill>
                  <a:srgbClr val="7030A0"/>
                </a:solidFill>
              </a:rPr>
              <a:t>»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3074" name="Picture 2" descr="C:\Users\acer\Desktop\254 дс\дидактические игры\IMG_20190507_0806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785926"/>
            <a:ext cx="4143404" cy="4714908"/>
          </a:xfrm>
          <a:prstGeom prst="rect">
            <a:avLst/>
          </a:prstGeom>
          <a:noFill/>
        </p:spPr>
      </p:pic>
      <p:pic>
        <p:nvPicPr>
          <p:cNvPr id="3075" name="Picture 3" descr="C:\Users\acer\Desktop\254 дс\дидактические игры\IMG_20190507_09445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1785926"/>
            <a:ext cx="4500594" cy="47149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2800" b="1" dirty="0" smtClean="0">
                <a:solidFill>
                  <a:srgbClr val="7030A0"/>
                </a:solidFill>
              </a:rPr>
              <a:t>Дидактическая игра «Заплети косу»</a:t>
            </a:r>
            <a:br>
              <a:rPr lang="ru-RU" sz="2800" b="1" dirty="0" smtClean="0">
                <a:solidFill>
                  <a:srgbClr val="7030A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Дидактическая игра « Собери бусы»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4098" name="Picture 2" descr="C:\Users\acer\Desktop\254 дс\дидактические игры\IMG_20190507_09440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600200"/>
            <a:ext cx="4357718" cy="4972072"/>
          </a:xfrm>
          <a:prstGeom prst="rect">
            <a:avLst/>
          </a:prstGeom>
          <a:noFill/>
        </p:spPr>
      </p:pic>
      <p:pic>
        <p:nvPicPr>
          <p:cNvPr id="4099" name="Picture 3" descr="C:\Users\acer\Desktop\254 дс\дидактические игры\IMG_20190507_09451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600200"/>
            <a:ext cx="4286280" cy="49006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2800" b="1" dirty="0" smtClean="0">
                <a:solidFill>
                  <a:srgbClr val="7030A0"/>
                </a:solidFill>
              </a:rPr>
              <a:t>Дидактическая игра «Втулки»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6" name="Рисунок 5" descr="217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2040" y="2420888"/>
            <a:ext cx="2495837" cy="1862518"/>
          </a:xfrm>
          <a:prstGeom prst="rect">
            <a:avLst/>
          </a:prstGeom>
        </p:spPr>
      </p:pic>
      <p:pic>
        <p:nvPicPr>
          <p:cNvPr id="8" name="Рисунок 7" descr="dlya-malyshey-sobiraem-urozhay-art.1103-1-3-le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4635429"/>
            <a:ext cx="2736304" cy="1884013"/>
          </a:xfrm>
          <a:prstGeom prst="rect">
            <a:avLst/>
          </a:prstGeom>
        </p:spPr>
      </p:pic>
      <p:pic>
        <p:nvPicPr>
          <p:cNvPr id="5122" name="Picture 2" descr="C:\Users\acer\Desktop\254 дс\дидактические игры\IMG_20190507_09452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1500174"/>
            <a:ext cx="4286280" cy="5143536"/>
          </a:xfrm>
          <a:prstGeom prst="rect">
            <a:avLst/>
          </a:prstGeom>
          <a:noFill/>
        </p:spPr>
      </p:pic>
      <p:pic>
        <p:nvPicPr>
          <p:cNvPr id="5123" name="Picture 3" descr="C:\Users\acer\Desktop\254 дс\дидактические игры\IMG_20190507_08042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2" y="1500174"/>
            <a:ext cx="4357718" cy="50720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401080" cy="1143000"/>
          </a:xfrm>
        </p:spPr>
        <p:txBody>
          <a:bodyPr/>
          <a:lstStyle/>
          <a:p>
            <a:pPr algn="l"/>
            <a:r>
              <a:rPr lang="ru-RU" sz="2800" b="1" i="1" dirty="0" smtClean="0">
                <a:solidFill>
                  <a:srgbClr val="7030A0"/>
                </a:solidFill>
                <a:cs typeface="Times New Roman" pitchFamily="18" charset="0"/>
              </a:rPr>
              <a:t>Дидактическая игра «Веселые палочки»</a:t>
            </a:r>
            <a:br>
              <a:rPr lang="ru-RU" sz="2800" b="1" i="1" dirty="0" smtClean="0">
                <a:solidFill>
                  <a:srgbClr val="7030A0"/>
                </a:solidFill>
                <a:cs typeface="Times New Roman" pitchFamily="18" charset="0"/>
              </a:rPr>
            </a:br>
            <a:r>
              <a:rPr lang="ru-RU" sz="2800" b="1" i="1" dirty="0" smtClean="0">
                <a:solidFill>
                  <a:srgbClr val="7030A0"/>
                </a:solidFill>
                <a:cs typeface="Times New Roman" pitchFamily="18" charset="0"/>
              </a:rPr>
              <a:t>Дидактическая игра «Домики Мишки из     геометрических фигур»</a:t>
            </a:r>
            <a:endParaRPr lang="ru-RU" sz="2800" b="1" i="1" dirty="0">
              <a:solidFill>
                <a:srgbClr val="7030A0"/>
              </a:solidFill>
              <a:cs typeface="Times New Roman" pitchFamily="18" charset="0"/>
            </a:endParaRPr>
          </a:p>
        </p:txBody>
      </p:sp>
      <p:pic>
        <p:nvPicPr>
          <p:cNvPr id="6" name="Рисунок 5" descr="img_0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15074" y="1986274"/>
            <a:ext cx="2173350" cy="2823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6" name="Picture 2" descr="C:\Users\acer\Desktop\254 дс\дидактические игры\IMG_20190507_09533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857364"/>
            <a:ext cx="3714776" cy="4714908"/>
          </a:xfrm>
          <a:prstGeom prst="rect">
            <a:avLst/>
          </a:prstGeom>
          <a:noFill/>
        </p:spPr>
      </p:pic>
      <p:pic>
        <p:nvPicPr>
          <p:cNvPr id="6149" name="Picture 5" descr="C:\Users\acer\Desktop\254 дс\дидактические игры\IMG_20190507_0957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1857364"/>
            <a:ext cx="4586270" cy="47149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2800" b="1" dirty="0" smtClean="0">
                <a:solidFill>
                  <a:srgbClr val="7030A0"/>
                </a:solidFill>
              </a:rPr>
              <a:t>Дидактическая игра «</a:t>
            </a:r>
            <a:r>
              <a:rPr lang="ru-RU" sz="2800" b="1" dirty="0" err="1" smtClean="0">
                <a:solidFill>
                  <a:srgbClr val="7030A0"/>
                </a:solidFill>
              </a:rPr>
              <a:t>Геометрик</a:t>
            </a:r>
            <a:r>
              <a:rPr lang="ru-RU" sz="2800" b="1" dirty="0" smtClean="0">
                <a:solidFill>
                  <a:srgbClr val="7030A0"/>
                </a:solidFill>
              </a:rPr>
              <a:t>»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7170" name="Picture 2" descr="C:\Users\acer\Desktop\254 дс\дидактические игры\IMG_20190507_10000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600200"/>
            <a:ext cx="4071966" cy="4525963"/>
          </a:xfrm>
          <a:prstGeom prst="rect">
            <a:avLst/>
          </a:prstGeom>
          <a:noFill/>
        </p:spPr>
      </p:pic>
      <p:pic>
        <p:nvPicPr>
          <p:cNvPr id="7171" name="Picture 3" descr="C:\Users\acer\Desktop\254 дс\дидактические игры\IMG_20190507_09531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1600200"/>
            <a:ext cx="4214842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86410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8000" b="1" i="1" dirty="0" smtClean="0">
                <a:solidFill>
                  <a:srgbClr val="7030A0"/>
                </a:solidFill>
              </a:rPr>
              <a:t>Спасибо </a:t>
            </a:r>
            <a:br>
              <a:rPr lang="ru-RU" sz="8000" b="1" i="1" dirty="0" smtClean="0">
                <a:solidFill>
                  <a:srgbClr val="7030A0"/>
                </a:solidFill>
              </a:rPr>
            </a:br>
            <a:r>
              <a:rPr lang="ru-RU" sz="8000" b="1" i="1" dirty="0" smtClean="0">
                <a:solidFill>
                  <a:srgbClr val="7030A0"/>
                </a:solidFill>
              </a:rPr>
              <a:t>за внимание!</a:t>
            </a:r>
            <a:endParaRPr lang="ru-RU" sz="8000" b="1" i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Возрастные особенности детей третьего года жизни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Возрастные особенности детей третьего года жизни</Template>
  <TotalTime>2452</TotalTime>
  <Words>252</Words>
  <Application>Microsoft Office PowerPoint</Application>
  <PresentationFormat>Экран (4:3)</PresentationFormat>
  <Paragraphs>42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Возрастные особенности детей третьего года жизни</vt:lpstr>
      <vt:lpstr>Родительское собрание  «Сенсорное развитие детей младшего дошкольного возраста через дидактическую игру » </vt:lpstr>
      <vt:lpstr>Слайд 2</vt:lpstr>
      <vt:lpstr> ВИДЫ СЕНСОРНЫХ ОЩУЩЕНИЙ </vt:lpstr>
      <vt:lpstr>ЭТАЛОННАЯ СИСТЕМА ДЛЯ ДЕТЕЙ</vt:lpstr>
      <vt:lpstr>Геометрические формы (квадрат, треугольник, круг) </vt:lpstr>
      <vt:lpstr>Три размера (величины) предмета: большой, средний, маленький </vt:lpstr>
      <vt:lpstr>Пять типов запаха (сладкий, горький, свежий, легкий, тяжелый). </vt:lpstr>
      <vt:lpstr>Требования сенсорного воспитания в 3-4 года</vt:lpstr>
      <vt:lpstr>Сенсорное развитие происходит в различных видах детской деятельности. </vt:lpstr>
      <vt:lpstr> Дидактическая игра – это одна из разновидности игр с правилами, смысл и цель, которой дать детям определенные знания и навыки. В дошкольной педагогике дидактические игры делятся на три основных вида: игры с предметами, настольно-печатные и словесные игры.</vt:lpstr>
      <vt:lpstr>  Вот несколько основных и любимых игр в которые играют наши дети:  </vt:lpstr>
      <vt:lpstr>     Дидактическая игра « Продень ленту»      </vt:lpstr>
      <vt:lpstr>          Дидактическая игра « Кто, что ест?»              Дидактическая игра «Крутилки»</vt:lpstr>
      <vt:lpstr>Дидактическая игра «Заплети косу» Дидактическая игра « Собери бусы»</vt:lpstr>
      <vt:lpstr>Дидактическая игра «Втулки»</vt:lpstr>
      <vt:lpstr>Дидактическая игра «Веселые палочки» Дидактическая игра «Домики Мишки из     геометрических фигур»</vt:lpstr>
      <vt:lpstr>Дидактическая игра «Геометрик»</vt:lpstr>
      <vt:lpstr>   Спасибо 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Возрастные особенности детей 2 – 3 лет.</dc:title>
  <dc:creator>Б.П.Г.</dc:creator>
  <cp:lastModifiedBy>acer</cp:lastModifiedBy>
  <cp:revision>131</cp:revision>
  <dcterms:created xsi:type="dcterms:W3CDTF">2013-11-18T18:26:32Z</dcterms:created>
  <dcterms:modified xsi:type="dcterms:W3CDTF">2019-05-07T09:46:35Z</dcterms:modified>
</cp:coreProperties>
</file>