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  <Override PartName="/ppt/charts/style4.xml" ContentType="application/vnd.ms-office.chartstyle+xml"/>
  <Override PartName="/ppt/charts/colors4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  <p:sldMasterId id="2147484020" r:id="rId2"/>
  </p:sldMasterIdLst>
  <p:notesMasterIdLst>
    <p:notesMasterId r:id="rId40"/>
  </p:notesMasterIdLst>
  <p:sldIdLst>
    <p:sldId id="256" r:id="rId3"/>
    <p:sldId id="258" r:id="rId4"/>
    <p:sldId id="259" r:id="rId5"/>
    <p:sldId id="321" r:id="rId6"/>
    <p:sldId id="262" r:id="rId7"/>
    <p:sldId id="346" r:id="rId8"/>
    <p:sldId id="296" r:id="rId9"/>
    <p:sldId id="347" r:id="rId10"/>
    <p:sldId id="345" r:id="rId11"/>
    <p:sldId id="348" r:id="rId12"/>
    <p:sldId id="349" r:id="rId13"/>
    <p:sldId id="350" r:id="rId14"/>
    <p:sldId id="351" r:id="rId15"/>
    <p:sldId id="352" r:id="rId16"/>
    <p:sldId id="353" r:id="rId17"/>
    <p:sldId id="354" r:id="rId18"/>
    <p:sldId id="355" r:id="rId19"/>
    <p:sldId id="356" r:id="rId20"/>
    <p:sldId id="357" r:id="rId21"/>
    <p:sldId id="358" r:id="rId22"/>
    <p:sldId id="359" r:id="rId23"/>
    <p:sldId id="360" r:id="rId24"/>
    <p:sldId id="361" r:id="rId25"/>
    <p:sldId id="362" r:id="rId26"/>
    <p:sldId id="363" r:id="rId27"/>
    <p:sldId id="364" r:id="rId28"/>
    <p:sldId id="365" r:id="rId29"/>
    <p:sldId id="366" r:id="rId30"/>
    <p:sldId id="367" r:id="rId31"/>
    <p:sldId id="368" r:id="rId32"/>
    <p:sldId id="369" r:id="rId33"/>
    <p:sldId id="370" r:id="rId34"/>
    <p:sldId id="371" r:id="rId35"/>
    <p:sldId id="372" r:id="rId36"/>
    <p:sldId id="373" r:id="rId37"/>
    <p:sldId id="374" r:id="rId38"/>
    <p:sldId id="375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4D4D"/>
    <a:srgbClr val="C00000"/>
    <a:srgbClr val="DF2213"/>
    <a:srgbClr val="FFDF79"/>
    <a:srgbClr val="FFCD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7" autoAdjust="0"/>
    <p:restoredTop sz="94660"/>
  </p:normalViewPr>
  <p:slideViewPr>
    <p:cSldViewPr snapToGrid="0">
      <p:cViewPr>
        <p:scale>
          <a:sx n="100" d="100"/>
          <a:sy n="100" d="100"/>
        </p:scale>
        <p:origin x="-648" y="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400" dirty="0"/>
              <a:t>Качество знаний по </a:t>
            </a:r>
            <a:r>
              <a:rPr lang="ru-RU" sz="2400" dirty="0" smtClean="0"/>
              <a:t>русскому языку</a:t>
            </a:r>
            <a:endParaRPr lang="ru-RU" sz="2400" dirty="0"/>
          </a:p>
        </c:rich>
      </c:tx>
      <c:layout>
        <c:manualLayout>
          <c:xMode val="edge"/>
          <c:yMode val="edge"/>
          <c:x val="0.17931180315459733"/>
          <c:y val="8.4745762711864406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4802157763261583E-2"/>
          <c:y val="0.12920727062072471"/>
          <c:w val="0.91562871333862372"/>
          <c:h val="0.59946176615296309"/>
        </c:manualLayout>
      </c:layout>
      <c:bar3DChart>
        <c:barDir val="col"/>
        <c:grouping val="standar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1">
                  <a:lumMod val="7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Лист1!$A$1:$C$1</c:f>
              <c:strCache>
                <c:ptCount val="3"/>
                <c:pt idx="0">
                  <c:v>2015 -2016 </c:v>
                </c:pt>
                <c:pt idx="1">
                  <c:v>2016 - 2017</c:v>
                </c:pt>
                <c:pt idx="2">
                  <c:v>2017 -2018 (1полугодие)</c:v>
                </c:pt>
              </c:strCache>
            </c:strRef>
          </c:cat>
          <c:val>
            <c:numRef>
              <c:f>Лист1!$A$2:$C$2</c:f>
              <c:numCache>
                <c:formatCode>0%</c:formatCode>
                <c:ptCount val="3"/>
                <c:pt idx="0">
                  <c:v>0.54</c:v>
                </c:pt>
                <c:pt idx="1">
                  <c:v>0.57999999999999996</c:v>
                </c:pt>
                <c:pt idx="2">
                  <c:v>0.63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E77-44FC-9752-F5C99A5A873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shape val="box"/>
        <c:axId val="43734528"/>
        <c:axId val="41924800"/>
        <c:axId val="41621376"/>
      </c:bar3DChart>
      <c:catAx>
        <c:axId val="437345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1924800"/>
        <c:crosses val="autoZero"/>
        <c:auto val="1"/>
        <c:lblAlgn val="ctr"/>
        <c:lblOffset val="100"/>
        <c:noMultiLvlLbl val="0"/>
      </c:catAx>
      <c:valAx>
        <c:axId val="41924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734528"/>
        <c:crosses val="autoZero"/>
        <c:crossBetween val="between"/>
      </c:valAx>
      <c:serAx>
        <c:axId val="41621376"/>
        <c:scaling>
          <c:orientation val="minMax"/>
        </c:scaling>
        <c:delete val="1"/>
        <c:axPos val="b"/>
        <c:majorTickMark val="out"/>
        <c:minorTickMark val="none"/>
        <c:tickLblPos val="nextTo"/>
        <c:crossAx val="41924800"/>
        <c:crosses val="autoZero"/>
      </c:ser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400" dirty="0"/>
              <a:t>Качество знаний по </a:t>
            </a:r>
            <a:r>
              <a:rPr lang="ru-RU" sz="2400" dirty="0" smtClean="0"/>
              <a:t>литературе</a:t>
            </a:r>
            <a:endParaRPr lang="ru-RU" sz="2400" dirty="0"/>
          </a:p>
        </c:rich>
      </c:tx>
      <c:layout>
        <c:manualLayout>
          <c:xMode val="edge"/>
          <c:yMode val="edge"/>
          <c:x val="0.17931180315459733"/>
          <c:y val="8.4745762711864406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4802157763261583E-2"/>
          <c:y val="0.12920727062072471"/>
          <c:w val="0.88773884089668165"/>
          <c:h val="0.63336002491214027"/>
        </c:manualLayout>
      </c:layout>
      <c:bar3DChart>
        <c:barDir val="col"/>
        <c:grouping val="standard"/>
        <c:varyColors val="0"/>
        <c:ser>
          <c:idx val="0"/>
          <c:order val="0"/>
          <c:spPr>
            <a:solidFill>
              <a:schemeClr val="accent5">
                <a:lumMod val="60000"/>
                <a:lumOff val="40000"/>
              </a:schemeClr>
            </a:solidFill>
            <a:ln w="9525" cap="flat" cmpd="sng" algn="ctr">
              <a:solidFill>
                <a:schemeClr val="accent5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5">
                  <a:lumMod val="7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Лист1!$A$1:$D$1</c:f>
              <c:strCache>
                <c:ptCount val="4"/>
                <c:pt idx="0">
                  <c:v>2015 -2016 </c:v>
                </c:pt>
                <c:pt idx="1">
                  <c:v>2016 - 2017</c:v>
                </c:pt>
                <c:pt idx="2">
                  <c:v>2017 -2018</c:v>
                </c:pt>
                <c:pt idx="3">
                  <c:v>2018 -2019</c:v>
                </c:pt>
              </c:strCache>
            </c:strRef>
          </c:cat>
          <c:val>
            <c:numRef>
              <c:f>Лист1!$A$2:$D$2</c:f>
              <c:numCache>
                <c:formatCode>0%</c:formatCode>
                <c:ptCount val="4"/>
                <c:pt idx="0">
                  <c:v>0.57999999999999996</c:v>
                </c:pt>
                <c:pt idx="1">
                  <c:v>0.63</c:v>
                </c:pt>
                <c:pt idx="2">
                  <c:v>0.66</c:v>
                </c:pt>
                <c:pt idx="3">
                  <c:v>0.68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047-4234-859D-2135AC2B5F2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shape val="box"/>
        <c:axId val="69768704"/>
        <c:axId val="43597824"/>
        <c:axId val="42358656"/>
      </c:bar3DChart>
      <c:catAx>
        <c:axId val="697687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597824"/>
        <c:crosses val="autoZero"/>
        <c:auto val="1"/>
        <c:lblAlgn val="ctr"/>
        <c:lblOffset val="100"/>
        <c:noMultiLvlLbl val="0"/>
      </c:catAx>
      <c:valAx>
        <c:axId val="435978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9768704"/>
        <c:crosses val="autoZero"/>
        <c:crossBetween val="between"/>
      </c:valAx>
      <c:serAx>
        <c:axId val="42358656"/>
        <c:scaling>
          <c:orientation val="minMax"/>
        </c:scaling>
        <c:delete val="1"/>
        <c:axPos val="b"/>
        <c:majorTickMark val="out"/>
        <c:minorTickMark val="none"/>
        <c:tickLblPos val="nextTo"/>
        <c:crossAx val="43597824"/>
        <c:crosses val="autoZero"/>
      </c:ser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информационно - логические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110000"/>
                    <a:satMod val="105000"/>
                    <a:tint val="67000"/>
                  </a:schemeClr>
                </a:gs>
                <a:gs pos="50000">
                  <a:schemeClr val="accent1">
                    <a:lumMod val="105000"/>
                    <a:satMod val="103000"/>
                    <a:tint val="73000"/>
                  </a:schemeClr>
                </a:gs>
                <a:gs pos="100000">
                  <a:schemeClr val="accent1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2015-2016 учеб.год</c:v>
                </c:pt>
                <c:pt idx="1">
                  <c:v>2016-2017 учеб.год</c:v>
                </c:pt>
                <c:pt idx="2">
                  <c:v>2017-2018   1 полугодие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60</c:v>
                </c:pt>
                <c:pt idx="1">
                  <c:v>69</c:v>
                </c:pt>
                <c:pt idx="2">
                  <c:v>74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0D1-4F41-B205-9DC26DC7D4F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коммуникационные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lumMod val="110000"/>
                    <a:satMod val="105000"/>
                    <a:tint val="67000"/>
                  </a:schemeClr>
                </a:gs>
                <a:gs pos="50000">
                  <a:schemeClr val="accent2">
                    <a:lumMod val="105000"/>
                    <a:satMod val="103000"/>
                    <a:tint val="73000"/>
                  </a:schemeClr>
                </a:gs>
                <a:gs pos="100000">
                  <a:schemeClr val="accent2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2015-2016 учеб.год</c:v>
                </c:pt>
                <c:pt idx="1">
                  <c:v>2016-2017 учеб.год</c:v>
                </c:pt>
                <c:pt idx="2">
                  <c:v>2017-2018   1 полугодие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46</c:v>
                </c:pt>
                <c:pt idx="1">
                  <c:v>54</c:v>
                </c:pt>
                <c:pt idx="2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0D1-4F41-B205-9DC26DC7D4F0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рефлексивные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110000"/>
                    <a:satMod val="105000"/>
                    <a:tint val="67000"/>
                  </a:schemeClr>
                </a:gs>
                <a:gs pos="50000">
                  <a:schemeClr val="accent3">
                    <a:lumMod val="105000"/>
                    <a:satMod val="103000"/>
                    <a:tint val="73000"/>
                  </a:schemeClr>
                </a:gs>
                <a:gs pos="100000">
                  <a:schemeClr val="accent3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2015-2016 учеб.год</c:v>
                </c:pt>
                <c:pt idx="1">
                  <c:v>2016-2017 учеб.год</c:v>
                </c:pt>
                <c:pt idx="2">
                  <c:v>2017-2018   1 полугодие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47</c:v>
                </c:pt>
                <c:pt idx="1">
                  <c:v>57</c:v>
                </c:pt>
                <c:pt idx="2">
                  <c:v>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0D1-4F41-B205-9DC26DC7D4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43471872"/>
        <c:axId val="43600128"/>
      </c:barChart>
      <c:catAx>
        <c:axId val="434718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600128"/>
        <c:crosses val="autoZero"/>
        <c:auto val="1"/>
        <c:lblAlgn val="ctr"/>
        <c:lblOffset val="100"/>
        <c:noMultiLvlLbl val="0"/>
      </c:catAx>
      <c:valAx>
        <c:axId val="43600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4718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216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800" dirty="0"/>
              <a:t>Какие </a:t>
            </a:r>
            <a:r>
              <a:rPr lang="ru-RU" sz="1800" dirty="0" smtClean="0"/>
              <a:t>новые формы работы на уроке и дома, рекомендованные учителем, </a:t>
            </a:r>
            <a:r>
              <a:rPr lang="ru-RU" sz="1800" dirty="0"/>
              <a:t>Вам </a:t>
            </a:r>
            <a:r>
              <a:rPr lang="ru-RU" sz="1800" dirty="0" smtClean="0"/>
              <a:t>нравится использовать больше всего?</a:t>
            </a:r>
          </a:p>
        </c:rich>
      </c:tx>
      <c:layout>
        <c:manualLayout>
          <c:xMode val="edge"/>
          <c:yMode val="edge"/>
          <c:x val="0.21389301591156304"/>
          <c:y val="0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15"/>
      <c:rotY val="2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Прием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Лист1!$A$2:$A$6</c:f>
              <c:strCache>
                <c:ptCount val="5"/>
                <c:pt idx="0">
                  <c:v>Другие</c:v>
                </c:pt>
                <c:pt idx="1">
                  <c:v>Интелект - карты</c:v>
                </c:pt>
                <c:pt idx="2">
                  <c:v>Кластер</c:v>
                </c:pt>
                <c:pt idx="3">
                  <c:v>Кроссворд</c:v>
                </c:pt>
                <c:pt idx="4">
                  <c:v>Корзина идей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</c:v>
                </c:pt>
                <c:pt idx="1">
                  <c:v>50</c:v>
                </c:pt>
                <c:pt idx="2">
                  <c:v>32</c:v>
                </c:pt>
                <c:pt idx="3">
                  <c:v>26</c:v>
                </c:pt>
                <c:pt idx="4">
                  <c:v>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CD4-489B-B96A-4B05DF943E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3732992"/>
        <c:axId val="43602432"/>
        <c:axId val="0"/>
      </c:bar3DChart>
      <c:catAx>
        <c:axId val="4373299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602432"/>
        <c:crosses val="autoZero"/>
        <c:auto val="1"/>
        <c:lblAlgn val="ctr"/>
        <c:lblOffset val="100"/>
        <c:noMultiLvlLbl val="0"/>
      </c:catAx>
      <c:valAx>
        <c:axId val="43602432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7329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6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106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6B9790-2F2A-44D5-B079-7F8710E4602D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1A7924-8C9C-4DC3-86A9-5A3688B7BB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1481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DE98B8-2426-4726-8643-BF92EA4018E9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151B7E-8EBC-43D8-846C-FAB181906AF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3808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9677F1-11FE-4DFE-B533-80032BD9291B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1FC229-37D0-40CE-91CA-DB3F3330D5F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14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C0D392-3D5E-456D-A0D8-2F64930D5C0E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E126CF-8D10-452F-BBBD-7CCC6CC84B2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190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5AA2A4-3FFD-4126-9D4F-52AA741723A2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3DDFCF-C4F5-4AD2-8450-AC17E115119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2205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72F70D-B1CE-460D-85DC-E90C7042101B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1D3B09-3663-43E0-B97F-F01A2E759B5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666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E5669A-8D3B-4CC5-A6A5-0A7EACA7A673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CCFA9-FE36-4A27-9836-32B7358CBB0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853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2AB4A5-9823-4499-96C4-CE2965F12754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B160C0-7AE2-4C73-BA5D-C00E669E433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218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34CF7A-E35F-493F-9A47-6AE67D6BD594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4AD283-20A6-434E-9890-86167CBC07F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442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545B3-16C1-469F-85B7-F4AD80FEDC77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860EEA-E50B-4CFB-AE3C-0E6F0C41874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278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B352749-6327-4E98-9F5D-65248836976E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DB9D0-D8EA-46F1-AA87-BABA888F57B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733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BDA426-89CA-4325-9BA2-675E455E51A2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840DEF-A621-4411-95F8-135D7D8E3BA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30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DE98B8-2426-4726-8643-BF92EA4018E9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151B7E-8EBC-43D8-846C-FAB181906AF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607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9677F1-11FE-4DFE-B533-80032BD9291B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1FC229-37D0-40CE-91CA-DB3F3330D5F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635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C0D392-3D5E-456D-A0D8-2F64930D5C0E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E126CF-8D10-452F-BBBD-7CCC6CC84B2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6052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5AA2A4-3FFD-4126-9D4F-52AA741723A2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3DDFCF-C4F5-4AD2-8450-AC17E115119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573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72F70D-B1CE-460D-85DC-E90C7042101B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1D3B09-3663-43E0-B97F-F01A2E759B5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7348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E5669A-8D3B-4CC5-A6A5-0A7EACA7A673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CCFA9-FE36-4A27-9836-32B7358CBB0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3894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2AB4A5-9823-4499-96C4-CE2965F12754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B160C0-7AE2-4C73-BA5D-C00E669E433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7073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34CF7A-E35F-493F-9A47-6AE67D6BD594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4AD283-20A6-434E-9890-86167CBC07F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030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545B3-16C1-469F-85B7-F4AD80FEDC77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860EEA-E50B-4CFB-AE3C-0E6F0C41874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3540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B352749-6327-4E98-9F5D-65248836976E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DB9D0-D8EA-46F1-AA87-BABA888F57B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75411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BDA426-89CA-4325-9BA2-675E455E51A2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840DEF-A621-4411-95F8-135D7D8E3BA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2996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8C04D615-4485-49E8-B481-FD675D3D4CA3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C185532-5FFC-4DBA-AE9D-F74283E270A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697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087" y="1465729"/>
            <a:ext cx="7900264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C04D615-4485-49E8-B481-FD675D3D4CA3}" type="datetimeFigureOut">
              <a:rPr lang="ru-RU" smtClean="0"/>
              <a:pPr>
                <a:defRPr/>
              </a:pPr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C185532-5FFC-4DBA-AE9D-F74283E270A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69891" cy="133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5287388"/>
            <a:ext cx="2362200" cy="1570612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 rot="16200000">
            <a:off x="6504494" y="5564694"/>
            <a:ext cx="1570612" cy="1016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781798" y="5278442"/>
            <a:ext cx="2362202" cy="1016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 rot="10800000">
            <a:off x="6768236" y="2803462"/>
            <a:ext cx="2362202" cy="247497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 rot="5400000">
            <a:off x="4412355" y="4439410"/>
            <a:ext cx="2362202" cy="247497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2371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60000"/>
            <a:lumOff val="4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290046" y="404602"/>
            <a:ext cx="6467092" cy="1084333"/>
          </a:xfrm>
        </p:spPr>
        <p:txBody>
          <a:bodyPr>
            <a:noAutofit/>
          </a:bodyPr>
          <a:lstStyle/>
          <a:p>
            <a:pPr algn="r"/>
            <a:r>
              <a:rPr lang="ru-RU" sz="2400" b="1" dirty="0" smtClean="0">
                <a:solidFill>
                  <a:srgbClr val="002060"/>
                </a:solidFill>
                <a:latin typeface="+mn-lt"/>
              </a:rPr>
              <a:t>         </a:t>
            </a:r>
            <a:r>
              <a:rPr lang="ru-RU" sz="2000" b="1" dirty="0" smtClean="0">
                <a:solidFill>
                  <a:schemeClr val="tx1"/>
                </a:solidFill>
                <a:latin typeface="+mn-lt"/>
              </a:rPr>
              <a:t>МБОУ Школа №</a:t>
            </a:r>
            <a:r>
              <a:rPr lang="ru-RU" sz="2000" b="1" dirty="0">
                <a:solidFill>
                  <a:schemeClr val="tx1"/>
                </a:solidFill>
                <a:latin typeface="+mn-lt"/>
              </a:rPr>
              <a:t>5</a:t>
            </a:r>
            <a:r>
              <a:rPr lang="ru-RU" sz="20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+mn-lt"/>
              </a:rPr>
              <a:t>г.Саров</a:t>
            </a:r>
            <a:r>
              <a:rPr lang="ru-RU" sz="2000" b="1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+mn-lt"/>
              </a:rPr>
            </a:br>
            <a:r>
              <a:rPr lang="ru-RU" sz="2000" b="1" dirty="0" smtClean="0">
                <a:solidFill>
                  <a:schemeClr val="tx1"/>
                </a:solidFill>
                <a:latin typeface="+mn-lt"/>
              </a:rPr>
              <a:t>           учитель русского языка и литературы</a:t>
            </a:r>
            <a:br>
              <a:rPr lang="ru-RU" sz="2000" b="1" dirty="0" smtClean="0">
                <a:solidFill>
                  <a:schemeClr val="tx1"/>
                </a:solidFill>
                <a:latin typeface="+mn-lt"/>
              </a:rPr>
            </a:br>
            <a:r>
              <a:rPr lang="ru-RU" sz="2000" b="1" dirty="0" smtClean="0">
                <a:solidFill>
                  <a:schemeClr val="tx1"/>
                </a:solidFill>
                <a:latin typeface="+mn-lt"/>
              </a:rPr>
              <a:t>               </a:t>
            </a:r>
            <a:r>
              <a:rPr lang="ru-RU" sz="2000" b="1" dirty="0" err="1" smtClean="0">
                <a:solidFill>
                  <a:schemeClr val="tx1"/>
                </a:solidFill>
                <a:latin typeface="+mn-lt"/>
              </a:rPr>
              <a:t>Воскобойник</a:t>
            </a:r>
            <a:r>
              <a:rPr lang="ru-RU" sz="20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+mn-lt"/>
              </a:rPr>
              <a:t>Е</a:t>
            </a:r>
            <a:r>
              <a:rPr lang="ru-RU" sz="2000" b="1" dirty="0" smtClean="0">
                <a:solidFill>
                  <a:schemeClr val="tx1"/>
                </a:solidFill>
                <a:latin typeface="+mn-lt"/>
              </a:rPr>
              <a:t>лена </a:t>
            </a:r>
            <a:r>
              <a:rPr lang="ru-RU" sz="2000" b="1" dirty="0">
                <a:solidFill>
                  <a:schemeClr val="tx1"/>
                </a:solidFill>
                <a:latin typeface="+mn-lt"/>
              </a:rPr>
              <a:t>Б</a:t>
            </a:r>
            <a:r>
              <a:rPr lang="ru-RU" sz="2000" b="1" dirty="0" smtClean="0">
                <a:solidFill>
                  <a:schemeClr val="tx1"/>
                </a:solidFill>
                <a:latin typeface="+mn-lt"/>
              </a:rPr>
              <a:t>орисовна</a:t>
            </a:r>
            <a:endParaRPr lang="ru-RU" sz="20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515355" y="1998733"/>
            <a:ext cx="4215405" cy="1896431"/>
          </a:xfrm>
        </p:spPr>
        <p:txBody>
          <a:bodyPr>
            <a:normAutofit fontScale="32500" lnSpcReduction="20000"/>
          </a:bodyPr>
          <a:lstStyle/>
          <a:p>
            <a:pPr algn="r"/>
            <a:r>
              <a:rPr lang="ru-RU" sz="6400" b="1" dirty="0" smtClean="0">
                <a:solidFill>
                  <a:schemeClr val="tx1"/>
                </a:solidFill>
                <a:latin typeface="+mn-lt"/>
              </a:rPr>
              <a:t>Образование: </a:t>
            </a:r>
          </a:p>
          <a:p>
            <a:pPr algn="r"/>
            <a:r>
              <a:rPr lang="ru-RU" sz="6400" b="1" dirty="0" smtClean="0">
                <a:solidFill>
                  <a:schemeClr val="tx1"/>
                </a:solidFill>
                <a:latin typeface="+mn-lt"/>
              </a:rPr>
              <a:t>высшее профессиональное, </a:t>
            </a:r>
          </a:p>
          <a:p>
            <a:pPr algn="r"/>
            <a:r>
              <a:rPr lang="ru-RU" sz="6400" b="1" dirty="0" smtClean="0">
                <a:solidFill>
                  <a:schemeClr val="tx1"/>
                </a:solidFill>
                <a:latin typeface="+mn-lt"/>
              </a:rPr>
              <a:t>ГГУ им. Н.И.Лобачевского, филологический факультет, </a:t>
            </a:r>
          </a:p>
          <a:p>
            <a:pPr algn="r"/>
            <a:r>
              <a:rPr lang="ru-RU" sz="6400" b="1" dirty="0" smtClean="0">
                <a:solidFill>
                  <a:schemeClr val="tx1"/>
                </a:solidFill>
                <a:latin typeface="+mn-lt"/>
              </a:rPr>
              <a:t>1988 год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9337" y="4321147"/>
            <a:ext cx="827815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Педагогическое кредо:</a:t>
            </a:r>
          </a:p>
          <a:p>
            <a:pPr algn="ctr"/>
            <a:r>
              <a:rPr lang="ru-RU" sz="2000" i="1" dirty="0" smtClean="0">
                <a:solidFill>
                  <a:schemeClr val="bg1"/>
                </a:solidFill>
              </a:rPr>
              <a:t>«</a:t>
            </a:r>
            <a:r>
              <a:rPr lang="ru-RU" sz="2000" b="1" i="1" dirty="0" smtClean="0">
                <a:solidFill>
                  <a:schemeClr val="bg1"/>
                </a:solidFill>
              </a:rPr>
              <a:t>Нужно дать ученикам понять, что  русский язык и литература – это две интересные, увлекательные науки</a:t>
            </a:r>
            <a:r>
              <a:rPr lang="en-US" sz="2000" b="1" i="1" dirty="0" smtClean="0">
                <a:solidFill>
                  <a:schemeClr val="bg1"/>
                </a:solidFill>
              </a:rPr>
              <a:t>;</a:t>
            </a:r>
            <a:r>
              <a:rPr lang="ru-RU" sz="2000" b="1" i="1" dirty="0" smtClean="0">
                <a:solidFill>
                  <a:schemeClr val="bg1"/>
                </a:solidFill>
              </a:rPr>
              <a:t>  научить их любить людей, Родину и окружающий Мир</a:t>
            </a:r>
            <a:r>
              <a:rPr lang="ru-RU" sz="2000" b="1" dirty="0" smtClean="0">
                <a:solidFill>
                  <a:schemeClr val="bg1"/>
                </a:solidFill>
              </a:rPr>
              <a:t>»</a:t>
            </a:r>
            <a:endParaRPr lang="ru-RU" sz="2000" b="1" i="1" dirty="0" smtClean="0">
              <a:solidFill>
                <a:schemeClr val="bg1"/>
              </a:solidFill>
            </a:endParaRPr>
          </a:p>
        </p:txBody>
      </p:sp>
      <p:sp>
        <p:nvSpPr>
          <p:cNvPr id="20487" name="AutoShape 7" descr="https://b2.csdnevnik.ru/user-avatar/43e49b32c2acde11b7e20019bbd299a2.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91" name="AutoShape 11" descr="https://b2.csdnevnik.ru/user-avatar/43e49b32c2acde11b7e20019bbd299a2.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93" name="AutoShape 13" descr="https://b2.csdnevnik.ru/user-avatar/43e49b32c2acde11b7e20019bbd299a2.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95" name="AutoShape 15" descr="https://b2.csdnevnik.ru/user-avatar/43e49b32c2acde11b7e20019bbd299a2.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736" y="404602"/>
            <a:ext cx="2780664" cy="3261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9916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5121"/>
            <a:ext cx="9144000" cy="1051964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Тема</a:t>
            </a:r>
            <a:r>
              <a:rPr lang="ru-RU" sz="2000" b="1" dirty="0">
                <a:solidFill>
                  <a:schemeClr val="bg1"/>
                </a:solidFill>
              </a:rPr>
              <a:t>: «</a:t>
            </a:r>
            <a:r>
              <a:rPr lang="ru-RU" sz="2000" b="1" dirty="0" smtClean="0">
                <a:solidFill>
                  <a:schemeClr val="bg1"/>
                </a:solidFill>
              </a:rPr>
              <a:t>Использование метода интеллект-карт на уроках русского языка 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</a:rPr>
              <a:t>для повышения познавательной активности и развития когнитивных функций обучающихся»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8" name="Содержимое 7" descr="14030352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28650" y="2907474"/>
            <a:ext cx="5075464" cy="28571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одержимое 4"/>
          <p:cNvSpPr txBox="1">
            <a:spLocks/>
          </p:cNvSpPr>
          <p:nvPr/>
        </p:nvSpPr>
        <p:spPr>
          <a:xfrm>
            <a:off x="609600" y="1589567"/>
            <a:ext cx="3886200" cy="133975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Char char=""/>
              <a:tabLst/>
              <a:defRPr/>
            </a:pPr>
            <a:endParaRPr kumimoji="0" lang="ru-RU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2760" y="1645920"/>
            <a:ext cx="58404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b="1" i="1" dirty="0" smtClean="0"/>
              <a:t>«В обучении гораздо важнее научить ребенка мыслить, чем сообщить ему те или иные знания».                                              Л.С. </a:t>
            </a:r>
            <a:r>
              <a:rPr lang="ru-RU" b="1" i="1" dirty="0" err="1" smtClean="0"/>
              <a:t>Выготский</a:t>
            </a:r>
            <a:endParaRPr lang="ru-RU" b="1" i="1" dirty="0" smtClean="0"/>
          </a:p>
        </p:txBody>
      </p:sp>
      <p:pic>
        <p:nvPicPr>
          <p:cNvPr id="10" name="Содержимое 8" descr="ИК.cov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37171" y="1771730"/>
            <a:ext cx="2743200" cy="3060152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12" name="Прямоугольник 11"/>
          <p:cNvSpPr/>
          <p:nvPr/>
        </p:nvSpPr>
        <p:spPr>
          <a:xfrm>
            <a:off x="6256422" y="4897425"/>
            <a:ext cx="27239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i="1" dirty="0" smtClean="0"/>
              <a:t>«Скажи мне – и я забуду, Покажи мне - и я запомню, </a:t>
            </a:r>
          </a:p>
          <a:p>
            <a:pPr lvl="0"/>
            <a:r>
              <a:rPr lang="ru-RU" sz="1200" b="1" i="1" dirty="0" smtClean="0"/>
              <a:t>Вовлеки меня </a:t>
            </a:r>
          </a:p>
          <a:p>
            <a:pPr lvl="0"/>
            <a:r>
              <a:rPr lang="ru-RU" sz="1200" b="1" i="1" dirty="0" smtClean="0"/>
              <a:t>                         – и я научусь». </a:t>
            </a:r>
          </a:p>
          <a:p>
            <a:pPr lvl="0"/>
            <a:endParaRPr lang="ru-RU" sz="1200" b="1" i="1" dirty="0" smtClean="0"/>
          </a:p>
          <a:p>
            <a:pPr lvl="0" algn="ctr"/>
            <a:r>
              <a:rPr lang="ru-RU" sz="1200" b="1" i="1" dirty="0" smtClean="0"/>
              <a:t>                                  Конфуций</a:t>
            </a:r>
          </a:p>
        </p:txBody>
      </p:sp>
    </p:spTree>
    <p:extLst>
      <p:ext uri="{BB962C8B-B14F-4D97-AF65-F5344CB8AC3E}">
        <p14:creationId xmlns:p14="http://schemas.microsoft.com/office/powerpoint/2010/main" val="329715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96536"/>
            <a:ext cx="9144000" cy="990600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0" algn="ctr"/>
            <a:r>
              <a:rPr lang="ru-RU" sz="2800" b="1" dirty="0">
                <a:solidFill>
                  <a:schemeClr val="bg1"/>
                </a:solidFill>
              </a:rPr>
              <a:t>Условия формирования личного вклада педагога </a:t>
            </a:r>
            <a:r>
              <a:rPr lang="ru-RU" sz="2800" b="1" dirty="0" smtClean="0">
                <a:solidFill>
                  <a:schemeClr val="bg1"/>
                </a:solidFill>
              </a:rPr>
              <a:t/>
            </a:r>
            <a:br>
              <a:rPr lang="ru-RU" sz="2800" b="1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в </a:t>
            </a:r>
            <a:r>
              <a:rPr lang="ru-RU" sz="2800" b="1" dirty="0">
                <a:solidFill>
                  <a:schemeClr val="bg1"/>
                </a:solidFill>
              </a:rPr>
              <a:t>развитие </a:t>
            </a:r>
            <a:r>
              <a:rPr lang="ru-RU" sz="2800" b="1" dirty="0" smtClean="0">
                <a:solidFill>
                  <a:schemeClr val="bg1"/>
                </a:solidFill>
              </a:rPr>
              <a:t>образования</a:t>
            </a:r>
            <a:endParaRPr lang="ru-RU" sz="48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04789" y="2926538"/>
            <a:ext cx="2803847" cy="3134627"/>
          </a:xfr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lvl="0" indent="0" algn="ctr">
              <a:lnSpc>
                <a:spcPct val="100000"/>
              </a:lnSpc>
              <a:spcBef>
                <a:spcPct val="20000"/>
              </a:spcBef>
              <a:buNone/>
            </a:pPr>
            <a:r>
              <a:rPr lang="ru-RU" sz="1300" b="1" dirty="0" smtClean="0">
                <a:solidFill>
                  <a:srgbClr val="C00000"/>
                </a:solidFill>
              </a:rPr>
              <a:t>Организационно-педагогические </a:t>
            </a:r>
            <a:r>
              <a:rPr lang="ru-RU" sz="1300" b="1" dirty="0">
                <a:solidFill>
                  <a:srgbClr val="C00000"/>
                </a:solidFill>
              </a:rPr>
              <a:t>условия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1300" b="1" dirty="0" smtClean="0"/>
              <a:t> Проведение </a:t>
            </a:r>
            <a:r>
              <a:rPr lang="ru-RU" sz="1300" b="1" dirty="0"/>
              <a:t>открытых </a:t>
            </a:r>
            <a:r>
              <a:rPr lang="ru-RU" sz="1300" b="1" dirty="0" smtClean="0"/>
              <a:t>уроков.</a:t>
            </a:r>
            <a:endParaRPr lang="ru-RU" sz="1300" b="1" dirty="0" smtClean="0"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1300" b="1" dirty="0" smtClean="0"/>
              <a:t> Руководство и активное участие в работе ШМО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1300" b="1" dirty="0" smtClean="0"/>
              <a:t> Работа экспертом в городской комиссии при проверке ГИА по русскому языку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1300" b="1" dirty="0" smtClean="0"/>
              <a:t> Работа в комиссии по проверке школьного этапа </a:t>
            </a:r>
            <a:r>
              <a:rPr lang="ru-RU" sz="1300" b="1" dirty="0" err="1" smtClean="0"/>
              <a:t>ВсОШ</a:t>
            </a:r>
            <a:r>
              <a:rPr lang="ru-RU" sz="1300" b="1" dirty="0" smtClean="0"/>
              <a:t> по литературе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1300" b="1" dirty="0" smtClean="0"/>
              <a:t> Участие в сетевых Интернет-сообществах педагогов</a:t>
            </a:r>
            <a:r>
              <a:rPr lang="en-US" sz="1300" b="1" dirty="0" smtClean="0"/>
              <a:t>: </a:t>
            </a:r>
            <a:r>
              <a:rPr lang="ru-RU" sz="1300" b="1" dirty="0" err="1" smtClean="0"/>
              <a:t>Мультиурок</a:t>
            </a:r>
            <a:r>
              <a:rPr lang="ru-RU" sz="1300" b="1" dirty="0" smtClean="0"/>
              <a:t>, Первое сентября, </a:t>
            </a:r>
            <a:r>
              <a:rPr lang="ru-RU" sz="1300" b="1" dirty="0" err="1" smtClean="0"/>
              <a:t>ПроШколу</a:t>
            </a:r>
            <a:r>
              <a:rPr lang="ru-RU" sz="1300" b="1" dirty="0" smtClean="0"/>
              <a:t>, ФГОС </a:t>
            </a:r>
            <a:r>
              <a:rPr lang="ru-RU" sz="1300" b="1" dirty="0" err="1" smtClean="0"/>
              <a:t>урок.рф</a:t>
            </a:r>
            <a:r>
              <a:rPr lang="ru-RU" sz="1300" b="1" dirty="0" smtClean="0"/>
              <a:t> и </a:t>
            </a:r>
            <a:r>
              <a:rPr lang="ru-RU" sz="1300" b="1" dirty="0" err="1" smtClean="0"/>
              <a:t>др</a:t>
            </a:r>
            <a:endParaRPr lang="ru-RU" sz="1300" b="1" dirty="0" smtClean="0"/>
          </a:p>
        </p:txBody>
      </p:sp>
      <p:pic>
        <p:nvPicPr>
          <p:cNvPr id="13313" name="Picture 1" descr="C:\Documents and Settings\Пользователь\Рабочий стол\Новая папка (2)\457644_134840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803" y="2926538"/>
            <a:ext cx="2399042" cy="3585966"/>
          </a:xfrm>
          <a:prstGeom prst="rect">
            <a:avLst/>
          </a:prstGeom>
          <a:noFill/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4780690" y="1628506"/>
            <a:ext cx="4106323" cy="1175655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Научно-исследовательские условия</a:t>
            </a: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just">
              <a:buClr>
                <a:schemeClr val="accent2"/>
              </a:buClr>
              <a:buSzPct val="60000"/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Изучение </a:t>
            </a:r>
            <a:r>
              <a:rPr lang="ru-RU" sz="1200" b="1" dirty="0" smtClean="0">
                <a:solidFill>
                  <a:schemeClr val="tx1"/>
                </a:solidFill>
              </a:rPr>
              <a:t>исследовательских работ английского психолога Тони </a:t>
            </a:r>
            <a:r>
              <a:rPr lang="ru-RU" sz="1200" b="1" dirty="0" err="1" smtClean="0">
                <a:solidFill>
                  <a:schemeClr val="tx1"/>
                </a:solidFill>
              </a:rPr>
              <a:t>Бьюзена</a:t>
            </a:r>
            <a:r>
              <a:rPr lang="ru-RU" sz="1200" b="1" dirty="0" smtClean="0">
                <a:solidFill>
                  <a:schemeClr val="tx1"/>
                </a:solidFill>
              </a:rPr>
              <a:t> и профессора Санкт-Петербургского университета </a:t>
            </a:r>
            <a:r>
              <a:rPr lang="ru-RU" sz="1200" b="1" dirty="0" err="1" smtClean="0">
                <a:solidFill>
                  <a:schemeClr val="tx1"/>
                </a:solidFill>
              </a:rPr>
              <a:t>Бершадской</a:t>
            </a:r>
            <a:r>
              <a:rPr lang="ru-RU" sz="1200" b="1" dirty="0" smtClean="0">
                <a:solidFill>
                  <a:schemeClr val="tx1"/>
                </a:solidFill>
              </a:rPr>
              <a:t> Елены Александровны по технологии создания интеллект-карт. </a:t>
            </a:r>
            <a:endPara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11295" y="1628507"/>
            <a:ext cx="4351980" cy="1175654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Методические условия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Изучение опыта педагогов по проблемам преподавания в условиях введения ФГОС ООО на курсах</a:t>
            </a:r>
            <a:r>
              <a:rPr kumimoji="0" lang="ru-RU" sz="11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Педагогического университета «Первое сентября» в 2015 г., «Методического центра» г. Сарова в 2017г., на курсах ООО «</a:t>
            </a:r>
            <a:r>
              <a:rPr kumimoji="0" lang="ru-RU" sz="11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Мультиурок</a:t>
            </a:r>
            <a:r>
              <a:rPr kumimoji="0" lang="ru-RU" sz="11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 в 2019г.</a:t>
            </a:r>
            <a:r>
              <a:rPr kumimoji="0" lang="en-US" sz="11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 </a:t>
            </a:r>
            <a:r>
              <a:rPr kumimoji="0" lang="ru-RU" sz="11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 заседаниях ГМО и ШМО, основе опыта коллег в сети Интернет</a:t>
            </a:r>
            <a:endParaRPr kumimoji="0" lang="ru-RU" sz="11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9874" name="Picture 2" descr="http://www.books.am/media/catalog/product/cache/3/image/fba233e864f35c026c9881dc94d1fd28/1/1/11177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7285" y="3486902"/>
            <a:ext cx="2005582" cy="30256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3875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0681"/>
            <a:ext cx="9144000" cy="989251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Актуальность личного вклада педагога </a:t>
            </a:r>
            <a:br>
              <a:rPr lang="ru-RU" sz="2800" b="1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в развитие образования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906307" y="5939554"/>
            <a:ext cx="6578825" cy="757337"/>
          </a:xfr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spcBef>
                <a:spcPct val="20000"/>
              </a:spcBef>
              <a:buNone/>
            </a:pPr>
            <a:r>
              <a:rPr lang="ru-RU" sz="1400" b="1" dirty="0" smtClean="0">
                <a:solidFill>
                  <a:schemeClr val="tx1"/>
                </a:solidFill>
              </a:rPr>
              <a:t>Переход от «школы знаний» к «школе мышления» - технология метода интеллект-карт для формирования познавательных универсальных учебных действий обучающихся на уроках русского языка и литературы.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4"/>
          </p:nvPr>
        </p:nvSpPr>
        <p:spPr>
          <a:xfrm>
            <a:off x="2505706" y="2762451"/>
            <a:ext cx="594694" cy="2820201"/>
          </a:xfrm>
        </p:spPr>
        <p:txBody>
          <a:bodyPr vert="vert270">
            <a:normAutofit/>
          </a:bodyPr>
          <a:lstStyle/>
          <a:p>
            <a:pPr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Противоречие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253339" y="2040727"/>
            <a:ext cx="2242685" cy="368843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171450" indent="-171450" algn="just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Ø"/>
            </a:pPr>
            <a:r>
              <a:rPr lang="ru-RU" sz="1200" b="1" dirty="0" smtClean="0"/>
              <a:t>   жизнь ставит перед нами проблему, решение которой становится нашей целью - мотивом</a:t>
            </a:r>
          </a:p>
          <a:p>
            <a:pPr marL="171450" indent="-171450" algn="just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Ø"/>
            </a:pPr>
            <a:r>
              <a:rPr lang="ru-RU" sz="1200" b="1" dirty="0" smtClean="0"/>
              <a:t>   мы ищем варианты решения, находим ресурсы –знания, умения</a:t>
            </a:r>
          </a:p>
          <a:p>
            <a:pPr marL="171450" indent="-171450" algn="just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Ø"/>
            </a:pPr>
            <a:r>
              <a:rPr lang="ru-RU" sz="1200" b="1" dirty="0" smtClean="0"/>
              <a:t>   мы решаем проблему привлекая новые ресурсы при необходимости</a:t>
            </a:r>
          </a:p>
          <a:p>
            <a:pPr marL="171450" indent="-171450" algn="just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Ø"/>
            </a:pPr>
            <a:r>
              <a:rPr lang="ru-RU" sz="1200" b="1" dirty="0" smtClean="0"/>
              <a:t>   полученный результат сравниваем с целью, подводим итоги, делаем выводы  </a:t>
            </a:r>
          </a:p>
          <a:p>
            <a:pPr marL="171450" indent="-171450" algn="just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Ø"/>
            </a:pPr>
            <a:r>
              <a:rPr lang="ru-RU" sz="1200" b="1" dirty="0" smtClean="0"/>
              <a:t>  готовы к  новым задачам … 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6333424" y="2064299"/>
            <a:ext cx="2673010" cy="3786243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171450" indent="-171450" algn="just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Ø"/>
            </a:pPr>
            <a:r>
              <a:rPr lang="ru-RU" sz="1200" b="1" dirty="0" smtClean="0"/>
              <a:t>   предлагает самостоятельно  определить проблему, сделав ее мотивом – целью для исследования</a:t>
            </a:r>
          </a:p>
          <a:p>
            <a:pPr marL="171450" indent="-171450" algn="just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Ø"/>
            </a:pPr>
            <a:r>
              <a:rPr lang="ru-RU" sz="1200" b="1" dirty="0" smtClean="0"/>
              <a:t>    предлагает  поискать пути решения проблемы, работать с различной информацией, анализировать ее и обобщать</a:t>
            </a:r>
          </a:p>
          <a:p>
            <a:pPr marL="171450" indent="-171450" algn="just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Ø"/>
            </a:pPr>
            <a:r>
              <a:rPr lang="ru-RU" sz="1200" b="1" dirty="0" smtClean="0"/>
              <a:t>  предлагает самостоятельно приобрести новые знания и применить их на практике для решения проблемы</a:t>
            </a:r>
          </a:p>
          <a:p>
            <a:pPr marL="171450" indent="-171450" algn="just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Ø"/>
            </a:pPr>
            <a:r>
              <a:rPr lang="ru-RU" sz="1200" b="1" dirty="0" smtClean="0"/>
              <a:t>    требует умения работать индивидуально и в команде, быть коммуникабельным и гибким в меняющихся жизненных ситуациях.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Содержимое 17"/>
          <p:cNvSpPr txBox="1">
            <a:spLocks/>
          </p:cNvSpPr>
          <p:nvPr/>
        </p:nvSpPr>
        <p:spPr>
          <a:xfrm rot="10800000">
            <a:off x="5534951" y="1828800"/>
            <a:ext cx="750345" cy="299345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vert270">
            <a:noAutofit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lang="ru-RU" sz="2800" b="1" i="1" dirty="0" smtClean="0">
                <a:solidFill>
                  <a:srgbClr val="00B050"/>
                </a:solidFill>
              </a:rPr>
              <a:t>Соответствие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Объект 2"/>
          <p:cNvSpPr txBox="1">
            <a:spLocks/>
          </p:cNvSpPr>
          <p:nvPr/>
        </p:nvSpPr>
        <p:spPr>
          <a:xfrm>
            <a:off x="134431" y="2067998"/>
            <a:ext cx="2300762" cy="350502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171450" indent="-171450" algn="just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Ø"/>
            </a:pPr>
            <a:r>
              <a:rPr lang="ru-RU" sz="1200" b="1" dirty="0" smtClean="0"/>
              <a:t>   даётся стандартная учебная ситуация или тема урока – не мотивирует к изучению русского языка и литературы. </a:t>
            </a:r>
          </a:p>
          <a:p>
            <a:pPr marL="171450" indent="-171450" algn="just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Ø"/>
            </a:pPr>
            <a:r>
              <a:rPr lang="ru-RU" sz="1200" b="1" dirty="0" smtClean="0"/>
              <a:t>   даётся готовое знание и способы  решения из учебника которые надо просто запомнить</a:t>
            </a:r>
          </a:p>
          <a:p>
            <a:pPr marL="171450" indent="-171450" algn="just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Ø"/>
            </a:pPr>
            <a:r>
              <a:rPr lang="ru-RU" sz="1200" b="1" dirty="0" smtClean="0"/>
              <a:t>    школьные знания и умения быстро устаревают, а опыта самостоятельного решения проблем нет</a:t>
            </a:r>
          </a:p>
          <a:p>
            <a:pPr marL="171450" indent="-171450" algn="just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Ø"/>
            </a:pPr>
            <a:r>
              <a:rPr lang="ru-RU" sz="1200" b="1" dirty="0" smtClean="0"/>
              <a:t>     обучающийся пассивен и не готов к эффективной проф. деятельности и обыденной жизни.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Текст 9"/>
          <p:cNvSpPr txBox="1">
            <a:spLocks/>
          </p:cNvSpPr>
          <p:nvPr/>
        </p:nvSpPr>
        <p:spPr>
          <a:xfrm>
            <a:off x="132100" y="1647333"/>
            <a:ext cx="2312717" cy="32705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Традиционный урок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Текст 9"/>
          <p:cNvSpPr txBox="1">
            <a:spLocks/>
          </p:cNvSpPr>
          <p:nvPr/>
        </p:nvSpPr>
        <p:spPr>
          <a:xfrm>
            <a:off x="3253339" y="1620062"/>
            <a:ext cx="2252312" cy="32705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Реальная жизнь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Содержимое 17"/>
          <p:cNvSpPr txBox="1">
            <a:spLocks/>
          </p:cNvSpPr>
          <p:nvPr/>
        </p:nvSpPr>
        <p:spPr>
          <a:xfrm rot="16200000">
            <a:off x="1077794" y="4695911"/>
            <a:ext cx="481571" cy="1795320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vert">
            <a:normAutofit fontScale="92500" lnSpcReduction="20000"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Устарело !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Двойная стрелка влево/вправо 29"/>
          <p:cNvSpPr/>
          <p:nvPr/>
        </p:nvSpPr>
        <p:spPr>
          <a:xfrm>
            <a:off x="2435191" y="2367815"/>
            <a:ext cx="818147" cy="484632"/>
          </a:xfrm>
          <a:prstGeom prst="leftRightArrow">
            <a:avLst/>
          </a:prstGeom>
          <a:solidFill>
            <a:srgbClr val="DF221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Двойная стрелка влево/вправо 30"/>
          <p:cNvSpPr/>
          <p:nvPr/>
        </p:nvSpPr>
        <p:spPr>
          <a:xfrm>
            <a:off x="5505651" y="4918509"/>
            <a:ext cx="837397" cy="484632"/>
          </a:xfrm>
          <a:prstGeom prst="leftRightArrow">
            <a:avLst/>
          </a:prstGeom>
          <a:solidFill>
            <a:srgbClr val="00B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 углом 32"/>
          <p:cNvSpPr/>
          <p:nvPr/>
        </p:nvSpPr>
        <p:spPr>
          <a:xfrm rot="10800000">
            <a:off x="7485131" y="5793897"/>
            <a:ext cx="776835" cy="679731"/>
          </a:xfrm>
          <a:prstGeom prst="bentArrow">
            <a:avLst>
              <a:gd name="adj1" fmla="val 25000"/>
              <a:gd name="adj2" fmla="val 23570"/>
              <a:gd name="adj3" fmla="val 25000"/>
              <a:gd name="adj4" fmla="val 43750"/>
            </a:avLst>
          </a:prstGeom>
          <a:solidFill>
            <a:srgbClr val="00B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5" name="Содержимое 17"/>
          <p:cNvSpPr txBox="1">
            <a:spLocks/>
          </p:cNvSpPr>
          <p:nvPr/>
        </p:nvSpPr>
        <p:spPr>
          <a:xfrm rot="16200000">
            <a:off x="7910601" y="4845320"/>
            <a:ext cx="509800" cy="1360741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vert">
            <a:noAutofit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ФГОС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Текст 9"/>
          <p:cNvSpPr txBox="1">
            <a:spLocks/>
          </p:cNvSpPr>
          <p:nvPr/>
        </p:nvSpPr>
        <p:spPr>
          <a:xfrm>
            <a:off x="6343048" y="1618394"/>
            <a:ext cx="2663386" cy="32705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Современный урок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715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385799"/>
            <a:ext cx="9144000" cy="990156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Теоретическое обоснование личного вклада </a:t>
            </a:r>
            <a:br>
              <a:rPr lang="ru-RU" sz="2800" b="1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в развитие образования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202281" y="1543188"/>
            <a:ext cx="8739437" cy="4500560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20000"/>
              </a:spcBef>
              <a:buNone/>
            </a:pPr>
            <a:r>
              <a:rPr lang="ru-RU" sz="1600" dirty="0" smtClean="0"/>
              <a:t>В </a:t>
            </a:r>
            <a:r>
              <a:rPr lang="ru-RU" sz="1600" dirty="0"/>
              <a:t>п</a:t>
            </a:r>
            <a:r>
              <a:rPr lang="ru-RU" sz="1600" dirty="0" smtClean="0"/>
              <a:t>рограмме ФГОС ООО обозначено, что в сфере развития познавательных универсальных учебных действий приоритетное внимание уделяется</a:t>
            </a:r>
            <a:r>
              <a:rPr lang="en-US" sz="1600" dirty="0" smtClean="0"/>
              <a:t>:</a:t>
            </a:r>
          </a:p>
          <a:p>
            <a:pPr algn="just">
              <a:spcBef>
                <a:spcPct val="20000"/>
              </a:spcBef>
            </a:pPr>
            <a:r>
              <a:rPr lang="ru-RU" sz="1600" dirty="0"/>
              <a:t>р</a:t>
            </a:r>
            <a:r>
              <a:rPr lang="ru-RU" sz="1600" dirty="0" smtClean="0"/>
              <a:t>азвитию стратегий смыслового чтения и работе с информацией</a:t>
            </a:r>
            <a:r>
              <a:rPr lang="en-US" sz="1600" dirty="0" smtClean="0"/>
              <a:t>;</a:t>
            </a:r>
          </a:p>
          <a:p>
            <a:pPr algn="just">
              <a:spcBef>
                <a:spcPct val="20000"/>
              </a:spcBef>
            </a:pPr>
            <a:r>
              <a:rPr lang="ru-RU" sz="1600" dirty="0"/>
              <a:t>п</a:t>
            </a:r>
            <a:r>
              <a:rPr lang="ru-RU" sz="1600" dirty="0" smtClean="0"/>
              <a:t>рактическому освоению методов познания, регулярному обращению в учебном процессе к использованию обще-учебных умений, знаково-символических средств, широкого спектра логических действий и операций.</a:t>
            </a:r>
          </a:p>
          <a:p>
            <a:pPr marL="0" indent="0" algn="just">
              <a:spcBef>
                <a:spcPct val="20000"/>
              </a:spcBef>
              <a:buNone/>
            </a:pPr>
            <a:endParaRPr lang="ru-RU" sz="1600" dirty="0"/>
          </a:p>
          <a:p>
            <a:pPr marL="0" indent="0" algn="just">
              <a:spcBef>
                <a:spcPct val="20000"/>
              </a:spcBef>
              <a:buNone/>
            </a:pPr>
            <a:r>
              <a:rPr lang="ru-RU" sz="1600" dirty="0" smtClean="0"/>
              <a:t>При изучении учебных предметов обучающиеся усовершенствуют приобретённые навыки работы с информацией и пополняют их. Они смогут работать с текстами, преобразовывать и интерпретировать содержащуюся в них информацию, в том числе</a:t>
            </a:r>
            <a:r>
              <a:rPr lang="en-US" sz="1600" dirty="0" smtClean="0"/>
              <a:t>:</a:t>
            </a:r>
          </a:p>
          <a:p>
            <a:pPr algn="just">
              <a:spcBef>
                <a:spcPct val="20000"/>
              </a:spcBef>
            </a:pPr>
            <a:r>
              <a:rPr lang="ru-RU" sz="1600" dirty="0"/>
              <a:t>с</a:t>
            </a:r>
            <a:r>
              <a:rPr lang="ru-RU" sz="1600" dirty="0" smtClean="0"/>
              <a:t>истематизировать, анализировать и интерпретировать информацию, содержащуюся в готовых информационных объектах</a:t>
            </a:r>
            <a:r>
              <a:rPr lang="en-US" sz="1600" dirty="0" smtClean="0"/>
              <a:t>;</a:t>
            </a:r>
          </a:p>
          <a:p>
            <a:pPr algn="just">
              <a:spcBef>
                <a:spcPct val="20000"/>
              </a:spcBef>
            </a:pPr>
            <a:r>
              <a:rPr lang="ru-RU" sz="1600" dirty="0"/>
              <a:t>в</a:t>
            </a:r>
            <a:r>
              <a:rPr lang="ru-RU" sz="1600" dirty="0" smtClean="0"/>
              <a:t>ыделять главную и избыточную информацию, выполнять смысловое свёртывание выделенных фактов, мыслей</a:t>
            </a:r>
            <a:r>
              <a:rPr lang="en-US" sz="1600" dirty="0" smtClean="0"/>
              <a:t>; </a:t>
            </a:r>
            <a:r>
              <a:rPr lang="ru-RU" sz="1600" dirty="0" smtClean="0"/>
              <a:t>представлять информацию в сжатой словесной форме (в виде плана или тезисов) и в наглядно-символической форме (в виде таблиц, графических схем и диаграмм, карт понятий — концептуальных диаграмм, опорных конспектов)</a:t>
            </a:r>
            <a:r>
              <a:rPr lang="en-US" sz="1600" dirty="0" smtClean="0"/>
              <a:t>;</a:t>
            </a:r>
          </a:p>
          <a:p>
            <a:pPr algn="just">
              <a:spcBef>
                <a:spcPct val="20000"/>
              </a:spcBef>
            </a:pPr>
            <a:r>
              <a:rPr lang="ru-RU" sz="1600" dirty="0"/>
              <a:t>з</a:t>
            </a:r>
            <a:r>
              <a:rPr lang="ru-RU" sz="1600" dirty="0" smtClean="0"/>
              <a:t>аполнять и дополнять таблицы, диаграммы, тексты.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9302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44136"/>
            <a:ext cx="9144000" cy="953590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Теоретическое обоснование личного вклада </a:t>
            </a:r>
            <a:br>
              <a:rPr lang="ru-RU" sz="3200" b="1" dirty="0">
                <a:solidFill>
                  <a:schemeClr val="bg1"/>
                </a:solidFill>
              </a:rPr>
            </a:br>
            <a:r>
              <a:rPr lang="ru-RU" sz="3200" b="1" dirty="0">
                <a:solidFill>
                  <a:schemeClr val="bg1"/>
                </a:solidFill>
              </a:rPr>
              <a:t>в развитие образования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30397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 smtClean="0"/>
              <a:t>Также формирование познавательных УУД согласно требованиям ФГОС должно учитывать уровень когнитивного развития каждого ученика. В каждом классе занимаются обучающиеся с разными способностями, с различным темпом усвоения изучаемого материала. Задача учителя усложняется</a:t>
            </a:r>
            <a:r>
              <a:rPr lang="en-US" sz="1600" dirty="0" smtClean="0"/>
              <a:t>:</a:t>
            </a:r>
            <a:r>
              <a:rPr lang="ru-RU" sz="1600" dirty="0" smtClean="0"/>
              <a:t> как научить учиться обучающихся?</a:t>
            </a:r>
            <a:endParaRPr lang="ru-RU" sz="1600" dirty="0"/>
          </a:p>
          <a:p>
            <a:pPr marL="0" indent="0">
              <a:buNone/>
            </a:pPr>
            <a:r>
              <a:rPr lang="ru-RU" sz="1600" dirty="0" smtClean="0"/>
              <a:t>В книге «Преобразованная сила» писатель </a:t>
            </a:r>
            <a:r>
              <a:rPr lang="ru-RU" sz="1600" dirty="0" err="1" smtClean="0"/>
              <a:t>Э.Тоффлер</a:t>
            </a:r>
            <a:r>
              <a:rPr lang="ru-RU" sz="1600" dirty="0" smtClean="0"/>
              <a:t> определил цель образования уже ближайшего будущего</a:t>
            </a:r>
            <a:r>
              <a:rPr lang="en-US" sz="1600" dirty="0" smtClean="0"/>
              <a:t>: </a:t>
            </a:r>
            <a:r>
              <a:rPr lang="ru-RU" sz="1600" dirty="0" smtClean="0"/>
              <a:t>«Грамотным в будущем будет не тот человек, который умеет читать. Это будет человек, который знает, как научиться тому, как следует учиться». В связи с этим возникает необходимость интенсификации учебного процесса путём применения инновационных методов обучения. Наиболее универсальным, по моему мнению, является метод интеллект-карт </a:t>
            </a:r>
            <a:r>
              <a:rPr lang="en-US" sz="1600" dirty="0" smtClean="0"/>
              <a:t>(</a:t>
            </a:r>
            <a:r>
              <a:rPr lang="en-US" sz="1600" dirty="0" err="1" smtClean="0"/>
              <a:t>mindmapping</a:t>
            </a:r>
            <a:r>
              <a:rPr lang="en-US" sz="1600" dirty="0" smtClean="0"/>
              <a:t> — </a:t>
            </a:r>
            <a:r>
              <a:rPr lang="ru-RU" sz="1600" dirty="0" err="1" smtClean="0"/>
              <a:t>майндмэппинг</a:t>
            </a:r>
            <a:r>
              <a:rPr lang="en-US" sz="1600" dirty="0" smtClean="0"/>
              <a:t>)</a:t>
            </a:r>
            <a:r>
              <a:rPr lang="ru-RU" sz="1600" dirty="0" smtClean="0"/>
              <a:t>.</a:t>
            </a:r>
            <a:endParaRPr lang="ru-RU" sz="1600" dirty="0"/>
          </a:p>
          <a:p>
            <a:pPr marL="0" indent="0">
              <a:buNone/>
            </a:pPr>
            <a:r>
              <a:rPr lang="ru-RU" sz="1600" dirty="0" smtClean="0"/>
              <a:t>Интеллект-карта — разработка Тони </a:t>
            </a:r>
            <a:r>
              <a:rPr lang="ru-RU" sz="1600" dirty="0" err="1" smtClean="0"/>
              <a:t>Бьюзена</a:t>
            </a:r>
            <a:r>
              <a:rPr lang="ru-RU" sz="1600" dirty="0" smtClean="0"/>
              <a:t> — известного писателя и консультанта по вопросам интеллекта, психологии обучения и проблем мышления. Данный термин может переводиться как «карты мыслей», «ассоциативные диаграммы», «схемы мышления».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17833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3840"/>
            <a:ext cx="9144000" cy="1027611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Цели и задачи моей педагогической деятельности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248154" y="2068286"/>
            <a:ext cx="1008807" cy="42667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ЦЕЛЬ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1983320" y="3017564"/>
            <a:ext cx="6618514" cy="2399167"/>
          </a:xfrm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228600" indent="-228600">
              <a:spcBef>
                <a:spcPts val="0"/>
              </a:spcBef>
              <a:buClrTx/>
              <a:buFont typeface="Wingdings" pitchFamily="2" charset="2"/>
              <a:buChar char="q"/>
            </a:pPr>
            <a:r>
              <a:rPr lang="ru-RU" sz="1400" b="1" dirty="0" smtClean="0"/>
              <a:t> Сформировать у обучающихся новую образовательную мотивацию.</a:t>
            </a:r>
          </a:p>
          <a:p>
            <a:pPr marL="228600" indent="-228600">
              <a:spcBef>
                <a:spcPts val="0"/>
              </a:spcBef>
              <a:buClrTx/>
              <a:buFont typeface="Wingdings" pitchFamily="2" charset="2"/>
              <a:buChar char="q"/>
            </a:pPr>
            <a:r>
              <a:rPr lang="ru-RU" sz="1400" b="1" dirty="0" smtClean="0">
                <a:solidFill>
                  <a:schemeClr val="tx1"/>
                </a:solidFill>
              </a:rPr>
              <a:t> Формировать  у обучающихся </a:t>
            </a:r>
            <a:r>
              <a:rPr lang="ru-RU" sz="1400" b="1" dirty="0" smtClean="0">
                <a:ea typeface="Calibri"/>
                <a:cs typeface="Times New Roman"/>
              </a:rPr>
              <a:t>необходимые современному человеку умения: </a:t>
            </a:r>
          </a:p>
          <a:p>
            <a:pPr marL="0" indent="0">
              <a:spcBef>
                <a:spcPts val="0"/>
              </a:spcBef>
              <a:buClrTx/>
              <a:buNone/>
            </a:pPr>
            <a:r>
              <a:rPr lang="en-US" sz="1400" b="1" dirty="0" smtClean="0">
                <a:ea typeface="Calibri"/>
                <a:cs typeface="Times New Roman"/>
              </a:rPr>
              <a:t> </a:t>
            </a:r>
            <a:r>
              <a:rPr lang="ru-RU" sz="1400" b="1" dirty="0" smtClean="0">
                <a:ea typeface="Calibri"/>
                <a:cs typeface="Times New Roman"/>
              </a:rPr>
              <a:t>-    информационно-логические</a:t>
            </a:r>
            <a:r>
              <a:rPr lang="en-US" sz="1400" b="1" dirty="0" smtClean="0">
                <a:ea typeface="Calibri"/>
                <a:cs typeface="Times New Roman"/>
              </a:rPr>
              <a:t>;</a:t>
            </a:r>
            <a:endParaRPr lang="ru-RU" sz="1400" dirty="0" smtClean="0">
              <a:ea typeface="Calibri"/>
              <a:cs typeface="Times New Roman"/>
            </a:endParaRPr>
          </a:p>
          <a:p>
            <a:pPr marL="0" indent="0">
              <a:spcBef>
                <a:spcPts val="0"/>
              </a:spcBef>
              <a:buClrTx/>
              <a:buNone/>
            </a:pPr>
            <a:r>
              <a:rPr lang="en-US" sz="1400" dirty="0" smtClean="0">
                <a:ea typeface="Calibri"/>
                <a:cs typeface="Times New Roman"/>
              </a:rPr>
              <a:t> </a:t>
            </a:r>
            <a:r>
              <a:rPr lang="ru-RU" sz="1400" b="1" dirty="0" smtClean="0">
                <a:ea typeface="Calibri"/>
                <a:cs typeface="Times New Roman"/>
              </a:rPr>
              <a:t>-</a:t>
            </a:r>
            <a:r>
              <a:rPr lang="ru-RU" sz="1400" dirty="0" smtClean="0">
                <a:ea typeface="Calibri"/>
                <a:cs typeface="Times New Roman"/>
              </a:rPr>
              <a:t>    </a:t>
            </a:r>
            <a:r>
              <a:rPr lang="ru-RU" sz="1400" b="1" dirty="0" smtClean="0">
                <a:ea typeface="Calibri"/>
                <a:cs typeface="Times New Roman"/>
              </a:rPr>
              <a:t>коммуникативные</a:t>
            </a:r>
            <a:r>
              <a:rPr lang="en-US" sz="1400" b="1" dirty="0" smtClean="0">
                <a:ea typeface="Calibri"/>
                <a:cs typeface="Times New Roman"/>
              </a:rPr>
              <a:t>;</a:t>
            </a:r>
            <a:endParaRPr lang="ru-RU" sz="1400" dirty="0" smtClean="0">
              <a:ea typeface="Calibri"/>
              <a:cs typeface="Times New Roman"/>
            </a:endParaRPr>
          </a:p>
          <a:p>
            <a:pPr marL="0" indent="0">
              <a:spcBef>
                <a:spcPts val="0"/>
              </a:spcBef>
              <a:buClrTx/>
              <a:buNone/>
            </a:pPr>
            <a:r>
              <a:rPr lang="en-US" sz="1400" dirty="0" smtClean="0">
                <a:ea typeface="Calibri"/>
                <a:cs typeface="Times New Roman"/>
              </a:rPr>
              <a:t> </a:t>
            </a:r>
            <a:r>
              <a:rPr lang="ru-RU" sz="1400" b="1" dirty="0" smtClean="0">
                <a:ea typeface="Calibri"/>
                <a:cs typeface="Times New Roman"/>
              </a:rPr>
              <a:t>-</a:t>
            </a:r>
            <a:r>
              <a:rPr lang="ru-RU" sz="1400" dirty="0" smtClean="0">
                <a:ea typeface="Calibri"/>
                <a:cs typeface="Times New Roman"/>
              </a:rPr>
              <a:t>    </a:t>
            </a:r>
            <a:r>
              <a:rPr lang="ru-RU" sz="1400" b="1" dirty="0" smtClean="0">
                <a:ea typeface="Calibri"/>
                <a:cs typeface="Times New Roman"/>
              </a:rPr>
              <a:t>рефлексивные</a:t>
            </a:r>
            <a:r>
              <a:rPr lang="en-US" sz="1400" b="1" dirty="0" smtClean="0">
                <a:ea typeface="Calibri"/>
                <a:cs typeface="Times New Roman"/>
              </a:rPr>
              <a:t>;</a:t>
            </a:r>
            <a:endParaRPr lang="ru-RU" sz="1400" dirty="0" smtClean="0"/>
          </a:p>
          <a:p>
            <a:pPr marL="0" indent="0">
              <a:spcBef>
                <a:spcPts val="0"/>
              </a:spcBef>
              <a:buClrTx/>
              <a:buNone/>
            </a:pPr>
            <a:r>
              <a:rPr lang="ru-RU" sz="1400" dirty="0"/>
              <a:t> </a:t>
            </a:r>
            <a:r>
              <a:rPr lang="en-US" sz="1400" b="1" dirty="0" smtClean="0"/>
              <a:t>-</a:t>
            </a:r>
            <a:r>
              <a:rPr lang="ru-RU" sz="1400" dirty="0" smtClean="0"/>
              <a:t>     </a:t>
            </a:r>
            <a:r>
              <a:rPr lang="ru-RU" sz="1400" b="1" dirty="0" smtClean="0"/>
              <a:t>применять полученные знания на практике.</a:t>
            </a:r>
          </a:p>
          <a:p>
            <a:pPr marL="0" indent="0" algn="just">
              <a:buClrTx/>
              <a:buFont typeface="Wingdings" pitchFamily="2" charset="2"/>
              <a:buChar char="q"/>
            </a:pPr>
            <a:r>
              <a:rPr lang="ru-RU" sz="1400" b="1" dirty="0" smtClean="0">
                <a:solidFill>
                  <a:srgbClr val="000000"/>
                </a:solidFill>
              </a:rPr>
              <a:t>   </a:t>
            </a:r>
            <a:r>
              <a:rPr lang="ru-RU" sz="1400" b="1" dirty="0" smtClean="0"/>
              <a:t>Обобщить опыт применения </a:t>
            </a:r>
            <a:r>
              <a:rPr lang="ru-RU" sz="1400" b="1" dirty="0" smtClean="0">
                <a:solidFill>
                  <a:srgbClr val="000000"/>
                </a:solidFill>
              </a:rPr>
              <a:t>интеллект - карт </a:t>
            </a:r>
            <a:r>
              <a:rPr lang="ru-RU" sz="1400" b="1" dirty="0" smtClean="0"/>
              <a:t>на уроках и внеурочных занятиях. </a:t>
            </a:r>
          </a:p>
          <a:p>
            <a:pPr marL="0" indent="0" algn="just">
              <a:buClrTx/>
              <a:buFont typeface="Wingdings" pitchFamily="2" charset="2"/>
              <a:buChar char="q"/>
            </a:pPr>
            <a:r>
              <a:rPr lang="ru-RU" sz="1400" b="1" dirty="0" smtClean="0"/>
              <a:t>   Транслировать наиболее эффективные методы развития мышления и  познавательной активности обучающихся. </a:t>
            </a:r>
            <a:r>
              <a:rPr lang="ru-RU" sz="1400" b="1" dirty="0" smtClean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3"/>
          </p:nvPr>
        </p:nvSpPr>
        <p:spPr>
          <a:xfrm>
            <a:off x="0" y="4027760"/>
            <a:ext cx="1505117" cy="448067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ЗАДАЧИ</a:t>
            </a:r>
            <a:endParaRPr lang="ru-RU" sz="2800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4"/>
          </p:nvPr>
        </p:nvSpPr>
        <p:spPr>
          <a:xfrm>
            <a:off x="1847007" y="1715512"/>
            <a:ext cx="6754827" cy="1053814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Решение проблемы познавательной активности и </a:t>
            </a:r>
            <a:r>
              <a:rPr lang="ru-RU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Calibri"/>
                <a:cs typeface="Times New Roman"/>
              </a:rPr>
              <a:t>развитие когнитивных функций обучающихся  через использование технологии метода интеллект-карт. </a:t>
            </a:r>
            <a:endParaRPr lang="ru-RU" sz="2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28" name="AutoShape 4" descr="https://uflebologa.ru/wp-content/uploads/2017/07/sposobnost-k-poznaniyu-treniruetsya-s-mladenchestv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uflebologa.ru/wp-content/uploads/2017/07/sposobnost-k-poznaniyu-treniruetsya-s-mladenchestv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uflebologa.ru/wp-content/uploads/2017/07/sposobnost-k-poznaniyu-treniruetsya-s-mladenchestv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1317615" y="2059592"/>
            <a:ext cx="505887" cy="3787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1477433" y="4027760"/>
            <a:ext cx="505887" cy="378772"/>
          </a:xfrm>
          <a:prstGeom prst="rightArrow">
            <a:avLst/>
          </a:prstGeom>
          <a:solidFill>
            <a:srgbClr val="FD4D4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50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91885"/>
            <a:ext cx="9144000" cy="945847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Ведущая педагогическая идея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Отойти от традиционной передачи готового знания от учителя к ученику.</a:t>
            </a:r>
          </a:p>
          <a:p>
            <a:r>
              <a:rPr lang="ru-RU" dirty="0"/>
              <a:t>Включить самого </a:t>
            </a:r>
            <a:r>
              <a:rPr lang="ru-RU" dirty="0" smtClean="0"/>
              <a:t>ученика в учебную деятельность, организовывать процесс самостоятельного овладения детьми нового знания, применения полученных знаний в решении познавательных, учебно-практических и жизненных проблем.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6677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83177"/>
            <a:ext cx="9144000" cy="1072384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Деятельностный аспект личного вклада </a:t>
            </a:r>
            <a:br>
              <a:rPr lang="ru-RU" sz="3200" b="1" dirty="0" smtClean="0">
                <a:solidFill>
                  <a:schemeClr val="bg1"/>
                </a:solidFill>
              </a:rPr>
            </a:br>
            <a:r>
              <a:rPr lang="ru-RU" sz="3200" b="1" dirty="0" smtClean="0">
                <a:solidFill>
                  <a:schemeClr val="bg1"/>
                </a:solidFill>
              </a:rPr>
              <a:t> в развитие образования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21920" y="1726686"/>
            <a:ext cx="4929051" cy="5066000"/>
          </a:xfrm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1400" dirty="0" smtClean="0">
                <a:ea typeface="Calibri"/>
                <a:cs typeface="Times New Roman"/>
              </a:rPr>
              <a:t> </a:t>
            </a:r>
            <a:r>
              <a:rPr lang="ru-RU" sz="1500" b="1" dirty="0" smtClean="0">
                <a:ea typeface="Calibri"/>
                <a:cs typeface="Times New Roman"/>
              </a:rPr>
              <a:t>Интеллект-карта</a:t>
            </a:r>
            <a:r>
              <a:rPr lang="ru-RU" sz="1500" dirty="0" smtClean="0">
                <a:ea typeface="Calibri"/>
                <a:cs typeface="Times New Roman"/>
              </a:rPr>
              <a:t> — это технология изображения информации в графическом виде, инструмент, позволяющий эффективно структурировать информацию, мыслить, используя весь свой творческий потенциал.</a:t>
            </a:r>
          </a:p>
          <a:p>
            <a:pPr marL="0" indent="0" algn="just">
              <a:buNone/>
            </a:pPr>
            <a:r>
              <a:rPr lang="en-US" sz="1500" dirty="0" smtClean="0">
                <a:ea typeface="Calibri"/>
                <a:cs typeface="Times New Roman"/>
              </a:rPr>
              <a:t> </a:t>
            </a:r>
            <a:r>
              <a:rPr lang="ru-RU" sz="1500" dirty="0" smtClean="0">
                <a:ea typeface="Calibri"/>
                <a:cs typeface="Times New Roman"/>
              </a:rPr>
              <a:t>Эффективность использования данного метода связана с устройством человеческого мозга, отвечающего за обработку информации.</a:t>
            </a:r>
          </a:p>
          <a:p>
            <a:pPr marL="0" indent="0" algn="just">
              <a:buNone/>
            </a:pPr>
            <a:r>
              <a:rPr lang="ru-RU" sz="1500" dirty="0" smtClean="0">
                <a:ea typeface="Calibri"/>
                <a:cs typeface="Times New Roman"/>
              </a:rPr>
              <a:t>Обработка информации в мозге человека сводится к её обработке правым и левым полушарием одновременно. Левое полушарие отвечает за логику, слова, числа, анализ, упорядоченность. Правое полушарие — за воображение, пространственные соотношения. Обучающиеся, усваивая информацию, используют преимущественно левополушарные логические способности. Это блокируют способность головного мозга видеть целостную картину, способность, ассоциативного мышления.</a:t>
            </a:r>
          </a:p>
          <a:p>
            <a:pPr marL="0" indent="0" algn="just">
              <a:buNone/>
            </a:pPr>
            <a:r>
              <a:rPr lang="ru-RU" sz="1500" dirty="0" err="1" smtClean="0">
                <a:ea typeface="Calibri"/>
                <a:cs typeface="Times New Roman"/>
              </a:rPr>
              <a:t>Т.Бьюзен</a:t>
            </a:r>
            <a:r>
              <a:rPr lang="ru-RU" sz="1500" dirty="0" smtClean="0">
                <a:ea typeface="Calibri"/>
                <a:cs typeface="Times New Roman"/>
              </a:rPr>
              <a:t> создал интеллект-карты — инструмент, благодаря которому можно задействовать оба полушария для формирования учебно-познавательной компетенции обучающихся</a:t>
            </a:r>
            <a:r>
              <a:rPr lang="en-US" sz="1500" dirty="0" smtClean="0">
                <a:ea typeface="Calibri"/>
                <a:cs typeface="Times New Roman"/>
              </a:rPr>
              <a:t>: </a:t>
            </a:r>
            <a:r>
              <a:rPr lang="ru-RU" sz="1500" dirty="0" smtClean="0">
                <a:ea typeface="Calibri"/>
                <a:cs typeface="Times New Roman"/>
              </a:rPr>
              <a:t>«Создавая интеллект-карты, я хотел получить универсальный инструмент для развития мыслительных способностей, которым мог бы легко овладеть любой человек, чтобы их можно было бы применять к любой жизненной ситуации»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l="18156" t="30869" r="10569" b="16080"/>
          <a:stretch/>
        </p:blipFill>
        <p:spPr>
          <a:xfrm>
            <a:off x="5151471" y="1690690"/>
            <a:ext cx="3992529" cy="51673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0926"/>
            <a:ext cx="9143999" cy="923109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Области применения интеллект-карт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Picture 2" descr="http://2.bp.blogspot.com/-1104QhhTc4w/UAEUH6ZHj3I/AAAAAAAAG7E/DSupl-Okbdo/s1600/oblast-primenen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780" y="1826823"/>
            <a:ext cx="8853595" cy="4469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783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0593"/>
            <a:ext cx="9144000" cy="937139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Свойства интеллект-карт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074" name="Picture 2" descr="https://www.syl.ru/misc/i/ai/380886/247124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978" y="1337733"/>
            <a:ext cx="7898673" cy="5496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042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3325" y="137888"/>
            <a:ext cx="850392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Суть метода состоит в выделении основного понятия, от которого ответвляются задачи, мысли, идеи, шаги в реализации проекта. Каждая ветка может содержать несколько более мелких ветвей-подпунктов. Ко всем записям можно оставлять комментарии, которые помогут не запутаться в сложном проекте.</a:t>
            </a:r>
          </a:p>
          <a:p>
            <a:r>
              <a:rPr lang="ru-RU" dirty="0" smtClean="0"/>
              <a:t>При создании интеллект-карт необходимо придерживаться определённых правил, разработанных Тони </a:t>
            </a:r>
            <a:r>
              <a:rPr lang="ru-RU" dirty="0" err="1" smtClean="0"/>
              <a:t>Бьюзеном</a:t>
            </a:r>
            <a:r>
              <a:rPr lang="ru-RU" dirty="0" smtClean="0"/>
              <a:t>. Можно выделить 3 этапа творческого процесса</a:t>
            </a:r>
            <a:r>
              <a:rPr lang="en-US" dirty="0" smtClean="0"/>
              <a:t>:</a:t>
            </a:r>
          </a:p>
          <a:p>
            <a:endParaRPr lang="en-US" dirty="0"/>
          </a:p>
          <a:p>
            <a:r>
              <a:rPr lang="en-US" dirty="0" smtClean="0"/>
              <a:t>1 </a:t>
            </a:r>
            <a:r>
              <a:rPr lang="ru-RU" dirty="0" smtClean="0"/>
              <a:t>этап</a:t>
            </a:r>
            <a:r>
              <a:rPr lang="en-US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о</a:t>
            </a:r>
            <a:r>
              <a:rPr lang="ru-RU" dirty="0" smtClean="0"/>
              <a:t>пределение объекта изучения (центрального образа интеллект-карты)</a:t>
            </a:r>
            <a:r>
              <a:rPr lang="en-US" dirty="0" smtClean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и</a:t>
            </a:r>
            <a:r>
              <a:rPr lang="ru-RU" dirty="0" smtClean="0"/>
              <a:t>звержение ассоциаций (запись любых слов, образов, символов, связанных с объектом изучения)</a:t>
            </a:r>
            <a:r>
              <a:rPr lang="en-US" dirty="0" smtClean="0"/>
              <a:t>;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9253" t="21988" r="9608" b="5414"/>
          <a:stretch/>
        </p:blipFill>
        <p:spPr>
          <a:xfrm>
            <a:off x="1654630" y="3277209"/>
            <a:ext cx="5878284" cy="338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43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3325" y="137888"/>
            <a:ext cx="85039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</a:t>
            </a:r>
            <a:r>
              <a:rPr lang="en-US" dirty="0" smtClean="0"/>
              <a:t> </a:t>
            </a:r>
            <a:r>
              <a:rPr lang="ru-RU" dirty="0" smtClean="0"/>
              <a:t>этап</a:t>
            </a:r>
            <a:r>
              <a:rPr lang="en-US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д</a:t>
            </a:r>
            <a:r>
              <a:rPr lang="ru-RU" dirty="0" smtClean="0"/>
              <a:t>ля создания карт используются только цветные карандаши, маркеры (не более 8 цветов)</a:t>
            </a:r>
            <a:r>
              <a:rPr lang="en-US" dirty="0" smtClean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основная идея, проблема или слово располагается в центра — для изображения центральной идеи можно использовать рисунки, картинки</a:t>
            </a:r>
            <a:r>
              <a:rPr lang="en-US" dirty="0" smtClean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каждая главная ветвь имеет свой цвет и соединяется с центральной идеей</a:t>
            </a:r>
            <a:r>
              <a:rPr lang="en-US" dirty="0" smtClean="0"/>
              <a:t>; </a:t>
            </a:r>
            <a:r>
              <a:rPr lang="ru-RU" dirty="0" smtClean="0"/>
              <a:t>от них идут ветви второго, третьего порядка (уровня)</a:t>
            </a:r>
            <a:r>
              <a:rPr lang="en-US" dirty="0" smtClean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н</a:t>
            </a:r>
            <a:r>
              <a:rPr lang="ru-RU" dirty="0" smtClean="0"/>
              <a:t>ад каждой линией-ветвью пишется печатными буквами ключевое слово</a:t>
            </a:r>
            <a:r>
              <a:rPr lang="en-US" dirty="0" smtClean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везде, где возможно, добавляются рисунки, символы, ассоциирующиеся с ключевыми словами.   </a:t>
            </a:r>
            <a:endParaRPr lang="ru-RU" dirty="0"/>
          </a:p>
        </p:txBody>
      </p:sp>
      <p:pic>
        <p:nvPicPr>
          <p:cNvPr id="1026" name="Picture 2" descr="https://ds02.infourok.ru/uploads/ex/014d/00077b5c-300147b7/2/img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00" t="17423" r="6223" b="5916"/>
          <a:stretch/>
        </p:blipFill>
        <p:spPr bwMode="auto">
          <a:xfrm>
            <a:off x="1641230" y="2895600"/>
            <a:ext cx="5801344" cy="387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52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3325" y="233682"/>
            <a:ext cx="8503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3</a:t>
            </a:r>
            <a:r>
              <a:rPr lang="en-US" dirty="0" smtClean="0"/>
              <a:t> </a:t>
            </a:r>
            <a:r>
              <a:rPr lang="ru-RU" dirty="0" smtClean="0"/>
              <a:t>этап</a:t>
            </a:r>
            <a:r>
              <a:rPr lang="en-US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</a:t>
            </a:r>
            <a:r>
              <a:rPr lang="ru-RU" dirty="0" smtClean="0"/>
              <a:t>ересмотр интеллект-карты</a:t>
            </a:r>
            <a:r>
              <a:rPr lang="en-US" dirty="0" smtClean="0"/>
              <a:t>;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</a:t>
            </a:r>
            <a:r>
              <a:rPr lang="ru-RU" dirty="0" smtClean="0"/>
              <a:t>роверка способности к вспоминанию информации, содержащейся в интеллект-карте.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5282" t="34558" r="26481"/>
          <a:stretch/>
        </p:blipFill>
        <p:spPr>
          <a:xfrm>
            <a:off x="483325" y="1820091"/>
            <a:ext cx="7996581" cy="4310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91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4238" b="6143"/>
          <a:stretch/>
        </p:blipFill>
        <p:spPr>
          <a:xfrm>
            <a:off x="483325" y="1584959"/>
            <a:ext cx="7833361" cy="467763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83325" y="233682"/>
            <a:ext cx="8503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Многие проблемы, источником которых являются когнитивные затруднения учащихся, могут быть решены, если сделать процессы мышления школьников наблюдаемыми. Именно это и позволяет осуществить метод интеллект-карт. Благодаря визуализации процессов мышления метод интеллект-карт позволяет</a:t>
            </a:r>
            <a:r>
              <a:rPr lang="en-US" dirty="0" smtClean="0"/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965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4577" y="364311"/>
            <a:ext cx="379911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наш компьютерный век создано несколько программ, платных и бесплатных, с помощью которых можно рисовать интеллект карты</a:t>
            </a:r>
            <a:r>
              <a:rPr lang="en-US" dirty="0" smtClean="0"/>
              <a:t>: </a:t>
            </a:r>
            <a:r>
              <a:rPr lang="en-US" b="1" dirty="0" err="1" smtClean="0"/>
              <a:t>FreeMind</a:t>
            </a:r>
            <a:r>
              <a:rPr lang="en-US" b="1" dirty="0" smtClean="0"/>
              <a:t>, Mind Maps, </a:t>
            </a:r>
            <a:r>
              <a:rPr lang="en-US" b="1" dirty="0" err="1" smtClean="0"/>
              <a:t>SpiderScribe</a:t>
            </a:r>
            <a:r>
              <a:rPr lang="en-US" b="1" dirty="0" smtClean="0"/>
              <a:t> </a:t>
            </a:r>
            <a:r>
              <a:rPr lang="ru-RU" dirty="0" smtClean="0"/>
              <a:t>и др. Они получаются аккуратными, в них легче вносить правки. Однако не стоит забывать, что цель этой технологии — включение обоих полушарий мозга, а это в большей степени достигается работой вручную с карандашом и бумагой.</a:t>
            </a:r>
          </a:p>
          <a:p>
            <a:endParaRPr lang="ru-RU" dirty="0"/>
          </a:p>
          <a:p>
            <a:r>
              <a:rPr lang="ru-RU" dirty="0" smtClean="0"/>
              <a:t>Таким образом, интеллект карта — удобная и эффективная техника визуализации мышления и альтернативной записи. Она проста и может быть использована любым учителем-предметником для формирования у обучающихся познавательных УУД.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3691" y="1617808"/>
            <a:ext cx="5103475" cy="3402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26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051"/>
            <a:ext cx="9144000" cy="980682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3600" dirty="0" smtClean="0"/>
              <a:t>Реализация метода интеллект-карт на уроках русского языка в 5-м классе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2648" y="1600200"/>
            <a:ext cx="8153400" cy="8991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 smtClean="0"/>
              <a:t>1 этап — знакомство обучающихся с понятием «интеллект-карты» и алгоритмом её построения</a:t>
            </a:r>
            <a:endParaRPr lang="ru-RU" sz="2000" dirty="0"/>
          </a:p>
        </p:txBody>
      </p:sp>
      <p:pic>
        <p:nvPicPr>
          <p:cNvPr id="2052" name="Picture 4" descr="https://ds04.infourok.ru/uploads/ex/09d7/000cb406-5e3a9402/img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367" t="11939" r="11214"/>
          <a:stretch/>
        </p:blipFill>
        <p:spPr bwMode="auto">
          <a:xfrm>
            <a:off x="0" y="1969476"/>
            <a:ext cx="9144000" cy="4882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1636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325265" y="433251"/>
            <a:ext cx="8153400" cy="1273630"/>
          </a:xfrm>
          <a:prstGeom prst="rect">
            <a:avLst/>
          </a:prstGeom>
        </p:spPr>
        <p:txBody>
          <a:bodyPr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/>
              <a:buNone/>
            </a:pPr>
            <a:r>
              <a:rPr lang="ru-RU" sz="2000" dirty="0"/>
              <a:t>2</a:t>
            </a:r>
            <a:r>
              <a:rPr lang="ru-RU" sz="2000" dirty="0" smtClean="0"/>
              <a:t> этап — анализ готового образца</a:t>
            </a:r>
          </a:p>
          <a:p>
            <a:pPr marL="0" indent="0">
              <a:buFont typeface="Wingdings"/>
              <a:buNone/>
            </a:pPr>
            <a:r>
              <a:rPr lang="ru-RU" sz="1600" dirty="0" smtClean="0"/>
              <a:t>Имеющиеся интеллект-карты используются в качестве наглядного пособия с целью изучения или закрепления нового материала. Можно создать интеллект-карту на глазах у ребят, тем самым побуждая их к участию в процессе создания.</a:t>
            </a:r>
            <a:endParaRPr lang="ru-RU" sz="1600" dirty="0"/>
          </a:p>
        </p:txBody>
      </p:sp>
      <p:pic>
        <p:nvPicPr>
          <p:cNvPr id="2050" name="Picture 2" descr="https://ds02.infourok.ru/uploads/ex/014d/00077b5c-300147b7/2/img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28" t="17256" r="6356" b="6300"/>
          <a:stretch/>
        </p:blipFill>
        <p:spPr bwMode="auto">
          <a:xfrm>
            <a:off x="0" y="1706882"/>
            <a:ext cx="9144000" cy="515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14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603940" y="380998"/>
            <a:ext cx="8153400" cy="402773"/>
          </a:xfrm>
          <a:prstGeom prst="rect">
            <a:avLst/>
          </a:prstGeom>
        </p:spPr>
        <p:txBody>
          <a:bodyPr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/>
              <a:buNone/>
            </a:pPr>
            <a:r>
              <a:rPr lang="ru-RU" sz="2000" dirty="0" smtClean="0"/>
              <a:t>3 этап — совместное составление интеллект-карты на уроке</a:t>
            </a:r>
          </a:p>
        </p:txBody>
      </p:sp>
      <p:pic>
        <p:nvPicPr>
          <p:cNvPr id="3074" name="Picture 2" descr="https://prowork.pl/wp-content/uploads/2018/04/AdobeStock_78455688_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64" y="960372"/>
            <a:ext cx="8212894" cy="547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739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48343"/>
            <a:ext cx="9144000" cy="989390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Деятельность обучающихся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2648" y="1600200"/>
            <a:ext cx="8153400" cy="15087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 smtClean="0"/>
              <a:t>Вызов</a:t>
            </a:r>
            <a:r>
              <a:rPr lang="en-US" sz="1600" dirty="0" smtClean="0"/>
              <a:t>:</a:t>
            </a:r>
            <a:r>
              <a:rPr lang="ru-RU" sz="1600" dirty="0" smtClean="0"/>
              <a:t> мотивационная (побуждение к работе с новой информацией, пробуждение интереса к теме)</a:t>
            </a:r>
            <a:r>
              <a:rPr lang="en-US" sz="1600" dirty="0" smtClean="0"/>
              <a:t>; </a:t>
            </a:r>
            <a:r>
              <a:rPr lang="ru-RU" sz="1600" dirty="0" smtClean="0"/>
              <a:t>информационная (вызов «на поверхность» имеющихся знаний по теме)</a:t>
            </a:r>
            <a:r>
              <a:rPr lang="en-US" sz="1600" dirty="0" smtClean="0"/>
              <a:t>; </a:t>
            </a:r>
            <a:r>
              <a:rPr lang="ru-RU" sz="1600" dirty="0" smtClean="0"/>
              <a:t>коммуникационная (бесконфликтный обмен мнениями) — выявили основные признаки понятие </a:t>
            </a:r>
            <a:r>
              <a:rPr lang="ru-RU" sz="1600" b="1" dirty="0" smtClean="0"/>
              <a:t>рассуждение </a:t>
            </a:r>
            <a:r>
              <a:rPr lang="ru-RU" sz="1600" dirty="0" smtClean="0"/>
              <a:t>как ключевые ветки будущей интеллект-карты</a:t>
            </a:r>
            <a:r>
              <a:rPr lang="en-US" sz="1600" dirty="0" smtClean="0"/>
              <a:t>: </a:t>
            </a:r>
            <a:r>
              <a:rPr lang="ru-RU" sz="1600" dirty="0" smtClean="0"/>
              <a:t>цель, вопросы, ведущая часть речи, композиция, виды рассуждения. Ключевые ветки задали нам структуру интеллект-карты.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382" y="3108960"/>
            <a:ext cx="6511835" cy="3545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1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281722" y="267789"/>
            <a:ext cx="8153400" cy="150876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600" b="1" dirty="0" smtClean="0"/>
              <a:t>Осмысление содержания</a:t>
            </a:r>
            <a:r>
              <a:rPr lang="en-US" sz="1600" dirty="0" smtClean="0"/>
              <a:t>: </a:t>
            </a:r>
            <a:r>
              <a:rPr lang="ru-RU" sz="1600" dirty="0" smtClean="0"/>
              <a:t>информационная (получение новой информации по теме)</a:t>
            </a:r>
            <a:r>
              <a:rPr lang="en-US" sz="1600" dirty="0" smtClean="0"/>
              <a:t>; </a:t>
            </a:r>
            <a:r>
              <a:rPr lang="ru-RU" sz="1600" dirty="0" smtClean="0"/>
              <a:t>систематизированная (классификация полученной информации по категориям знания) — класс, разбившись на группы по 4 человека, стал расшифровывать каждый из признаков через систему подобранных заданий по разным видам публицистических текстов. Расшифровку ключевых признаков на карте отображали добавлением соответствующих ответвлений.</a:t>
            </a:r>
            <a:endParaRPr lang="ru-RU" sz="16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7" t="4003" r="10000"/>
          <a:stretch/>
        </p:blipFill>
        <p:spPr>
          <a:xfrm>
            <a:off x="570193" y="1698172"/>
            <a:ext cx="7946790" cy="496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945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264304" y="171995"/>
            <a:ext cx="8153400" cy="1508760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800" dirty="0" smtClean="0"/>
              <a:t>Так постепенно выстроилась ментальная карта. Такая работа способствовала формированию логических учебных действий</a:t>
            </a:r>
            <a:r>
              <a:rPr lang="en-US" sz="1800" dirty="0" smtClean="0"/>
              <a:t>: </a:t>
            </a:r>
            <a:r>
              <a:rPr lang="ru-RU" sz="1800" dirty="0" smtClean="0"/>
              <a:t>уметь выделять существенную информацию из текстов разных видов</a:t>
            </a:r>
            <a:r>
              <a:rPr lang="en-US" sz="1800" dirty="0" smtClean="0"/>
              <a:t>; </a:t>
            </a:r>
            <a:r>
              <a:rPr lang="ru-RU" sz="1800" dirty="0" smtClean="0"/>
              <a:t>осуществлять анализ объектов с выделением существенных и несущественных признаков</a:t>
            </a:r>
            <a:r>
              <a:rPr lang="en-US" sz="1800" dirty="0" smtClean="0"/>
              <a:t>; </a:t>
            </a:r>
            <a:r>
              <a:rPr lang="ru-RU" sz="1800" dirty="0" smtClean="0"/>
              <a:t>устанавливать причинно-следственные связи, строить рассуждения в форме связи простых суждений об объекте, его строении, свойствах и связях.</a:t>
            </a:r>
            <a:endParaRPr lang="ru-RU" sz="1800" dirty="0"/>
          </a:p>
        </p:txBody>
      </p:sp>
      <p:pic>
        <p:nvPicPr>
          <p:cNvPr id="4098" name="Picture 2" descr="https://avatars.mds.yandex.net/get-pdb/805781/0ce199ad-b2c3-4ba1-b79b-df144fc50b96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707" y="1924594"/>
            <a:ext cx="7435270" cy="470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16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264304" y="171995"/>
            <a:ext cx="8153400" cy="20138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800" b="1" dirty="0" smtClean="0"/>
              <a:t>Работа в паре, группе </a:t>
            </a:r>
            <a:r>
              <a:rPr lang="ru-RU" sz="1800" dirty="0" smtClean="0"/>
              <a:t>обучающихся — выполнение задачи выработать первоначальные умения и навыки (оформление карты, умение выделять основное понятие, главную мысль, существенную информацию из текста, отбирать главное и второстепенное). Для того чтобы появились навыки, необходимо было работать над учебным материалом на основе метода интеллект-карт, подробно изучать необходимые материалы, выявлять разнообразные связи, анализировать возникшие ошибки.</a:t>
            </a:r>
            <a:endParaRPr lang="ru-RU" sz="1800" dirty="0"/>
          </a:p>
        </p:txBody>
      </p:sp>
      <p:pic>
        <p:nvPicPr>
          <p:cNvPr id="5124" name="Picture 4" descr="https://ds04.infourok.ru/uploads/ex/0f84/0014d003-0e6924eb/img4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8" t="10802" r="5571" b="3866"/>
          <a:stretch/>
        </p:blipFill>
        <p:spPr bwMode="auto">
          <a:xfrm>
            <a:off x="1245106" y="2185851"/>
            <a:ext cx="6191795" cy="4429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222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264304" y="171995"/>
            <a:ext cx="8153400" cy="1264919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800" b="1" dirty="0" smtClean="0"/>
              <a:t>Коррекция типичных ошибок</a:t>
            </a:r>
            <a:r>
              <a:rPr lang="en-US" sz="1800" b="1" dirty="0" smtClean="0"/>
              <a:t>: </a:t>
            </a:r>
            <a:r>
              <a:rPr lang="ru-RU" sz="1800" dirty="0" smtClean="0"/>
              <a:t>неправильное распределение смысловой нагрузки материала (выбирались второстепенные факты, формулировка заявленной темы не соответствовала подобранному материалу)</a:t>
            </a:r>
            <a:r>
              <a:rPr lang="en-US" sz="1800" dirty="0" smtClean="0"/>
              <a:t>; </a:t>
            </a:r>
            <a:r>
              <a:rPr lang="ru-RU" sz="1800" dirty="0" smtClean="0"/>
              <a:t>отсутствие связей между темами и под-темами.</a:t>
            </a:r>
            <a:endParaRPr lang="ru-RU" sz="1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5719"/>
          <a:stretch/>
        </p:blipFill>
        <p:spPr>
          <a:xfrm>
            <a:off x="773929" y="1564341"/>
            <a:ext cx="7643775" cy="506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97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264304" y="171995"/>
            <a:ext cx="8153400" cy="6594565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b="1" dirty="0" smtClean="0"/>
              <a:t>Рефлексия</a:t>
            </a:r>
            <a:r>
              <a:rPr lang="en-US" sz="2400" b="1" dirty="0" smtClean="0"/>
              <a:t>: </a:t>
            </a:r>
            <a:r>
              <a:rPr lang="ru-RU" sz="2400" dirty="0" smtClean="0"/>
              <a:t>коммуникационная (обмен мнениями о новой информации)</a:t>
            </a:r>
            <a:r>
              <a:rPr lang="en-US" sz="2400" dirty="0" smtClean="0"/>
              <a:t>; </a:t>
            </a:r>
            <a:r>
              <a:rPr lang="ru-RU" sz="2400" dirty="0" smtClean="0"/>
              <a:t>информационная (приобретение нового знания)</a:t>
            </a:r>
            <a:r>
              <a:rPr lang="en-US" sz="2400" dirty="0" smtClean="0"/>
              <a:t>; </a:t>
            </a:r>
            <a:r>
              <a:rPr lang="ru-RU" sz="2400" dirty="0" smtClean="0"/>
              <a:t>мотивационная (побуждение к дальнейшему расширению информационного поля)</a:t>
            </a:r>
            <a:r>
              <a:rPr lang="en-US" sz="2400" dirty="0" smtClean="0"/>
              <a:t>; </a:t>
            </a:r>
            <a:r>
              <a:rPr lang="ru-RU" sz="2400" dirty="0" smtClean="0"/>
              <a:t>оценочная (соотнесение новой информации и имеющихся знаний, выработка собственной позиции, оценка процесса).</a:t>
            </a:r>
          </a:p>
          <a:p>
            <a:pPr marL="0" indent="0">
              <a:buNone/>
            </a:pPr>
            <a:r>
              <a:rPr lang="ru-RU" sz="2400" dirty="0" smtClean="0"/>
              <a:t>Обучающиеся самостоятельно создавали карты ума в ходе изучения теоретического материала (самостоятельно знакомились с информацией, выделяли центральное понятие, устанавливали связь между центральным понятием и его ветвями, отсекали излишнюю информацию и, наконец, представляли информацию в виде разветвлённой граф-схемы А затем участвовали в публичной защите (обсуждении) своей карты, вносили коррективы и составляли окончательный вариант карты).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21312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264304" y="171995"/>
            <a:ext cx="8153400" cy="6594565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Работа с разными видами публицистического текста в ходе учебной деятельности позволяет</a:t>
            </a:r>
            <a:r>
              <a:rPr lang="en-US" sz="2400" dirty="0" smtClean="0"/>
              <a:t>: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sz="2400" dirty="0"/>
              <a:t>о</a:t>
            </a:r>
            <a:r>
              <a:rPr lang="ru-RU" sz="2400" dirty="0" smtClean="0"/>
              <a:t>своить необходимые личностные качества и разнообразные умения</a:t>
            </a:r>
            <a:r>
              <a:rPr lang="en-US" sz="2400" dirty="0" smtClean="0"/>
              <a:t>;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sz="2400" dirty="0"/>
              <a:t>в</a:t>
            </a:r>
            <a:r>
              <a:rPr lang="ru-RU" sz="2400" dirty="0" smtClean="0"/>
              <a:t>ыделять главную мысль текста, классифицировать и систематизировать содержание текста</a:t>
            </a:r>
            <a:r>
              <a:rPr lang="en-US" sz="2400" dirty="0" smtClean="0"/>
              <a:t>;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sz="2400" dirty="0"/>
              <a:t>в</a:t>
            </a:r>
            <a:r>
              <a:rPr lang="ru-RU" sz="2400" dirty="0" smtClean="0"/>
              <a:t>ыявлять причинно-следственные связи</a:t>
            </a:r>
            <a:r>
              <a:rPr lang="en-US" sz="2400" dirty="0" smtClean="0"/>
              <a:t>;</a:t>
            </a:r>
            <a:endParaRPr lang="ru-RU" sz="2400" dirty="0" smtClean="0"/>
          </a:p>
          <a:p>
            <a:pPr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sz="2400" dirty="0" smtClean="0"/>
              <a:t>обобщать содержание</a:t>
            </a:r>
            <a:r>
              <a:rPr lang="en-US" sz="2400" dirty="0" smtClean="0"/>
              <a:t>;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sz="2400" dirty="0"/>
              <a:t>п</a:t>
            </a:r>
            <a:r>
              <a:rPr lang="ru-RU" sz="2400" dirty="0" smtClean="0"/>
              <a:t>ереводить информацию из текстовой формы в другую форму и наоборот</a:t>
            </a:r>
            <a:r>
              <a:rPr lang="en-US" sz="2400" dirty="0" smtClean="0"/>
              <a:t>;</a:t>
            </a:r>
            <a:endParaRPr lang="ru-RU" sz="2400" dirty="0" smtClean="0"/>
          </a:p>
          <a:p>
            <a:pPr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sz="2400" dirty="0"/>
              <a:t>ф</a:t>
            </a:r>
            <a:r>
              <a:rPr lang="ru-RU" sz="2400" dirty="0" smtClean="0"/>
              <a:t>ормулировать высказывание на заданную тему, высказывать суждения, подтверждая их фактами из текста</a:t>
            </a:r>
            <a:r>
              <a:rPr lang="en-US" sz="2400" dirty="0" smtClean="0"/>
              <a:t>;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sz="2400" dirty="0"/>
              <a:t>о</a:t>
            </a:r>
            <a:r>
              <a:rPr lang="ru-RU" sz="2400" dirty="0" smtClean="0"/>
              <a:t>ценивать содержание текста.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866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13509"/>
            <a:ext cx="9144000" cy="1024224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Роль интеллект-карт в обучении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3669"/>
            <a:ext cx="9144000" cy="537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2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65128"/>
            <a:ext cx="9143999" cy="1325563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0" algn="ctr">
              <a:spcBef>
                <a:spcPts val="0"/>
              </a:spcBef>
            </a:pPr>
            <a:r>
              <a:rPr lang="ru-RU" sz="2800" b="1" dirty="0" smtClean="0">
                <a:solidFill>
                  <a:schemeClr val="bg1"/>
                </a:solidFill>
                <a:ea typeface="DejaVu Sans"/>
                <a:cs typeface="DejaVu Sans"/>
              </a:rPr>
              <a:t>Диапазон личного вклада в развитие образования </a:t>
            </a:r>
            <a:br>
              <a:rPr lang="ru-RU" sz="2800" b="1" dirty="0" smtClean="0">
                <a:solidFill>
                  <a:schemeClr val="bg1"/>
                </a:solidFill>
                <a:ea typeface="DejaVu Sans"/>
                <a:cs typeface="DejaVu Sans"/>
              </a:rPr>
            </a:br>
            <a:r>
              <a:rPr lang="ru-RU" sz="2800" b="1" dirty="0" smtClean="0">
                <a:solidFill>
                  <a:schemeClr val="bg1"/>
                </a:solidFill>
                <a:ea typeface="DejaVu Sans"/>
                <a:cs typeface="DejaVu Sans"/>
              </a:rPr>
              <a:t>и степень его новизны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589085" y="1682261"/>
            <a:ext cx="4169032" cy="64008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ea typeface="DejaVu Sans"/>
                <a:cs typeface="DejaVu Sans"/>
              </a:rPr>
              <a:t>Диапазон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5106074" y="1673468"/>
            <a:ext cx="3695026" cy="64008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ea typeface="DejaVu Sans"/>
                <a:cs typeface="DejaVu Sans"/>
              </a:rPr>
              <a:t>Новизна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4"/>
          </p:nvPr>
        </p:nvSpPr>
        <p:spPr>
          <a:xfrm>
            <a:off x="5114165" y="2331491"/>
            <a:ext cx="3673785" cy="4295885"/>
          </a:xfrm>
          <a:ln>
            <a:solidFill>
              <a:srgbClr val="FD4D4D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2600" dirty="0" smtClean="0"/>
              <a:t>Разработка учебных занятий по русскому языку и литературе с привлечением метода интеллект-карт в 5-6 классах с учётом особенностей учебных коллективов и собственного педагогического опыта. </a:t>
            </a:r>
          </a:p>
          <a:p>
            <a:pPr marL="0" indent="0">
              <a:buNone/>
            </a:pPr>
            <a:r>
              <a:rPr lang="ru-RU" sz="2600" b="1" dirty="0" smtClean="0"/>
              <a:t>Формирование навыков :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 smtClean="0"/>
              <a:t>самостоятельного целенаправленного поиска  необходимой информации</a:t>
            </a:r>
            <a:r>
              <a:rPr lang="en-US" sz="2600" dirty="0" smtClean="0"/>
              <a:t>;</a:t>
            </a:r>
            <a:endParaRPr lang="ru-RU" sz="2600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 smtClean="0"/>
              <a:t> осмысления и трансформации нового знания в необходимую форму, для дальнейшей работы с ним</a:t>
            </a:r>
            <a:r>
              <a:rPr lang="en-US" sz="2600" dirty="0" smtClean="0"/>
              <a:t>;</a:t>
            </a:r>
            <a:r>
              <a:rPr lang="ru-RU" sz="2600" dirty="0" smtClean="0"/>
              <a:t>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 smtClean="0"/>
              <a:t>трансляции  полученного знания</a:t>
            </a:r>
            <a:r>
              <a:rPr lang="en-US" sz="2600" dirty="0" smtClean="0"/>
              <a:t>;</a:t>
            </a:r>
            <a:endParaRPr lang="ru-RU" sz="2600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 smtClean="0"/>
              <a:t>способности  к самоанализу</a:t>
            </a:r>
            <a:r>
              <a:rPr lang="en-US" sz="2600" dirty="0" smtClean="0"/>
              <a:t>;</a:t>
            </a:r>
            <a:endParaRPr lang="ru-RU" sz="2600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 smtClean="0"/>
              <a:t>Устойчивый интерес к предмету</a:t>
            </a:r>
            <a:r>
              <a:rPr lang="en-US" sz="2600" dirty="0" smtClean="0"/>
              <a:t>.</a:t>
            </a:r>
            <a:endParaRPr lang="ru-RU" sz="2600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>
            <a:off x="603740" y="2329963"/>
            <a:ext cx="4138194" cy="4297413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>
            <a:normAutofit fontScale="32500" lnSpcReduction="20000"/>
          </a:bodyPr>
          <a:lstStyle/>
          <a:p>
            <a:pPr marL="320040" marR="0" lvl="0" indent="-320040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en-US" sz="220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</a:t>
            </a:r>
            <a:r>
              <a:rPr kumimoji="0" lang="ru-RU" sz="620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Применение метода интеллект-карт для работы с</a:t>
            </a:r>
            <a:r>
              <a:rPr kumimoji="0" lang="ru-RU" sz="6200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620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грамматическим материалом</a:t>
            </a:r>
            <a:r>
              <a:rPr kumimoji="0" lang="ru-RU" sz="6200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</a:t>
            </a:r>
            <a:r>
              <a:rPr kumimoji="0" lang="ru-RU" sz="620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текстовой информацией:</a:t>
            </a: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60000"/>
              <a:buFont typeface="Wingdings"/>
              <a:buChar char=""/>
              <a:tabLst/>
              <a:defRPr/>
            </a:pPr>
            <a:r>
              <a:rPr kumimoji="0" lang="ru-RU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 учебных занятиях</a:t>
            </a:r>
            <a:r>
              <a:rPr kumimoji="0" lang="en-US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</a:t>
            </a:r>
            <a:r>
              <a:rPr kumimoji="0" lang="ru-RU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60000"/>
              <a:buFont typeface="Wingdings"/>
              <a:buChar char=""/>
              <a:tabLst/>
              <a:defRPr/>
            </a:pPr>
            <a:r>
              <a:rPr kumimoji="0" lang="ru-RU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во внеурочной деятельности</a:t>
            </a:r>
            <a:r>
              <a:rPr kumimoji="0" lang="en-US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— </a:t>
            </a:r>
            <a:r>
              <a:rPr kumimoji="0" lang="ru-RU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при</a:t>
            </a:r>
            <a:r>
              <a:rPr kumimoji="0" lang="ru-RU" sz="6200" b="1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подготовке к предметным олимпиадам, конкурсам</a:t>
            </a:r>
            <a:r>
              <a:rPr kumimoji="0" lang="en-US" sz="6200" b="1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</a:t>
            </a:r>
            <a:endParaRPr kumimoji="0" lang="ru-RU" sz="62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60000"/>
              <a:buFont typeface="Wingdings"/>
              <a:buChar char=""/>
              <a:tabLst/>
              <a:defRPr/>
            </a:pPr>
            <a:r>
              <a:rPr kumimoji="0" lang="ru-RU" sz="6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 подготовке к экзаменам.</a:t>
            </a:r>
            <a:endParaRPr kumimoji="0" lang="ru-RU" sz="62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 descr="https://ya-webdesign.com/images/boy-thinking-png-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796" y="4804400"/>
            <a:ext cx="1180138" cy="1830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59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22217"/>
            <a:ext cx="9144000" cy="1015516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Результативность профессиональной педагогической деятельности </a:t>
            </a:r>
            <a:r>
              <a:rPr lang="ru-RU" sz="2400" b="1" dirty="0">
                <a:solidFill>
                  <a:schemeClr val="bg1"/>
                </a:solidFill>
                <a:ea typeface="Calibri"/>
                <a:cs typeface="Times New Roman"/>
              </a:rPr>
              <a:t>в </a:t>
            </a:r>
            <a:r>
              <a:rPr lang="ru-RU" sz="2400" b="1" dirty="0" smtClean="0">
                <a:solidFill>
                  <a:schemeClr val="bg1"/>
                </a:solidFill>
                <a:ea typeface="Calibri"/>
                <a:cs typeface="Times New Roman"/>
              </a:rPr>
              <a:t>5-</a:t>
            </a:r>
            <a:r>
              <a:rPr lang="en-US" sz="2400" b="1" dirty="0" smtClean="0">
                <a:solidFill>
                  <a:schemeClr val="bg1"/>
                </a:solidFill>
                <a:ea typeface="Calibri"/>
                <a:cs typeface="Times New Roman"/>
              </a:rPr>
              <a:t>9</a:t>
            </a:r>
            <a:r>
              <a:rPr lang="ru-RU" sz="2400" b="1" dirty="0" smtClean="0">
                <a:solidFill>
                  <a:schemeClr val="bg1"/>
                </a:solidFill>
                <a:ea typeface="Calibri"/>
                <a:cs typeface="Times New Roman"/>
              </a:rPr>
              <a:t> </a:t>
            </a:r>
            <a:r>
              <a:rPr lang="ru-RU" sz="2400" b="1" dirty="0">
                <a:solidFill>
                  <a:schemeClr val="bg1"/>
                </a:solidFill>
                <a:ea typeface="Calibri"/>
                <a:cs typeface="Times New Roman"/>
              </a:rPr>
              <a:t>классах ( кол-во «4» и «5»). </a:t>
            </a:r>
            <a:br>
              <a:rPr lang="ru-RU" sz="2400" b="1" dirty="0">
                <a:solidFill>
                  <a:schemeClr val="bg1"/>
                </a:solidFill>
                <a:ea typeface="Calibri"/>
                <a:cs typeface="Times New Roman"/>
              </a:rPr>
            </a:br>
            <a:r>
              <a:rPr lang="ru-RU" sz="2400" b="1" dirty="0">
                <a:solidFill>
                  <a:schemeClr val="bg1"/>
                </a:solidFill>
                <a:ea typeface="Calibri"/>
                <a:cs typeface="Times New Roman"/>
              </a:rPr>
              <a:t>Эффект  применения новых технологий.</a:t>
            </a:r>
            <a:endParaRPr lang="ru-RU" sz="2400" dirty="0">
              <a:solidFill>
                <a:schemeClr val="bg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9707887"/>
              </p:ext>
            </p:extLst>
          </p:nvPr>
        </p:nvGraphicFramePr>
        <p:xfrm>
          <a:off x="403770" y="1983377"/>
          <a:ext cx="3915682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6979735"/>
              </p:ext>
            </p:extLst>
          </p:nvPr>
        </p:nvGraphicFramePr>
        <p:xfrm>
          <a:off x="4850366" y="1983377"/>
          <a:ext cx="3915682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5711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228600"/>
            <a:ext cx="9144000" cy="940777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Эффект  применения  элементов  технологии метода интеллект-карт </a:t>
            </a:r>
            <a:br>
              <a:rPr lang="ru-RU" sz="2000" b="1" dirty="0" smtClean="0">
                <a:solidFill>
                  <a:schemeClr val="bg1"/>
                </a:solidFill>
              </a:rPr>
            </a:br>
            <a:r>
              <a:rPr lang="ru-RU" sz="2000" b="1" dirty="0" smtClean="0">
                <a:solidFill>
                  <a:schemeClr val="bg1"/>
                </a:solidFill>
              </a:rPr>
              <a:t>в </a:t>
            </a:r>
            <a:r>
              <a:rPr lang="ru-RU" sz="2000" b="1" dirty="0" smtClean="0">
                <a:solidFill>
                  <a:schemeClr val="bg1"/>
                </a:solidFill>
                <a:ea typeface="Calibri"/>
                <a:cs typeface="Times New Roman"/>
              </a:rPr>
              <a:t>п</a:t>
            </a:r>
            <a:r>
              <a:rPr lang="ru-RU" sz="2000" b="1" dirty="0" smtClean="0">
                <a:solidFill>
                  <a:schemeClr val="bg1"/>
                </a:solidFill>
              </a:rPr>
              <a:t>рофессиональной педагогической деятельности </a:t>
            </a:r>
            <a:br>
              <a:rPr lang="ru-RU" sz="2000" b="1" dirty="0" smtClean="0">
                <a:solidFill>
                  <a:schemeClr val="bg1"/>
                </a:solidFill>
              </a:rPr>
            </a:br>
            <a:r>
              <a:rPr lang="ru-RU" sz="2000" b="1" dirty="0" smtClean="0">
                <a:solidFill>
                  <a:schemeClr val="bg1"/>
                </a:solidFill>
                <a:ea typeface="Calibri"/>
                <a:cs typeface="Times New Roman"/>
              </a:rPr>
              <a:t>в 5-9 классах (оценка психолога школы)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641838" y="5978769"/>
            <a:ext cx="8027377" cy="659423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b="1" dirty="0" smtClean="0">
                <a:ea typeface="Calibri"/>
                <a:cs typeface="Times New Roman"/>
              </a:rPr>
              <a:t>Динамика изменений основных умений, формируемых методом  интеллект - карт  при работе с учебным материалом на уроках русского языка и литературы.</a:t>
            </a:r>
            <a:endParaRPr lang="ru-RU" sz="1400" dirty="0"/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398184695"/>
              </p:ext>
            </p:extLst>
          </p:nvPr>
        </p:nvGraphicFramePr>
        <p:xfrm>
          <a:off x="606670" y="1767254"/>
          <a:ext cx="8053754" cy="4053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3842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23975"/>
            <a:ext cx="9144000" cy="958362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Реакция учащихся на применение  метода   интеллект-карт </a:t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в </a:t>
            </a:r>
            <a:r>
              <a:rPr lang="ru-RU" sz="2400" b="1" dirty="0" smtClean="0">
                <a:solidFill>
                  <a:schemeClr val="bg1"/>
                </a:solidFill>
                <a:ea typeface="Calibri"/>
                <a:cs typeface="Times New Roman"/>
              </a:rPr>
              <a:t>5-9 классах (оценка психолога)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rgbClr val="002060"/>
                </a:solidFill>
                <a:ea typeface="Calibri"/>
                <a:cs typeface="Times New Roman"/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21" name="Содержимое 20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061736900"/>
              </p:ext>
            </p:extLst>
          </p:nvPr>
        </p:nvGraphicFramePr>
        <p:xfrm>
          <a:off x="598811" y="1925904"/>
          <a:ext cx="7889734" cy="4353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9697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67628"/>
            <a:ext cx="9144000" cy="869950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000" b="1" dirty="0" err="1">
                <a:solidFill>
                  <a:schemeClr val="bg1"/>
                </a:solidFill>
              </a:rPr>
              <a:t>Транслируемость</a:t>
            </a:r>
            <a:r>
              <a:rPr lang="ru-RU" sz="2000" b="1" dirty="0">
                <a:solidFill>
                  <a:schemeClr val="bg1"/>
                </a:solidFill>
              </a:rPr>
              <a:t> практических </a:t>
            </a:r>
            <a:r>
              <a:rPr lang="ru-RU" sz="2000" b="1" dirty="0" smtClean="0">
                <a:solidFill>
                  <a:schemeClr val="bg1"/>
                </a:solidFill>
              </a:rPr>
              <a:t>достижений профессиональной </a:t>
            </a:r>
            <a:r>
              <a:rPr lang="ru-RU" sz="2000" b="1" dirty="0">
                <a:solidFill>
                  <a:schemeClr val="bg1"/>
                </a:solidFill>
              </a:rPr>
              <a:t>деятельности педагогического </a:t>
            </a:r>
            <a:r>
              <a:rPr lang="ru-RU" sz="2000" b="1" dirty="0" smtClean="0">
                <a:solidFill>
                  <a:schemeClr val="bg1"/>
                </a:solidFill>
              </a:rPr>
              <a:t>работника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24961" y="1614423"/>
            <a:ext cx="2435469" cy="4657423"/>
          </a:xfrm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800" b="1" dirty="0"/>
              <a:t>м</a:t>
            </a:r>
            <a:r>
              <a:rPr lang="ru-RU" sz="1800" b="1" dirty="0" smtClean="0"/>
              <a:t>етод интеллект-карт универсален</a:t>
            </a:r>
            <a:r>
              <a:rPr lang="en-US" sz="1800" b="1" dirty="0" smtClean="0"/>
              <a:t>;</a:t>
            </a:r>
            <a:r>
              <a:rPr lang="ru-RU" sz="1800" b="1" dirty="0" smtClean="0"/>
              <a:t>  </a:t>
            </a:r>
          </a:p>
          <a:p>
            <a:r>
              <a:rPr lang="ru-RU" sz="1800" b="1" dirty="0"/>
              <a:t>о</a:t>
            </a:r>
            <a:r>
              <a:rPr lang="ru-RU" sz="1800" b="1" dirty="0" smtClean="0"/>
              <a:t>пыт работы может быть использован коллегами на уроках и во внеурочной работе</a:t>
            </a:r>
            <a:r>
              <a:rPr lang="en-US" sz="1800" b="1" dirty="0" smtClean="0"/>
              <a:t>;</a:t>
            </a:r>
            <a:r>
              <a:rPr lang="ru-RU" sz="1800" b="1" dirty="0" smtClean="0"/>
              <a:t> </a:t>
            </a:r>
          </a:p>
          <a:p>
            <a:r>
              <a:rPr lang="ru-RU" sz="1800" b="1" dirty="0" smtClean="0"/>
              <a:t>педагогами по другим предметам</a:t>
            </a:r>
            <a:r>
              <a:rPr lang="en-US" sz="1800" b="1" dirty="0"/>
              <a:t>;</a:t>
            </a:r>
            <a:endParaRPr lang="ru-RU" sz="1800" b="1" dirty="0" smtClean="0"/>
          </a:p>
          <a:p>
            <a:r>
              <a:rPr lang="ru-RU" sz="1800" b="1" dirty="0" smtClean="0"/>
              <a:t>в других сферах деятельности, где требуются систематическая работа с текстом, универсальные предметные умения и навыки. </a:t>
            </a:r>
            <a:endParaRPr lang="ru-RU" sz="1800" b="1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4501662" y="5533693"/>
            <a:ext cx="4409666" cy="57751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Трансляция результата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quarter" idx="4"/>
          </p:nvPr>
        </p:nvSpPr>
        <p:spPr>
          <a:xfrm>
            <a:off x="3253517" y="4794739"/>
            <a:ext cx="4530606" cy="973016"/>
          </a:xfr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prstClr val="black"/>
                </a:solidFill>
                <a:ea typeface="Times New Roman" pitchFamily="18" charset="0"/>
              </a:rPr>
              <a:t>Обмен опытом внедрения метода интеллект-карт —  выступления на ШМО и педсовете.</a:t>
            </a:r>
            <a:endParaRPr lang="ru-RU" sz="2000" dirty="0"/>
          </a:p>
        </p:txBody>
      </p:sp>
      <p:sp>
        <p:nvSpPr>
          <p:cNvPr id="11" name="Текст 5"/>
          <p:cNvSpPr txBox="1">
            <a:spLocks/>
          </p:cNvSpPr>
          <p:nvPr/>
        </p:nvSpPr>
        <p:spPr>
          <a:xfrm>
            <a:off x="3253517" y="1628895"/>
            <a:ext cx="3909283" cy="715720"/>
          </a:xfrm>
          <a:prstGeom prst="rect">
            <a:avLst/>
          </a:prstGeom>
          <a:solidFill>
            <a:srgbClr val="00B0F0"/>
          </a:solidFill>
        </p:spPr>
        <p:txBody>
          <a:bodyPr vert="horz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lang="ru-RU" sz="3200" b="1" dirty="0" smtClean="0">
                <a:solidFill>
                  <a:schemeClr val="bg1"/>
                </a:solidFill>
              </a:rPr>
              <a:t>Трудности и риски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253517" y="2375191"/>
            <a:ext cx="3909283" cy="1938992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1200" b="1" dirty="0" smtClean="0"/>
              <a:t>     </a:t>
            </a:r>
            <a:r>
              <a:rPr lang="ru-RU" sz="2000" b="1" dirty="0" smtClean="0"/>
              <a:t>различные уровни подготовленности и мотивации учащихся в моих классах</a:t>
            </a:r>
            <a:r>
              <a:rPr lang="en-US" sz="2000" b="1" dirty="0"/>
              <a:t>;</a:t>
            </a:r>
            <a:endParaRPr lang="ru-RU" sz="2000" b="1" dirty="0" smtClean="0"/>
          </a:p>
          <a:p>
            <a:pPr>
              <a:buFont typeface="Wingdings" pitchFamily="2" charset="2"/>
              <a:buChar char="q"/>
            </a:pPr>
            <a:r>
              <a:rPr lang="ru-RU" sz="2000" b="1" dirty="0" smtClean="0"/>
              <a:t>     достаточно продолжительная подготовка к занятиям.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666040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0" y="234960"/>
            <a:ext cx="9143999" cy="1325563"/>
          </a:xfr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/>
              <a:t>Используемые источники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24878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24393" y="1786368"/>
            <a:ext cx="7954471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28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1600" dirty="0" err="1" smtClean="0"/>
              <a:t>Бьюзен</a:t>
            </a:r>
            <a:r>
              <a:rPr lang="ru-RU" sz="1600" dirty="0" smtClean="0"/>
              <a:t> Т., Интеллект-менеджмент. Практикум лидера.</a:t>
            </a:r>
            <a:r>
              <a:rPr lang="en-US" sz="1600" dirty="0" smtClean="0"/>
              <a:t>:</a:t>
            </a:r>
            <a:r>
              <a:rPr lang="ru-RU" sz="1600" dirty="0" smtClean="0"/>
              <a:t> Минск.</a:t>
            </a:r>
            <a:r>
              <a:rPr lang="en-US" sz="1600" dirty="0" smtClean="0"/>
              <a:t>:</a:t>
            </a:r>
            <a:r>
              <a:rPr lang="ru-RU" sz="1600" dirty="0" smtClean="0"/>
              <a:t>Попурри,2003</a:t>
            </a:r>
          </a:p>
          <a:p>
            <a:pPr marL="228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1600" dirty="0" err="1" smtClean="0"/>
              <a:t>Бершадский</a:t>
            </a:r>
            <a:r>
              <a:rPr lang="ru-RU" sz="1600" dirty="0" smtClean="0"/>
              <a:t> М.Е. Метод </a:t>
            </a:r>
            <a:r>
              <a:rPr lang="ru-RU" sz="1600" dirty="0" smtClean="0"/>
              <a:t>интеллект-карт</a:t>
            </a:r>
            <a:endParaRPr lang="en-US" sz="1600" dirty="0" smtClean="0"/>
          </a:p>
          <a:p>
            <a:pPr marL="228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1600" dirty="0" err="1" smtClean="0"/>
              <a:t>Горговая</a:t>
            </a:r>
            <a:r>
              <a:rPr lang="ru-RU" sz="1600" dirty="0" smtClean="0"/>
              <a:t> Т.П. «Метод интеллект-карт — эффективная подготовка к ЕГЭ», фестиваль педагогических идей</a:t>
            </a:r>
          </a:p>
          <a:p>
            <a:pPr marL="228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1600" dirty="0" smtClean="0"/>
              <a:t>«Открытый урок» ИД «1 сентября» </a:t>
            </a:r>
            <a:r>
              <a:rPr lang="ru-RU" sz="1600" dirty="0" err="1" smtClean="0"/>
              <a:t>Горговая</a:t>
            </a:r>
            <a:r>
              <a:rPr lang="ru-RU" sz="1600" dirty="0" smtClean="0"/>
              <a:t> Т.П. «Применение метода интеллект-карт на уроках русского языка». Методический портал учителя.</a:t>
            </a:r>
          </a:p>
          <a:p>
            <a:pPr marL="228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1600" dirty="0" smtClean="0"/>
              <a:t>«</a:t>
            </a:r>
            <a:r>
              <a:rPr lang="ru-RU" sz="1600" dirty="0" err="1" smtClean="0"/>
              <a:t>Методсовет</a:t>
            </a:r>
            <a:r>
              <a:rPr lang="ru-RU" sz="1600" dirty="0" smtClean="0"/>
              <a:t>»</a:t>
            </a:r>
            <a:endParaRPr lang="en-US" sz="1600" dirty="0" smtClean="0"/>
          </a:p>
        </p:txBody>
      </p:sp>
      <p:pic>
        <p:nvPicPr>
          <p:cNvPr id="2050" name="Picture 2" descr="https://i.sakh.com/info/p/photos/87/87131/f6b857720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2778"/>
            <a:ext cx="4337255" cy="3149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7255" y="3725361"/>
            <a:ext cx="4806745" cy="314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23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220394"/>
            <a:ext cx="9143999" cy="830997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Интеллект – карта, </a:t>
            </a:r>
            <a:r>
              <a:rPr lang="en-US" sz="2400" b="1" dirty="0" smtClean="0">
                <a:solidFill>
                  <a:schemeClr val="bg1"/>
                </a:solidFill>
              </a:rPr>
              <a:t>Mind map</a:t>
            </a:r>
            <a:endParaRPr lang="ru-RU" sz="24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или  Ментальная карта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idx="1"/>
          </p:nvPr>
        </p:nvSpPr>
        <p:spPr>
          <a:xfrm>
            <a:off x="3664718" y="1713433"/>
            <a:ext cx="5218026" cy="3989603"/>
          </a:xfr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>
            <a:normAutofit fontScale="92500" lnSpcReduction="20000"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dirty="0" smtClean="0">
                <a:solidFill>
                  <a:schemeClr val="tx1"/>
                </a:solidFill>
              </a:rPr>
              <a:t>    Мы учимся всю жизнь.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dirty="0" smtClean="0">
                <a:solidFill>
                  <a:schemeClr val="tx1"/>
                </a:solidFill>
              </a:rPr>
              <a:t>    Но запоминать и практически применять полученные знания могут не все. В этом помогут ментальные карты в образовании.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dirty="0" smtClean="0">
                <a:solidFill>
                  <a:schemeClr val="tx1"/>
                </a:solidFill>
              </a:rPr>
              <a:t>    Информация, изложенная </a:t>
            </a:r>
            <a:r>
              <a:rPr lang="ru-RU" b="0" dirty="0" err="1" smtClean="0">
                <a:solidFill>
                  <a:schemeClr val="tx1"/>
                </a:solidFill>
              </a:rPr>
              <a:t>радиантным</a:t>
            </a:r>
            <a:r>
              <a:rPr lang="ru-RU" b="0" dirty="0" smtClean="0">
                <a:solidFill>
                  <a:schemeClr val="tx1"/>
                </a:solidFill>
              </a:rPr>
              <a:t> способом, легко воспринимается и быстро запоминается.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dirty="0" smtClean="0">
                <a:solidFill>
                  <a:schemeClr val="tx1"/>
                </a:solidFill>
              </a:rPr>
              <a:t>     Основная работа происходит в процессе создания интеллект-  карт.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dirty="0" smtClean="0">
                <a:solidFill>
                  <a:schemeClr val="tx1"/>
                </a:solidFill>
              </a:rPr>
              <a:t>     Потом хватает одного взгляда, чтобы вспомнить все необходимые подробности. </a:t>
            </a:r>
            <a:endParaRPr lang="ru-RU" b="0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644" y="1731928"/>
            <a:ext cx="2549979" cy="3811548"/>
          </a:xfrm>
          <a:prstGeom prst="rect">
            <a:avLst/>
          </a:prstGeom>
        </p:spPr>
      </p:pic>
      <p:sp>
        <p:nvSpPr>
          <p:cNvPr id="14" name="Текст 7"/>
          <p:cNvSpPr txBox="1">
            <a:spLocks/>
          </p:cNvSpPr>
          <p:nvPr/>
        </p:nvSpPr>
        <p:spPr>
          <a:xfrm>
            <a:off x="419644" y="5703036"/>
            <a:ext cx="2549979" cy="59044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rtlCol="0" anchor="ctr">
            <a:normAutofit/>
          </a:bodyPr>
          <a:lstStyle/>
          <a:p>
            <a:pPr lvl="0" algn="ctr"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ru-RU" sz="2400" b="1" dirty="0" smtClean="0">
                <a:solidFill>
                  <a:srgbClr val="FFFFFF"/>
                </a:solidFill>
              </a:rPr>
              <a:t>Тони  </a:t>
            </a:r>
            <a:r>
              <a:rPr lang="ru-RU" sz="2400" b="1" dirty="0" err="1" smtClean="0">
                <a:solidFill>
                  <a:srgbClr val="FFFFFF"/>
                </a:solidFill>
              </a:rPr>
              <a:t>Бьюзен</a:t>
            </a:r>
            <a:endParaRPr lang="ru-RU" sz="2400" b="1" dirty="0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033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121" r="7102" b="2700"/>
          <a:stretch/>
        </p:blipFill>
        <p:spPr>
          <a:xfrm>
            <a:off x="3282462" y="1174501"/>
            <a:ext cx="5861537" cy="5683499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>
          <a:xfrm>
            <a:off x="577233" y="186117"/>
            <a:ext cx="4027135" cy="962952"/>
          </a:xfrm>
        </p:spPr>
        <p:txBody>
          <a:bodyPr>
            <a:normAutofit/>
          </a:bodyPr>
          <a:lstStyle/>
          <a:p>
            <a:pPr algn="ctr"/>
            <a:r>
              <a:rPr lang="ru-RU" altLang="ru-RU" sz="2400" dirty="0" smtClean="0">
                <a:solidFill>
                  <a:schemeClr val="bg1"/>
                </a:solidFill>
              </a:rPr>
              <a:t>Интеллект - карта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7118" y="1521853"/>
            <a:ext cx="2298139" cy="4832092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050" b="1" dirty="0" smtClean="0">
                <a:solidFill>
                  <a:srgbClr val="171717"/>
                </a:solidFill>
              </a:rPr>
              <a:t>1. </a:t>
            </a:r>
            <a:r>
              <a:rPr lang="ru-RU" sz="1400" b="1" dirty="0" smtClean="0">
                <a:solidFill>
                  <a:srgbClr val="171717"/>
                </a:solidFill>
              </a:rPr>
              <a:t>Центральная идея в центре.</a:t>
            </a:r>
          </a:p>
          <a:p>
            <a:pPr algn="just"/>
            <a:r>
              <a:rPr lang="ru-RU" sz="1400" b="1" dirty="0" smtClean="0">
                <a:solidFill>
                  <a:srgbClr val="171717"/>
                </a:solidFill>
              </a:rPr>
              <a:t>2. На ветках основные понятия раскрывающие центральную идею. Дополнительные ветки раскрывают  детали понятий. </a:t>
            </a:r>
          </a:p>
          <a:p>
            <a:pPr algn="just"/>
            <a:r>
              <a:rPr lang="ru-RU" sz="1400" b="1" dirty="0" smtClean="0">
                <a:solidFill>
                  <a:srgbClr val="171717"/>
                </a:solidFill>
              </a:rPr>
              <a:t>4. Ветви карты раскрашиваются.</a:t>
            </a:r>
          </a:p>
          <a:p>
            <a:pPr algn="just"/>
            <a:r>
              <a:rPr lang="ru-RU" sz="1400" b="1" dirty="0" smtClean="0">
                <a:solidFill>
                  <a:srgbClr val="171717"/>
                </a:solidFill>
              </a:rPr>
              <a:t>5. Слова заменяют или дополняют рисунки, символы, и другая графика, связанная с ключевыми словами. </a:t>
            </a:r>
          </a:p>
          <a:p>
            <a:pPr algn="just"/>
            <a:r>
              <a:rPr lang="ru-RU" sz="1400" b="1" dirty="0" smtClean="0">
                <a:solidFill>
                  <a:srgbClr val="171717"/>
                </a:solidFill>
              </a:rPr>
              <a:t>6. При необходимости рисуем стрелки, соединяющие разные понятия на разных ветках. </a:t>
            </a:r>
          </a:p>
          <a:p>
            <a:pPr algn="just"/>
            <a:r>
              <a:rPr lang="ru-RU" sz="1400" b="1" dirty="0" smtClean="0">
                <a:solidFill>
                  <a:srgbClr val="171717"/>
                </a:solidFill>
              </a:rPr>
              <a:t>7. Для большей выразительности добавляем ореолы.</a:t>
            </a:r>
            <a:endParaRPr lang="ru-RU" sz="1400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220394"/>
            <a:ext cx="9143999" cy="954107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Интеллект-карта и правила её составления. 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Пример №1</a:t>
            </a:r>
            <a:endParaRPr lang="ru-RU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35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>
          <a:xfrm>
            <a:off x="577233" y="186117"/>
            <a:ext cx="4027135" cy="962952"/>
          </a:xfrm>
        </p:spPr>
        <p:txBody>
          <a:bodyPr>
            <a:normAutofit/>
          </a:bodyPr>
          <a:lstStyle/>
          <a:p>
            <a:pPr algn="ctr"/>
            <a:r>
              <a:rPr lang="ru-RU" altLang="ru-RU" sz="2400" dirty="0" smtClean="0">
                <a:solidFill>
                  <a:schemeClr val="bg1"/>
                </a:solidFill>
              </a:rPr>
              <a:t>Интеллект - карта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202976"/>
            <a:ext cx="9143999" cy="954107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Интеллект карта.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Пример составления №2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91" t="22431" r="2476"/>
          <a:stretch/>
        </p:blipFill>
        <p:spPr>
          <a:xfrm>
            <a:off x="23659" y="1297612"/>
            <a:ext cx="9126583" cy="5560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71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>
          <a:xfrm>
            <a:off x="577233" y="186117"/>
            <a:ext cx="4027135" cy="962952"/>
          </a:xfrm>
        </p:spPr>
        <p:txBody>
          <a:bodyPr>
            <a:normAutofit/>
          </a:bodyPr>
          <a:lstStyle/>
          <a:p>
            <a:pPr algn="ctr"/>
            <a:r>
              <a:rPr lang="ru-RU" altLang="ru-RU" sz="2400" dirty="0" smtClean="0">
                <a:solidFill>
                  <a:schemeClr val="bg1"/>
                </a:solidFill>
              </a:rPr>
              <a:t>Интеллект - карта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220394"/>
            <a:ext cx="9143999" cy="954107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</a:rPr>
              <a:t>Интеллект карта.</a:t>
            </a:r>
          </a:p>
          <a:p>
            <a:pPr algn="ctr"/>
            <a:r>
              <a:rPr lang="ru-RU" sz="2800" b="1" dirty="0">
                <a:solidFill>
                  <a:schemeClr val="bg1"/>
                </a:solidFill>
              </a:rPr>
              <a:t>Пример составления </a:t>
            </a:r>
            <a:r>
              <a:rPr lang="ru-RU" sz="2800" b="1" dirty="0" smtClean="0">
                <a:solidFill>
                  <a:schemeClr val="bg1"/>
                </a:solidFill>
              </a:rPr>
              <a:t>№3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508" t="8293" r="14571" b="2732"/>
          <a:stretch/>
        </p:blipFill>
        <p:spPr>
          <a:xfrm>
            <a:off x="-1" y="1149068"/>
            <a:ext cx="9143999" cy="570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97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owerpointstore.com_14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TM02900722[[fn=Совет директоров]]</Template>
  <TotalTime>6199</TotalTime>
  <Words>2356</Words>
  <Application>Microsoft Office PowerPoint</Application>
  <PresentationFormat>Экран (4:3)</PresentationFormat>
  <Paragraphs>185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37</vt:i4>
      </vt:variant>
    </vt:vector>
  </HeadingPairs>
  <TitlesOfParts>
    <vt:vector size="39" baseType="lpstr">
      <vt:lpstr>HDOfficeLightV0</vt:lpstr>
      <vt:lpstr>powerpointstore.com_14</vt:lpstr>
      <vt:lpstr>         МБОУ Школа №5 г.Саров            учитель русского языка и литературы                Воскобойник Елена Борисовна</vt:lpstr>
      <vt:lpstr>Тема: «Использование метода интеллект-карт на уроках русского языка  для повышения познавательной активности и развития когнитивных функций обучающихся»</vt:lpstr>
      <vt:lpstr>Условия формирования личного вклада педагога  в развитие образования</vt:lpstr>
      <vt:lpstr>Актуальность личного вклада педагога  в развитие образования</vt:lpstr>
      <vt:lpstr>Теоретическое обоснование личного вклада  в развитие образования</vt:lpstr>
      <vt:lpstr>Теоретическое обоснование личного вклада  в развитие образования</vt:lpstr>
      <vt:lpstr>Цели и задачи моей педагогической деятельности</vt:lpstr>
      <vt:lpstr>Ведущая педагогическая идея</vt:lpstr>
      <vt:lpstr>Деятельностный аспект личного вклада   в развитие образования </vt:lpstr>
      <vt:lpstr>Области применения интеллект-карт</vt:lpstr>
      <vt:lpstr>Свойства интеллект-карт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Реализация метода интеллект-карт на уроках русского языка в 5-м классе</vt:lpstr>
      <vt:lpstr>Презентация PowerPoint</vt:lpstr>
      <vt:lpstr>Презентация PowerPoint</vt:lpstr>
      <vt:lpstr>Деятельность обучающихся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Роль интеллект-карт в обучении</vt:lpstr>
      <vt:lpstr>Диапазон личного вклада в развитие образования  и степень его новизны</vt:lpstr>
      <vt:lpstr>Результативность профессиональной педагогической деятельности в 5-9 классах ( кол-во «4» и «5»).  Эффект  применения новых технологий.</vt:lpstr>
      <vt:lpstr>Эффект  применения  элементов  технологии метода интеллект-карт  в профессиональной педагогической деятельности  в 5-9 классах (оценка психолога школы)</vt:lpstr>
      <vt:lpstr>Реакция учащихся на применение  метода   интеллект-карт  в 5-9 классах (оценка психолога)</vt:lpstr>
      <vt:lpstr>Транслируемость практических достижений профессиональной деятельности педагогического работника</vt:lpstr>
      <vt:lpstr>Используемые источники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Инна</dc:creator>
  <cp:lastModifiedBy>RePack by Diakov</cp:lastModifiedBy>
  <cp:revision>835</cp:revision>
  <dcterms:created xsi:type="dcterms:W3CDTF">2014-08-28T12:49:16Z</dcterms:created>
  <dcterms:modified xsi:type="dcterms:W3CDTF">2019-04-07T13:37:19Z</dcterms:modified>
</cp:coreProperties>
</file>