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BFB60-D6D5-476E-99C4-934953975DF9}" type="datetimeFigureOut">
              <a:rPr lang="ru-RU" smtClean="0"/>
              <a:pPr/>
              <a:t>18.10.2017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78F10-AEA1-4FD2-A8EC-ED01275EE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819471"/>
          </a:xfrm>
        </p:spPr>
        <p:txBody>
          <a:bodyPr>
            <a:normAutofit/>
          </a:bodyPr>
          <a:lstStyle/>
          <a:p>
            <a:r>
              <a:rPr lang="ru-RU" sz="5250" baseline="-25000" dirty="0" smtClean="0">
                <a:solidFill>
                  <a:schemeClr val="tx2"/>
                </a:solidFill>
              </a:rPr>
              <a:t>Обобщение педагогического опыта </a:t>
            </a:r>
            <a:endParaRPr lang="ru-RU" sz="5250" baseline="-25000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268760"/>
            <a:ext cx="6400800" cy="558924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Бондаренко Юлия Борисовна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Преподаватель юридических 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Дисциплин</a:t>
            </a:r>
          </a:p>
          <a:p>
            <a:endParaRPr lang="ru-RU" dirty="0" smtClean="0"/>
          </a:p>
          <a:p>
            <a:pPr>
              <a:spcBef>
                <a:spcPts val="0"/>
              </a:spcBef>
              <a:defRPr/>
            </a:pPr>
            <a:r>
              <a:rPr lang="ru-RU" altLang="ru-RU" sz="2000" b="1" dirty="0">
                <a:solidFill>
                  <a:schemeClr val="tx2"/>
                </a:solidFill>
                <a:latin typeface="Arial Black" pitchFamily="34" charset="0"/>
                <a:cs typeface="Aharoni" pitchFamily="2" charset="-79"/>
              </a:rPr>
              <a:t>краевое государственное автономное профессиональное образовательное </a:t>
            </a:r>
          </a:p>
          <a:p>
            <a:pPr>
              <a:spcBef>
                <a:spcPts val="0"/>
              </a:spcBef>
              <a:defRPr/>
            </a:pPr>
            <a:r>
              <a:rPr lang="ru-RU" altLang="ru-RU" sz="2000" b="1" dirty="0">
                <a:solidFill>
                  <a:schemeClr val="tx2"/>
                </a:solidFill>
                <a:latin typeface="Arial Black" pitchFamily="34" charset="0"/>
                <a:cs typeface="Aharoni" pitchFamily="2" charset="-79"/>
              </a:rPr>
              <a:t>учреждение «Дальневосточный государственный гуманитарно-технический колледж</a:t>
            </a:r>
            <a:r>
              <a:rPr lang="ru-RU" altLang="ru-RU" sz="2000" b="1" dirty="0" smtClean="0">
                <a:solidFill>
                  <a:schemeClr val="tx2"/>
                </a:solidFill>
                <a:latin typeface="Arial Black" pitchFamily="34" charset="0"/>
                <a:cs typeface="Aharoni" pitchFamily="2" charset="-79"/>
              </a:rPr>
              <a:t>»</a:t>
            </a:r>
          </a:p>
          <a:p>
            <a:pPr>
              <a:spcBef>
                <a:spcPts val="0"/>
              </a:spcBef>
              <a:defRPr/>
            </a:pPr>
            <a:endParaRPr lang="ru-RU" altLang="ru-RU" sz="2000" b="1" dirty="0" smtClean="0">
              <a:solidFill>
                <a:schemeClr val="tx2"/>
              </a:solidFill>
              <a:latin typeface="Arial Black" pitchFamily="34" charset="0"/>
            </a:endParaRPr>
          </a:p>
          <a:p>
            <a:pPr>
              <a:spcBef>
                <a:spcPts val="0"/>
              </a:spcBef>
              <a:defRPr/>
            </a:pPr>
            <a:endParaRPr lang="ru-RU" altLang="ru-RU" sz="2000" b="1" dirty="0">
              <a:solidFill>
                <a:schemeClr val="tx2"/>
              </a:solidFill>
              <a:latin typeface="Arial Black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ru-RU" altLang="ru-RU" sz="2000" b="1" dirty="0" smtClean="0">
                <a:solidFill>
                  <a:schemeClr val="tx2"/>
                </a:solidFill>
                <a:latin typeface="Arial Black" pitchFamily="34" charset="0"/>
              </a:rPr>
              <a:t>2017 год </a:t>
            </a:r>
            <a:endParaRPr lang="ru-RU" altLang="ru-RU" sz="2000" b="1" dirty="0">
              <a:solidFill>
                <a:schemeClr val="tx2"/>
              </a:solidFill>
              <a:latin typeface="Arial Black" pitchFamily="34" charset="0"/>
            </a:endParaRPr>
          </a:p>
          <a:p>
            <a:pPr>
              <a:spcBef>
                <a:spcPts val="0"/>
              </a:spcBef>
              <a:defRPr/>
            </a:pPr>
            <a:endParaRPr lang="ru-RU" altLang="ru-RU" sz="2700" b="1" dirty="0" smtClean="0">
              <a:solidFill>
                <a:schemeClr val="tx2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160" b="1" dirty="0">
                <a:solidFill>
                  <a:schemeClr val="tx2"/>
                </a:solidFill>
              </a:rPr>
              <a:t>информация о преподавателе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Образование – Хабаровская государственная академия экономики и права ( квалификация юрист )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Педагогический стаж – 16 лет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Преподаваемые дисциплины:</a:t>
            </a:r>
          </a:p>
          <a:p>
            <a:pPr>
              <a:buNone/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   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Теория государства и права;</a:t>
            </a:r>
          </a:p>
          <a:p>
            <a:pPr>
              <a:buNone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      Трудовое право;</a:t>
            </a:r>
          </a:p>
          <a:p>
            <a:pPr>
              <a:buNone/>
            </a:pP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      Семейное право;</a:t>
            </a:r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Методическая тема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algn="ctr">
              <a:buNone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Использование электронных ресурсов в целях обеспечения самостоятельной работы студентов при изучении юридических дисциплин 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936103"/>
          </a:xfrm>
        </p:spPr>
        <p:txBody>
          <a:bodyPr/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используемые термины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340768"/>
            <a:ext cx="8280920" cy="5112568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>
                <a:solidFill>
                  <a:schemeClr val="bg2">
                    <a:lumMod val="25000"/>
                  </a:schemeClr>
                </a:solidFill>
              </a:rPr>
              <a:t>Электронные ресурсы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 представляют собой электронные данные (информацию в виде чисел, букв, символов или их комбинаций), электронные программы (наборы операторов или подпрограмм, обеспечивающих выполнение определенных задач, включая обработку данных) или сочетание этих видов в одном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ресурсе.</a:t>
            </a:r>
          </a:p>
          <a:p>
            <a:pPr algn="just"/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Правовые 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</a:rPr>
              <a:t>науки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, 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</a:rPr>
              <a:t>юридические науки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 — 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общественные науки , 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изучающие 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право ,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 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правовую систему 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 как систему социальных норм, 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правотворческую 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 и правоприменительную деятельность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  <a:p>
            <a:pPr algn="just"/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just"/>
            <a:r>
              <a:rPr lang="ru-RU" sz="2200" b="1" dirty="0" smtClean="0">
                <a:solidFill>
                  <a:schemeClr val="bg2">
                    <a:lumMod val="25000"/>
                  </a:schemeClr>
                </a:solidFill>
              </a:rPr>
              <a:t>Гуманистическая </a:t>
            </a:r>
            <a:r>
              <a:rPr lang="ru-RU" sz="2200" b="1" dirty="0">
                <a:solidFill>
                  <a:schemeClr val="bg2">
                    <a:lumMod val="25000"/>
                  </a:schemeClr>
                </a:solidFill>
              </a:rPr>
              <a:t>педагогика</a:t>
            </a:r>
            <a:r>
              <a:rPr lang="ru-RU" sz="2200" dirty="0">
                <a:solidFill>
                  <a:schemeClr val="bg2">
                    <a:lumMod val="25000"/>
                  </a:schemeClr>
                </a:solidFill>
              </a:rPr>
              <a:t> — направление в педагогике, ориентирующее на свободный выбор и учёт индивидуально-личностных интересов и возможностей субъектов педагогического процесса в обучении, воспитании и образовании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4"/>
            <a:ext cx="7776864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Самостоятельная работа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–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это вид учебной деятельности учащихся, осуществляемой под руководством, но без непосредственного участия учителя, характеризуемой большой активностью протекания познавательных процессов, которая может выполняться как на уроке, так и во внеурочное время и служит средством повышения эффективности процесса обучения.</a:t>
            </a: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sz="2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2690336"/>
            <a:ext cx="77048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</a:rPr>
              <a:t>Девайсы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 (от англ. «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device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») — это устройства, приспособления, те или иные технические средства, которые используются в различных областях науки и повседневной жизни. </a:t>
            </a:r>
          </a:p>
          <a:p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</a:rPr>
              <a:t>Мессенджер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-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Система мгновенного обмена сообщениями, </a:t>
            </a:r>
            <a:endParaRPr lang="ru-RU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080119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Обоснование методической темы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764704"/>
            <a:ext cx="8280920" cy="5904656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Сложно переоценить роль самостоятельной работы студентов при изучении любой дисциплины. Не даром говорится , что рубль который заработал , цениться больше, чем тот, который нашел. Заработанный рубль, безусловно можно сравнить с самостоятельной работай студента, потому что   знания, которые студент добыл самостоятельно, на долго сохранятся в его памяти.</a:t>
            </a:r>
          </a:p>
          <a:p>
            <a:pPr algn="just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Кроме того, личностно ориентированный подход как элемент гуманистической педагогики, подразумевает, партнерские отношения в процессе получения знаний . Самостоятельная работа, прекрасный способ добыть знания совместно.  Ведь, Самостоятельная работа – это вид учебной деятельности учащихся, осуществляемой под руководством, но без непосредственного участия учителя.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Один из важнейших признаков это «…под руководством , но без участия…». </a:t>
            </a:r>
          </a:p>
          <a:p>
            <a:pPr algn="just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Актуальность данной темы так же обусловлена и  тем, что многие студенты отвлекаются во время пар на общение с помощью  интернета и  имеют зависимость от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девайсов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.</a:t>
            </a:r>
          </a:p>
          <a:p>
            <a:pPr algn="just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Таким образом использование таких ресурсов , поможет не только решить вопрос с организацией самостоятельной работы,  но и поможет переключить внимание студентов 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76671"/>
            <a:ext cx="8424936" cy="136815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Основные способы использования электронных ресурсов для организации самостоятельной работы 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916832"/>
            <a:ext cx="8064896" cy="4392488"/>
          </a:xfrm>
        </p:spPr>
        <p:txBody>
          <a:bodyPr/>
          <a:lstStyle/>
          <a:p>
            <a:pPr marL="514350" indent="-514350" algn="l">
              <a:buAutoNum type="arabicPeriod"/>
            </a:pPr>
            <a:r>
              <a:rPr lang="ru-RU" b="1" dirty="0" smtClean="0"/>
              <a:t>Использование ресурсов содержащих нормативно-правовые акты </a:t>
            </a:r>
          </a:p>
          <a:p>
            <a:pPr marL="514350" indent="-514350" algn="l">
              <a:buAutoNum type="arabicPeriod"/>
            </a:pPr>
            <a:r>
              <a:rPr lang="ru-RU" b="1" dirty="0" smtClean="0"/>
              <a:t>Использование справочных ресурсов</a:t>
            </a:r>
          </a:p>
          <a:p>
            <a:pPr marL="514350" indent="-514350" algn="l">
              <a:buAutoNum type="arabicPeriod"/>
            </a:pPr>
            <a:r>
              <a:rPr lang="ru-RU" b="1" dirty="0" smtClean="0"/>
              <a:t>Использование  ответов практикующих юристов </a:t>
            </a:r>
          </a:p>
          <a:p>
            <a:pPr marL="514350" indent="-514350" algn="l">
              <a:buAutoNum type="arabicPeriod"/>
            </a:pPr>
            <a:r>
              <a:rPr lang="ru-RU" b="1" dirty="0" smtClean="0"/>
              <a:t>Использование </a:t>
            </a:r>
            <a:r>
              <a:rPr lang="ru-RU" b="1" dirty="0" err="1" smtClean="0"/>
              <a:t>мессенджеров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368151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Использование ресурсов содержащих нормативно-правовые акты </a:t>
            </a:r>
            <a:b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484784"/>
            <a:ext cx="8280920" cy="5040560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Компьютерные справочные правовые системы «Консультант Плюс», «Гарант» и «Кодекс», позволяют не только анализировать актуальное законодательство, с точки зрения его изменения, но и позволяют иметь оперативный доступ  к огромному количеству нормативно- правовых актов 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93610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Пример 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412776"/>
            <a:ext cx="8208912" cy="5040560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2"/>
                </a:solidFill>
              </a:rPr>
              <a:t>При изучении регулировании труда несовершеннолетних, в рамках изучения  трудового права, можно найти не только статью 265 Трудового кодекса которая гласит: </a:t>
            </a:r>
            <a:r>
              <a:rPr lang="ru-RU" sz="2400" b="1" i="1" u="sng" dirty="0" smtClean="0">
                <a:solidFill>
                  <a:schemeClr val="bg2">
                    <a:lumMod val="10000"/>
                  </a:schemeClr>
                </a:solidFill>
              </a:rPr>
              <a:t>Перечень</a:t>
            </a:r>
            <a:r>
              <a:rPr lang="ru-RU" sz="2400" i="1" dirty="0" smtClean="0">
                <a:solidFill>
                  <a:schemeClr val="bg2">
                    <a:lumMod val="10000"/>
                  </a:schemeClr>
                </a:solidFill>
              </a:rPr>
              <a:t> работ, на которых запрещается применение труда работников в возрасте до восемнадцати лет, а также предельные нормы тяжестей утверждаются в порядке, установленном Правительством Российской Федерации с учетом мнения Российской трехсторонней комиссии по регулированию социально-трудовых отношений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</a:rPr>
              <a:t>, </a:t>
            </a:r>
            <a:r>
              <a:rPr lang="ru-RU" sz="2400" dirty="0" smtClean="0">
                <a:solidFill>
                  <a:schemeClr val="tx2"/>
                </a:solidFill>
              </a:rPr>
              <a:t>но и используя справочную систему сразу же посмотреть этот перечень  и Постановление Правительства. </a:t>
            </a:r>
          </a:p>
          <a:p>
            <a:pPr algn="just"/>
            <a:endParaRPr lang="ru-RU" sz="2400" i="1" dirty="0" smtClean="0"/>
          </a:p>
          <a:p>
            <a:r>
              <a:rPr lang="ru-RU" sz="2400" dirty="0" smtClean="0"/>
              <a:t> </a:t>
            </a:r>
          </a:p>
          <a:p>
            <a:pPr algn="just"/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165618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Использование справочных ресурсов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484784"/>
            <a:ext cx="7488832" cy="4154016"/>
          </a:xfrm>
        </p:spPr>
        <p:txBody>
          <a:bodyPr/>
          <a:lstStyle/>
          <a:p>
            <a:pPr algn="just"/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</a:rPr>
              <a:t>Использование справочных ресурсов типа </a:t>
            </a:r>
            <a:r>
              <a:rPr lang="ru-RU" sz="2800" dirty="0" err="1" smtClean="0">
                <a:solidFill>
                  <a:schemeClr val="accent4">
                    <a:lumMod val="50000"/>
                  </a:schemeClr>
                </a:solidFill>
              </a:rPr>
              <a:t>Википедия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</a:rPr>
              <a:t> и других  электронных словарей. </a:t>
            </a:r>
          </a:p>
          <a:p>
            <a:pPr algn="just"/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</a:rPr>
              <a:t>В процессе обучение мы вводим новые термины, либо используем слова которые могут быть не известны студентам. Такие ресурсы позволяют достаточно точно раскрыть смысл  слов . </a:t>
            </a:r>
            <a:endParaRPr lang="ru-RU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936103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Пример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484784"/>
            <a:ext cx="8136904" cy="4154016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При изучении темы «Форма правления» по предмету «Теория государства и права», можно не только выяснить значение слова «импичмент», но  и посмотреть кому и в каких случаях он объявлялся в России 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2132855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Использование  ответов практикующих юристов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628800"/>
            <a:ext cx="8352928" cy="4608512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При изучении юридических дисциплин студенты должны приобрести важный навык, давать ответы на вопросы не на основании собственных представлениях, а на основании закона. Хороший пример в этом могут показать практикующие юристы, которые размещают свои комментарии на электронных ресурсах . Для этого могут подойти различные </a:t>
            </a:r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</a:rPr>
              <a:t>интернет-форумы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 или правовые порталы. Так же использование электронных ресурсов подобным образом, может помочь студентам научиться анализировать, какая информация по-настоящему полезна, а какой не следует доверять 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296143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Пример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412776"/>
            <a:ext cx="7160840" cy="4824536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При изучении «Трудового права» можно используя интернет, проанализировать ответы практикующих юристов, например,  на такие вопросы как: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</a:rPr>
              <a:t>Можно ли заключить трудовой договор в устной форме?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</a:rPr>
              <a:t>Можно ли уволить беременную женщину?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</a:rPr>
              <a:t>Может ли работодатель отказать в отпуске?</a:t>
            </a:r>
          </a:p>
          <a:p>
            <a:pPr algn="just"/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В этом случае важно помочь студентам  научиться анализировать, какой информации из интернета, действительно , можно доверять </a:t>
            </a:r>
          </a:p>
          <a:p>
            <a:pPr algn="just"/>
            <a:endParaRPr lang="ru-RU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93610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Использование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мессенджеров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268760"/>
            <a:ext cx="7848872" cy="4370040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Редко, можно встретить  преподавателя , который не сталкивался  бы с проблемой , отсутствия внимания студентов, из-за того, что они отправляют текстовые сообщения во время занятий . Можно использовать данный ресурс для установления связи между теорией и практикой, а также снизит количества бессмысленных текстовых сообщений </a:t>
            </a:r>
          </a:p>
          <a:p>
            <a:pPr algn="just"/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936103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Пример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412776"/>
            <a:ext cx="7488832" cy="5040560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В процессе обучения мы рассматриваем теоретические вопросы , например: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 какие особенности в регулировании труда лиц работающих по совместительству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 какие особенности в регулировании труда лиц работающих вахтовым методом?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 Какова продолжительность отпуска у лиц, работающих в районах приравненных к районам Крайнего Севера.?</a:t>
            </a:r>
          </a:p>
          <a:p>
            <a:pPr algn="just"/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Если у студентов есть знакомые, попадающие под эти категории, можно попросить студентов отравить текстовое сообщение своим знакомы и уточнить, как эти правила применяются на практике. В данном случае важно помочь студенту грамотно сформулировать вопрос. 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22413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Вывод</a:t>
            </a:r>
            <a:b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</a:b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1340768"/>
            <a:ext cx="7560840" cy="4298032"/>
          </a:xfrm>
        </p:spPr>
        <p:txBody>
          <a:bodyPr/>
          <a:lstStyle/>
          <a:p>
            <a:pPr algn="just"/>
            <a:r>
              <a:rPr lang="ru-RU" sz="2400" dirty="0" smtClean="0"/>
              <a:t>Электронные ресурсы, стали неотъемлемой частью жизни современного студента. Часто </a:t>
            </a:r>
            <a:r>
              <a:rPr lang="ru-RU" sz="2400" dirty="0" err="1" smtClean="0"/>
              <a:t>девайсы</a:t>
            </a:r>
            <a:r>
              <a:rPr lang="ru-RU" sz="2400" dirty="0" smtClean="0"/>
              <a:t> могут мешать учебному процессу .Задача педагога не только устранить негативное влияние данных  источников, но и помочь студенту извлекать пользу из этих ресурсов . Электронные ресурсы могут быть незаменимым помощником в организации самостоятельной работы 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</TotalTime>
  <Words>850</Words>
  <Application>Microsoft Office PowerPoint</Application>
  <PresentationFormat>Экран (4:3)</PresentationFormat>
  <Paragraphs>81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Обобщение педагогического опыта </vt:lpstr>
      <vt:lpstr>информация о преподавателе </vt:lpstr>
      <vt:lpstr>Методическая тема</vt:lpstr>
      <vt:lpstr>используемые термины </vt:lpstr>
      <vt:lpstr>Слайд 5</vt:lpstr>
      <vt:lpstr>Обоснование методической темы </vt:lpstr>
      <vt:lpstr>Основные способы использования электронных ресурсов для организации самостоятельной работы </vt:lpstr>
      <vt:lpstr>Использование ресурсов содержащих нормативно-правовые акты  </vt:lpstr>
      <vt:lpstr>Пример </vt:lpstr>
      <vt:lpstr>Использование справочных ресурсов </vt:lpstr>
      <vt:lpstr>Пример </vt:lpstr>
      <vt:lpstr>Использование  ответов практикующих юристов  </vt:lpstr>
      <vt:lpstr>Пример </vt:lpstr>
      <vt:lpstr>Использование мессенджеров </vt:lpstr>
      <vt:lpstr>Пример </vt:lpstr>
      <vt:lpstr>Вывод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Обобщение педагогического опыта</dc:title>
  <dc:creator>Client</dc:creator>
  <cp:lastModifiedBy>Client</cp:lastModifiedBy>
  <cp:revision>30</cp:revision>
  <dcterms:created xsi:type="dcterms:W3CDTF">2017-10-09T07:56:00Z</dcterms:created>
  <dcterms:modified xsi:type="dcterms:W3CDTF">2017-10-18T10:51:34Z</dcterms:modified>
</cp:coreProperties>
</file>